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4"/>
  </p:notesMasterIdLst>
  <p:sldIdLst>
    <p:sldId id="256" r:id="rId2"/>
    <p:sldId id="288" r:id="rId3"/>
    <p:sldId id="258" r:id="rId4"/>
    <p:sldId id="289" r:id="rId5"/>
    <p:sldId id="290" r:id="rId6"/>
    <p:sldId id="291" r:id="rId7"/>
    <p:sldId id="283" r:id="rId8"/>
    <p:sldId id="284" r:id="rId9"/>
    <p:sldId id="292" r:id="rId10"/>
    <p:sldId id="263" r:id="rId11"/>
    <p:sldId id="264" r:id="rId12"/>
    <p:sldId id="287" r:id="rId13"/>
    <p:sldId id="285" r:id="rId14"/>
    <p:sldId id="286" r:id="rId15"/>
    <p:sldId id="293" r:id="rId16"/>
    <p:sldId id="294" r:id="rId17"/>
    <p:sldId id="267" r:id="rId18"/>
    <p:sldId id="268" r:id="rId19"/>
    <p:sldId id="295" r:id="rId20"/>
    <p:sldId id="271" r:id="rId21"/>
    <p:sldId id="296" r:id="rId22"/>
    <p:sldId id="273" r:id="rId23"/>
    <p:sldId id="297" r:id="rId24"/>
    <p:sldId id="298" r:id="rId25"/>
    <p:sldId id="274" r:id="rId26"/>
    <p:sldId id="275" r:id="rId27"/>
    <p:sldId id="299" r:id="rId28"/>
    <p:sldId id="278" r:id="rId29"/>
    <p:sldId id="279" r:id="rId30"/>
    <p:sldId id="280" r:id="rId31"/>
    <p:sldId id="281" r:id="rId32"/>
    <p:sldId id="282" r:id="rId33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85" d="100"/>
          <a:sy n="85" d="100"/>
        </p:scale>
        <p:origin x="56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5195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Kapak. Konu: Bölgesel ve Küresel Sorunların Çözümünde Ülkemizin Rolü. 7. Sınıf Sosyal Bilgiler, 2. Öğrenme Alanı: Evimiz Dünya.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Dört yıldız görevi: Bölgesel mi Küresel mi?, Hangi Kurum?, Kavram Eşleştirme, Barış Şifresi (Escape Room).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Bireysel sorunlar kişinin kendisiyle, bölgesel sorunlar bölge ve çevresindekilerin çabasıyla çözülür. Küresel sorunlar daha geniş çevreyi etkilediği için uluslararası iş birliği gerektirir.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Savaş: diplomasiyle çözülemeyen sorunlarda silahlı çatışma. Terör: korku ve güvensizlik için örgütlü şiddet. Türkiye, Suriye görüşmelerine ev sahipliği yapmış, Tahıl Koridoru Anlaşması'nı İstanbul'da imzalatmıştır.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Cevaplar: Hazar Gölü = bölgesel, buzulların erimesi = küresel, su paylaşımı krizi = bölgesel, küresel salgın = küresel.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2. Durak: Göç, mülteci krizleri ve insani yardım.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Göç: yaşanılan yeri bırakıp başka yere gitme. Mülteci: savaş, afet veya hak ihlali nedeniyle ülkesini terk etmek zorunda kalan kişi.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Türkiye geçici koruma, barınma merkezleri, ücretsiz sağlık ve psikolojik destek, okula erişim ve Türkçe kursları sunar.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İnsani yardım: gıda, sağlık, barınma, temiz su, kıyafet ve eğitim desteği. Kurumlar: AFAD, Türk Kızılayı, TİKA.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Cevaplar: Arama-kurtarma ve acil çadır = AFAD; Somali'de hastane ve Afrika'da su kuyuları = TİKA.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3. Durak: Türkiye'nin rolleri. Tablo; ara buluculuk, barış gücü, insani yardım, mülteciler, kalkınma, iklim krizi.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Cevaplar: Arabuluculuk = uzlaştırma; diplomasi = masada çözüm; mülteci = sığınmak zorunda kalan kişi; sıfır emisyon = sera gazını en aza indirme.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Küresel ısınma ve iklim değişikliği tüm dünyayı etkiler. Türkiye Paris Anlaşması'na taraftır, 2053 net sıfır emisyon hedefini ilan etmiştir.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Doğru/Yanlış: 1-Y, 2-D, 3-Y, 4-D, 5-Y, 6-D.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Cevaplar: 1-Y, 2-D, 3-Y, 4-D, 5-Y, 6-D.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Ölçme 1/2: 5 bilgi sorusu, 3 yorum sorusu.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Ölçme 2/2: iki günlük yaşam, bir üst düzey düşünme sorusu. Yurtta sulh, cihanda sulh.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Escape Room: küresel sorun, arabuluculuk, mülteci, sıfır emisyon.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Cevaplar açıklanır; en çok yıldızı toplayan grup şampiyon olur.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Kapanış. Tebrikler!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5" name="Text 3"/>
          <p:cNvSpPr/>
          <p:nvPr/>
        </p:nvSpPr>
        <p:spPr>
          <a:xfrm>
            <a:off x="822960" y="1188720"/>
            <a:ext cx="102412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7. SINIF SOSYAL BİLGİLER  ·  2. Öğrenme Alanı Evimiz Dünya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777240" y="1737360"/>
            <a:ext cx="10241280" cy="1920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Bölgesel ve Küresel Sorunların</a:t>
            </a:r>
            <a:endParaRPr lang="en-US" sz="400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Çözümünde Ülkemizin Rolü</a:t>
            </a:r>
            <a:endParaRPr lang="en-US" sz="4000" dirty="0"/>
          </a:p>
        </p:txBody>
      </p:sp>
      <p:sp>
        <p:nvSpPr>
          <p:cNvPr id="7" name="Shape 5"/>
          <p:cNvSpPr/>
          <p:nvPr/>
        </p:nvSpPr>
        <p:spPr>
          <a:xfrm>
            <a:off x="822960" y="3977640"/>
            <a:ext cx="566928" cy="566928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8" name="Text 6"/>
          <p:cNvSpPr/>
          <p:nvPr/>
        </p:nvSpPr>
        <p:spPr>
          <a:xfrm>
            <a:off x="822960" y="3977640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★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1554480" y="4005072"/>
            <a:ext cx="731520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Barış için ülkemiz neler yapıyor?</a:t>
            </a:r>
            <a:endParaRPr lang="en-US" sz="1500" dirty="0"/>
          </a:p>
        </p:txBody>
      </p:sp>
      <p:pic>
        <p:nvPicPr>
          <p:cNvPr id="10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7243F6FA-3610-6388-5845-3B36CB82F7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66424" y="4690872"/>
            <a:ext cx="2578768" cy="257876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105BA2C2-50CB-25D2-DEF2-645BE7C9C7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0" descr="/home/claude/work/logo.png">
            <a:extLst>
              <a:ext uri="{FF2B5EF4-FFF2-40B4-BE49-F238E27FC236}">
                <a16:creationId xmlns:a16="http://schemas.microsoft.com/office/drawing/2014/main" id="{7C73B7EC-DB7C-97A0-DBA6-3F97E3C652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425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5" name="Text 3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OYUNUN KURALLARI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Bugün 4 Yıldız Görevi Var!</a:t>
            </a:r>
            <a:endParaRPr lang="en-US" sz="2800" dirty="0"/>
          </a:p>
        </p:txBody>
      </p:sp>
      <p:sp>
        <p:nvSpPr>
          <p:cNvPr id="7" name="Shape 5"/>
          <p:cNvSpPr/>
          <p:nvPr/>
        </p:nvSpPr>
        <p:spPr>
          <a:xfrm>
            <a:off x="548640" y="1691640"/>
            <a:ext cx="5440680" cy="1463040"/>
          </a:xfrm>
          <a:prstGeom prst="roundRect">
            <a:avLst>
              <a:gd name="adj" fmla="val 6250"/>
            </a:avLst>
          </a:prstGeom>
          <a:solidFill>
            <a:srgbClr val="211E52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8" name="Shape 6"/>
          <p:cNvSpPr/>
          <p:nvPr/>
        </p:nvSpPr>
        <p:spPr>
          <a:xfrm>
            <a:off x="804672" y="2011680"/>
            <a:ext cx="822960" cy="822960"/>
          </a:xfrm>
          <a:prstGeom prst="ellipse">
            <a:avLst/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9" name="Text 7"/>
          <p:cNvSpPr/>
          <p:nvPr/>
        </p:nvSpPr>
        <p:spPr>
          <a:xfrm>
            <a:off x="804672" y="201168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🧭</a:t>
            </a:r>
            <a:endParaRPr lang="en-US" sz="2200" dirty="0"/>
          </a:p>
        </p:txBody>
      </p:sp>
      <p:sp>
        <p:nvSpPr>
          <p:cNvPr id="10" name="Text 8"/>
          <p:cNvSpPr/>
          <p:nvPr/>
        </p:nvSpPr>
        <p:spPr>
          <a:xfrm>
            <a:off x="1783080" y="189280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Bölgesel mi, Küresel mi?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1783080" y="2350008"/>
            <a:ext cx="4069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Sorunu doğru sınıflandır.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1691640"/>
            <a:ext cx="5440680" cy="1463040"/>
          </a:xfrm>
          <a:prstGeom prst="roundRect">
            <a:avLst>
              <a:gd name="adj" fmla="val 6250"/>
            </a:avLst>
          </a:prstGeom>
          <a:solidFill>
            <a:srgbClr val="211E52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3" name="Shape 11"/>
          <p:cNvSpPr/>
          <p:nvPr/>
        </p:nvSpPr>
        <p:spPr>
          <a:xfrm>
            <a:off x="6437376" y="2011680"/>
            <a:ext cx="822960" cy="822960"/>
          </a:xfrm>
          <a:prstGeom prst="ellipse">
            <a:avLst/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4" name="Text 12"/>
          <p:cNvSpPr/>
          <p:nvPr/>
        </p:nvSpPr>
        <p:spPr>
          <a:xfrm>
            <a:off x="6437376" y="201168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🗺️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189280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Hangi Kurum?</a:t>
            </a:r>
            <a:endParaRPr lang="en-US" sz="1350" dirty="0"/>
          </a:p>
        </p:txBody>
      </p:sp>
      <p:sp>
        <p:nvSpPr>
          <p:cNvPr id="16" name="Text 14"/>
          <p:cNvSpPr/>
          <p:nvPr/>
        </p:nvSpPr>
        <p:spPr>
          <a:xfrm>
            <a:off x="7415784" y="2350008"/>
            <a:ext cx="4069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Yardımı hangi kurum yapar?</a:t>
            </a:r>
            <a:endParaRPr lang="en-US" sz="1100" dirty="0"/>
          </a:p>
        </p:txBody>
      </p:sp>
      <p:sp>
        <p:nvSpPr>
          <p:cNvPr id="17" name="Shape 15"/>
          <p:cNvSpPr/>
          <p:nvPr/>
        </p:nvSpPr>
        <p:spPr>
          <a:xfrm>
            <a:off x="548640" y="3383280"/>
            <a:ext cx="5440680" cy="1463040"/>
          </a:xfrm>
          <a:prstGeom prst="roundRect">
            <a:avLst>
              <a:gd name="adj" fmla="val 6250"/>
            </a:avLst>
          </a:prstGeom>
          <a:solidFill>
            <a:srgbClr val="211E52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8" name="Shape 16"/>
          <p:cNvSpPr/>
          <p:nvPr/>
        </p:nvSpPr>
        <p:spPr>
          <a:xfrm>
            <a:off x="804672" y="3703320"/>
            <a:ext cx="822960" cy="822960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9" name="Text 17"/>
          <p:cNvSpPr/>
          <p:nvPr/>
        </p:nvSpPr>
        <p:spPr>
          <a:xfrm>
            <a:off x="804672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🌍</a:t>
            </a:r>
            <a:endParaRPr lang="en-US" sz="2200" dirty="0"/>
          </a:p>
        </p:txBody>
      </p:sp>
      <p:sp>
        <p:nvSpPr>
          <p:cNvPr id="20" name="Text 18"/>
          <p:cNvSpPr/>
          <p:nvPr/>
        </p:nvSpPr>
        <p:spPr>
          <a:xfrm>
            <a:off x="1783080" y="358444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Kavram Eşleştirme</a:t>
            </a:r>
            <a:endParaRPr lang="en-US" sz="1350" dirty="0"/>
          </a:p>
        </p:txBody>
      </p:sp>
      <p:sp>
        <p:nvSpPr>
          <p:cNvPr id="21" name="Text 19"/>
          <p:cNvSpPr/>
          <p:nvPr/>
        </p:nvSpPr>
        <p:spPr>
          <a:xfrm>
            <a:off x="1783080" y="4041648"/>
            <a:ext cx="4069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Kavramı doğru anlamla eşleştir.</a:t>
            </a:r>
            <a:endParaRPr lang="en-US" sz="1100" dirty="0"/>
          </a:p>
        </p:txBody>
      </p:sp>
      <p:sp>
        <p:nvSpPr>
          <p:cNvPr id="22" name="Shape 20"/>
          <p:cNvSpPr/>
          <p:nvPr/>
        </p:nvSpPr>
        <p:spPr>
          <a:xfrm>
            <a:off x="6181344" y="3383280"/>
            <a:ext cx="5440680" cy="1463040"/>
          </a:xfrm>
          <a:prstGeom prst="roundRect">
            <a:avLst>
              <a:gd name="adj" fmla="val 6250"/>
            </a:avLst>
          </a:prstGeom>
          <a:solidFill>
            <a:srgbClr val="211E52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3" name="Shape 21"/>
          <p:cNvSpPr/>
          <p:nvPr/>
        </p:nvSpPr>
        <p:spPr>
          <a:xfrm>
            <a:off x="6437376" y="3703320"/>
            <a:ext cx="822960" cy="822960"/>
          </a:xfrm>
          <a:prstGeom prst="ellipse">
            <a:avLst/>
          </a:prstGeom>
          <a:solidFill>
            <a:srgbClr val="7C78D6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4" name="Text 22"/>
          <p:cNvSpPr/>
          <p:nvPr/>
        </p:nvSpPr>
        <p:spPr>
          <a:xfrm>
            <a:off x="6437376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🔐</a:t>
            </a:r>
            <a:endParaRPr lang="en-US" sz="2200" dirty="0"/>
          </a:p>
        </p:txBody>
      </p:sp>
      <p:sp>
        <p:nvSpPr>
          <p:cNvPr id="25" name="Text 23"/>
          <p:cNvSpPr/>
          <p:nvPr/>
        </p:nvSpPr>
        <p:spPr>
          <a:xfrm>
            <a:off x="7415784" y="358444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Barış Şifresi</a:t>
            </a:r>
            <a:endParaRPr lang="en-US" sz="1350" dirty="0"/>
          </a:p>
        </p:txBody>
      </p:sp>
      <p:sp>
        <p:nvSpPr>
          <p:cNvPr id="26" name="Text 24"/>
          <p:cNvSpPr/>
          <p:nvPr/>
        </p:nvSpPr>
        <p:spPr>
          <a:xfrm>
            <a:off x="7415784" y="4041648"/>
            <a:ext cx="4069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Escape Room'da bilgi kilitlerini aç.</a:t>
            </a:r>
            <a:endParaRPr lang="en-US" sz="1100" dirty="0"/>
          </a:p>
        </p:txBody>
      </p:sp>
      <p:sp>
        <p:nvSpPr>
          <p:cNvPr id="27" name="Shape 25"/>
          <p:cNvSpPr/>
          <p:nvPr/>
        </p:nvSpPr>
        <p:spPr>
          <a:xfrm>
            <a:off x="548640" y="5212080"/>
            <a:ext cx="11091672" cy="868680"/>
          </a:xfrm>
          <a:prstGeom prst="roundRect">
            <a:avLst>
              <a:gd name="adj" fmla="val 10526"/>
            </a:avLst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8" name="Shape 26"/>
          <p:cNvSpPr/>
          <p:nvPr/>
        </p:nvSpPr>
        <p:spPr>
          <a:xfrm>
            <a:off x="868680" y="5367528"/>
            <a:ext cx="566928" cy="566928"/>
          </a:xfrm>
          <a:prstGeom prst="ellipse">
            <a:avLst/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9" name="Text 27"/>
          <p:cNvSpPr/>
          <p:nvPr/>
        </p:nvSpPr>
        <p:spPr>
          <a:xfrm>
            <a:off x="868680" y="5367528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E9971B"/>
                </a:solidFill>
              </a:rPr>
              <a:t>★</a:t>
            </a:r>
            <a:endParaRPr lang="en-US" sz="1800" dirty="0"/>
          </a:p>
        </p:txBody>
      </p:sp>
      <p:sp>
        <p:nvSpPr>
          <p:cNvPr id="30" name="Text 28"/>
          <p:cNvSpPr/>
          <p:nvPr/>
        </p:nvSpPr>
        <p:spPr>
          <a:xfrm>
            <a:off x="1645920" y="5212080"/>
            <a:ext cx="97840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11E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doğru görevde grup bir YILDIZ kazanır. En çok yıldızı toplayan grup ŞAMPİYON olur!</a:t>
            </a:r>
            <a:endParaRPr lang="en-US" sz="1300" dirty="0"/>
          </a:p>
        </p:txBody>
      </p:sp>
      <p:pic>
        <p:nvPicPr>
          <p:cNvPr id="31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2" name="Text 29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Ülkemizin Rolü   ·   3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07BBCB2F-36D8-ED09-535E-369F83372C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4" name="Image 0" descr="/home/claude/work/logo.png">
            <a:extLst>
              <a:ext uri="{FF2B5EF4-FFF2-40B4-BE49-F238E27FC236}">
                <a16:creationId xmlns:a16="http://schemas.microsoft.com/office/drawing/2014/main" id="{ABA8E8AF-3E52-73D7-C973-D5D9576DA4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961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A342E592-A398-94B3-F354-B86C8FEBCD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pic>
        <p:nvPicPr>
          <p:cNvPr id="4" name="Image 0" descr="/home/claude/work/logo.png">
            <a:extLst>
              <a:ext uri="{FF2B5EF4-FFF2-40B4-BE49-F238E27FC236}">
                <a16:creationId xmlns:a16="http://schemas.microsoft.com/office/drawing/2014/main" id="{ADAAC833-8F44-3730-BF55-9D40A6EA49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455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E5002711-21B5-8BD7-7D7B-61AED4F6D7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pic>
        <p:nvPicPr>
          <p:cNvPr id="4" name="Image 0" descr="/home/claude/work/logo.png">
            <a:extLst>
              <a:ext uri="{FF2B5EF4-FFF2-40B4-BE49-F238E27FC236}">
                <a16:creationId xmlns:a16="http://schemas.microsoft.com/office/drawing/2014/main" id="{B7BF6614-EB24-3BD7-5327-B1C6C53476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814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862" y="0"/>
            <a:ext cx="11269784" cy="6858000"/>
          </a:xfrm>
          <a:prstGeom prst="rect">
            <a:avLst/>
          </a:prstGeom>
        </p:spPr>
      </p:pic>
      <p:pic>
        <p:nvPicPr>
          <p:cNvPr id="3" name="Image 0" descr="/home/claude/work/logo.png">
            <a:extLst>
              <a:ext uri="{FF2B5EF4-FFF2-40B4-BE49-F238E27FC236}">
                <a16:creationId xmlns:a16="http://schemas.microsoft.com/office/drawing/2014/main" id="{8B5F2149-2B7A-19AF-B571-A756EA5184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017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368" y="0"/>
            <a:ext cx="11324493" cy="6858000"/>
          </a:xfrm>
          <a:prstGeom prst="rect">
            <a:avLst/>
          </a:prstGeom>
        </p:spPr>
      </p:pic>
      <p:pic>
        <p:nvPicPr>
          <p:cNvPr id="3" name="Image 0" descr="/home/claude/work/logo.png">
            <a:extLst>
              <a:ext uri="{FF2B5EF4-FFF2-40B4-BE49-F238E27FC236}">
                <a16:creationId xmlns:a16="http://schemas.microsoft.com/office/drawing/2014/main" id="{5FA745BC-7B3C-42BB-B77A-E00CE87FFF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947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6DC2BC5D-C521-D1C1-BAC5-62C92D01BA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4" name="Image 0" descr="/home/claude/work/logo.png">
            <a:extLst>
              <a:ext uri="{FF2B5EF4-FFF2-40B4-BE49-F238E27FC236}">
                <a16:creationId xmlns:a16="http://schemas.microsoft.com/office/drawing/2014/main" id="{A7DB28C7-9D24-34A5-A702-7440168985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404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1: Cevaplar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Hazar Gölü ve su paylaşımı bölgesel; buzulların erimesi ve salgınlar küreseldir.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Hazar Gölü'nün kuraklıkla küçülmesi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297680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1" name="Text 9"/>
          <p:cNvSpPr/>
          <p:nvPr/>
        </p:nvSpPr>
        <p:spPr>
          <a:xfrm>
            <a:off x="4297680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BÖLGESEL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Buzulların erimesi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9930384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7" name="Text 15"/>
          <p:cNvSpPr/>
          <p:nvPr/>
        </p:nvSpPr>
        <p:spPr>
          <a:xfrm>
            <a:off x="9930384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KÜRESEL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İki ülke arasında su paylaşımı krizi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4297680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3" name="Text 21"/>
          <p:cNvSpPr/>
          <p:nvPr/>
        </p:nvSpPr>
        <p:spPr>
          <a:xfrm>
            <a:off x="4297680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BÖLGESEL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Küresel salgın hastalıklar</a:t>
            </a:r>
            <a:endParaRPr lang="en-US" sz="1200" dirty="0"/>
          </a:p>
        </p:txBody>
      </p:sp>
      <p:sp>
        <p:nvSpPr>
          <p:cNvPr id="28" name="Shape 26"/>
          <p:cNvSpPr/>
          <p:nvPr/>
        </p:nvSpPr>
        <p:spPr>
          <a:xfrm>
            <a:off x="9930384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9" name="Text 27"/>
          <p:cNvSpPr/>
          <p:nvPr/>
        </p:nvSpPr>
        <p:spPr>
          <a:xfrm>
            <a:off x="9930384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KÜRESEL</a:t>
            </a:r>
            <a:endParaRPr lang="en-US" sz="11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2007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Ülkemizin Rolü   ·   8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DURAK · GÖÇ, MÜLTECİ VE İNSANİ YARDIM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394960"/>
            <a:ext cx="105156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💡  Göç ve mülteci krizleri sınır tanımaz; ortak çözüm ister.</a:t>
            </a:r>
            <a:endParaRPr lang="en-US" sz="1250" dirty="0"/>
          </a:p>
        </p:txBody>
      </p:sp>
      <p:pic>
        <p:nvPicPr>
          <p:cNvPr id="12" name="Picture 11" descr="s1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431" y="685800"/>
            <a:ext cx="11368649" cy="6172200"/>
          </a:xfrm>
          <a:prstGeom prst="rect">
            <a:avLst/>
          </a:prstGeom>
        </p:spPr>
      </p:pic>
      <p:pic>
        <p:nvPicPr>
          <p:cNvPr id="3" name="Image 0" descr="/home/claude/work/logo.png">
            <a:extLst>
              <a:ext uri="{FF2B5EF4-FFF2-40B4-BE49-F238E27FC236}">
                <a16:creationId xmlns:a16="http://schemas.microsoft.com/office/drawing/2014/main" id="{255A8867-D122-9123-591F-B28772F5DF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1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953" y="0"/>
            <a:ext cx="114104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111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799" y="0"/>
            <a:ext cx="116683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21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1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245" y="0"/>
            <a:ext cx="115980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160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092668A6-8137-6E63-80C7-4E040C1FFB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pic>
        <p:nvPicPr>
          <p:cNvPr id="4" name="Image 0" descr="/home/claude/work/logo.png">
            <a:extLst>
              <a:ext uri="{FF2B5EF4-FFF2-40B4-BE49-F238E27FC236}">
                <a16:creationId xmlns:a16="http://schemas.microsoft.com/office/drawing/2014/main" id="{A2A6CFB9-9C9C-8D35-ABB2-3147695DC5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2007" y="626364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492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DEF26EA9-7919-7946-378C-E4217EFB80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600"/>
            <a:ext cx="12192000" cy="6834799"/>
          </a:xfrm>
          <a:prstGeom prst="rect">
            <a:avLst/>
          </a:prstGeom>
        </p:spPr>
      </p:pic>
      <p:pic>
        <p:nvPicPr>
          <p:cNvPr id="4" name="Image 0" descr="/home/claude/work/logo.png">
            <a:extLst>
              <a:ext uri="{FF2B5EF4-FFF2-40B4-BE49-F238E27FC236}">
                <a16:creationId xmlns:a16="http://schemas.microsoft.com/office/drawing/2014/main" id="{5175A637-A761-1DC5-16D0-713CF16A26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2007" y="626364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503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2: Cevaplar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Arama-kurtarma ve acil çadır AFAD'ın; hastane ve su kuyuları TİKA'nın işidir.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6E6E88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Yurt dışı depremde arama-kurtarma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297680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6E6E88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1" name="Text 9"/>
          <p:cNvSpPr/>
          <p:nvPr/>
        </p:nvSpPr>
        <p:spPr>
          <a:xfrm>
            <a:off x="4297680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AFAD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Somali'de hastane açılması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9930384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7" name="Text 15"/>
          <p:cNvSpPr/>
          <p:nvPr/>
        </p:nvSpPr>
        <p:spPr>
          <a:xfrm>
            <a:off x="9930384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TİKA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6E6E88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Afet bölgesine acil çadır kurulması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4297680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6E6E88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3" name="Text 21"/>
          <p:cNvSpPr/>
          <p:nvPr/>
        </p:nvSpPr>
        <p:spPr>
          <a:xfrm>
            <a:off x="4297680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AFAD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Afrika'da su kuyuları kazılması</a:t>
            </a:r>
            <a:endParaRPr lang="en-US" sz="1200" dirty="0"/>
          </a:p>
        </p:txBody>
      </p:sp>
      <p:sp>
        <p:nvSpPr>
          <p:cNvPr id="28" name="Shape 26"/>
          <p:cNvSpPr/>
          <p:nvPr/>
        </p:nvSpPr>
        <p:spPr>
          <a:xfrm>
            <a:off x="9930384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9" name="Text 27"/>
          <p:cNvSpPr/>
          <p:nvPr/>
        </p:nvSpPr>
        <p:spPr>
          <a:xfrm>
            <a:off x="9930384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TİKA</a:t>
            </a:r>
            <a:endParaRPr lang="en-US" sz="11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Ülkemizin Rolü   ·   12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DURAK · TÜRKİYE'NİN ROLLERİ</a:t>
            </a:r>
            <a:endParaRPr lang="en-US" sz="1200" dirty="0"/>
          </a:p>
        </p:txBody>
      </p:sp>
      <p:sp>
        <p:nvSpPr>
          <p:cNvPr id="38" name="Text 35"/>
          <p:cNvSpPr/>
          <p:nvPr/>
        </p:nvSpPr>
        <p:spPr>
          <a:xfrm>
            <a:off x="10681498" y="4023360"/>
            <a:ext cx="411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42" name="Text 3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Ülkemizin Rolü   ·   13</a:t>
            </a:r>
            <a:endParaRPr lang="en-US" sz="900" dirty="0"/>
          </a:p>
        </p:txBody>
      </p:sp>
      <p:pic>
        <p:nvPicPr>
          <p:cNvPr id="43" name="Picture 42" descr="s1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138" y="676656"/>
            <a:ext cx="11313942" cy="61813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84A6EBE5-2B9A-B55E-5E68-115EA0DF2C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68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3: Cevaplar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Taraflar uzlaşır, sorun masada çözülür, sığınan kişi korunur, sera gazı en aza iner.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Arabuluculuk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297680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1" name="Text 9"/>
          <p:cNvSpPr/>
          <p:nvPr/>
        </p:nvSpPr>
        <p:spPr>
          <a:xfrm>
            <a:off x="4297680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UZLAŞTIRMA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Diplomasi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9930384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7" name="Text 15"/>
          <p:cNvSpPr/>
          <p:nvPr/>
        </p:nvSpPr>
        <p:spPr>
          <a:xfrm>
            <a:off x="9930384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MASADA ÇÖZÜM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Mülteci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4297680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3" name="Text 21"/>
          <p:cNvSpPr/>
          <p:nvPr/>
        </p:nvSpPr>
        <p:spPr>
          <a:xfrm>
            <a:off x="4297680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SIĞINMAK ZORUNDA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2E2A6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Sıfır Emisyon</a:t>
            </a:r>
            <a:endParaRPr lang="en-US" sz="1200" dirty="0"/>
          </a:p>
        </p:txBody>
      </p:sp>
      <p:sp>
        <p:nvSpPr>
          <p:cNvPr id="28" name="Shape 26"/>
          <p:cNvSpPr/>
          <p:nvPr/>
        </p:nvSpPr>
        <p:spPr>
          <a:xfrm>
            <a:off x="9930384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2E2A6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9" name="Text 27"/>
          <p:cNvSpPr/>
          <p:nvPr/>
        </p:nvSpPr>
        <p:spPr>
          <a:xfrm>
            <a:off x="9930384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SERA GAZI SIFIR</a:t>
            </a:r>
            <a:endParaRPr lang="en-US" sz="11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Ülkemizin Rolü   ·   16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0767DCC0-0579-1D19-F084-3A4524F5A2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pic>
        <p:nvPicPr>
          <p:cNvPr id="4" name="Image 0" descr="/home/claude/work/logo.png">
            <a:extLst>
              <a:ext uri="{FF2B5EF4-FFF2-40B4-BE49-F238E27FC236}">
                <a16:creationId xmlns:a16="http://schemas.microsoft.com/office/drawing/2014/main" id="{CA01F737-6396-6F8B-941F-2326EB3B92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2007" y="626364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966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KÜRESEL ISINMA VE İKLİM KRİZİ</a:t>
            </a:r>
            <a:endParaRPr lang="en-US" sz="1200" dirty="0"/>
          </a:p>
        </p:txBody>
      </p:sp>
      <p:sp>
        <p:nvSpPr>
          <p:cNvPr id="9" name="Shape 6"/>
          <p:cNvSpPr/>
          <p:nvPr/>
        </p:nvSpPr>
        <p:spPr>
          <a:xfrm>
            <a:off x="548640" y="5901319"/>
            <a:ext cx="11091672" cy="590921"/>
          </a:xfrm>
          <a:prstGeom prst="roundRect">
            <a:avLst>
              <a:gd name="adj" fmla="val 9412"/>
            </a:avLst>
          </a:prstGeom>
          <a:solidFill>
            <a:srgbClr val="2E2A6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0" name="Text 7"/>
          <p:cNvSpPr/>
          <p:nvPr/>
        </p:nvSpPr>
        <p:spPr>
          <a:xfrm>
            <a:off x="822960" y="5970954"/>
            <a:ext cx="10515600" cy="3875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💡  İklim krizi tüm dünyayı etkiler; çözüm, ülkelerin birlikte hareket etmesidir.</a:t>
            </a:r>
            <a:endParaRPr lang="en-US" sz="1250" dirty="0"/>
          </a:p>
        </p:txBody>
      </p:sp>
      <p:sp>
        <p:nvSpPr>
          <p:cNvPr id="12" name="Text 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Ülkemizin Rolü   ·   18</a:t>
            </a:r>
            <a:endParaRPr lang="en-US" sz="900" dirty="0"/>
          </a:p>
        </p:txBody>
      </p:sp>
      <p:pic>
        <p:nvPicPr>
          <p:cNvPr id="13" name="Picture 12" descr="s2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" y="773802"/>
            <a:ext cx="11091672" cy="499379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C6D7CA00-3B64-AC1C-7663-7595CD3EC6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848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97D0B8CA-54BB-3F3F-659A-319CF10C59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671" y="0"/>
            <a:ext cx="12028657" cy="6858000"/>
          </a:xfrm>
          <a:prstGeom prst="rect">
            <a:avLst/>
          </a:prstGeom>
        </p:spPr>
      </p:pic>
      <p:pic>
        <p:nvPicPr>
          <p:cNvPr id="4" name="Image 0" descr="/home/claude/work/logo.png">
            <a:extLst>
              <a:ext uri="{FF2B5EF4-FFF2-40B4-BE49-F238E27FC236}">
                <a16:creationId xmlns:a16="http://schemas.microsoft.com/office/drawing/2014/main" id="{71F09FB7-6971-CF6C-925D-6932448EF0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2007" y="626364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148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BE0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mu, Yanlış mı?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ifadeyi okuyacağım. DOĞRUYSA AYAĞA KALK, YANLIŞSA OTUR! Önce grubunuz karar versin.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548640" y="219456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6" name="Shape 4"/>
          <p:cNvSpPr/>
          <p:nvPr/>
        </p:nvSpPr>
        <p:spPr>
          <a:xfrm>
            <a:off x="777240" y="256032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7" name="Text 5"/>
          <p:cNvSpPr/>
          <p:nvPr/>
        </p:nvSpPr>
        <p:spPr>
          <a:xfrm>
            <a:off x="777240" y="256032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1417320" y="233172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Yangınlarda başka ülkelerden hava aracı desteği alınması, iş birliğine ihtiyaç olmadığını gösterir.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6181344" y="219456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0" name="Shape 8"/>
          <p:cNvSpPr/>
          <p:nvPr/>
        </p:nvSpPr>
        <p:spPr>
          <a:xfrm>
            <a:off x="6409944" y="256032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1" name="Text 9"/>
          <p:cNvSpPr/>
          <p:nvPr/>
        </p:nvSpPr>
        <p:spPr>
          <a:xfrm>
            <a:off x="6409944" y="256032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500" dirty="0"/>
          </a:p>
        </p:txBody>
      </p:sp>
      <p:sp>
        <p:nvSpPr>
          <p:cNvPr id="12" name="Text 10"/>
          <p:cNvSpPr/>
          <p:nvPr/>
        </p:nvSpPr>
        <p:spPr>
          <a:xfrm>
            <a:off x="7050024" y="233172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Ülkemiz, iklim kriziyle mücadelede Yeşil Dönüşüm Vizyonu'nu ve 2053 net sıfır hedefini benimsemiştir.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548640" y="361188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4" name="Shape 12"/>
          <p:cNvSpPr/>
          <p:nvPr/>
        </p:nvSpPr>
        <p:spPr>
          <a:xfrm>
            <a:off x="777240" y="397764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5" name="Text 13"/>
          <p:cNvSpPr/>
          <p:nvPr/>
        </p:nvSpPr>
        <p:spPr>
          <a:xfrm>
            <a:off x="777240" y="397764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500" dirty="0"/>
          </a:p>
        </p:txBody>
      </p:sp>
      <p:sp>
        <p:nvSpPr>
          <p:cNvPr id="16" name="Text 14"/>
          <p:cNvSpPr/>
          <p:nvPr/>
        </p:nvSpPr>
        <p:spPr>
          <a:xfrm>
            <a:off x="1417320" y="374904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Büyük afetlerde ülkelerin başka devletlerden yardım alması engellenmelidir.</a:t>
            </a:r>
            <a:endParaRPr lang="en-US" sz="1200" dirty="0"/>
          </a:p>
        </p:txBody>
      </p:sp>
      <p:sp>
        <p:nvSpPr>
          <p:cNvPr id="17" name="Shape 15"/>
          <p:cNvSpPr/>
          <p:nvPr/>
        </p:nvSpPr>
        <p:spPr>
          <a:xfrm>
            <a:off x="6181344" y="361188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8" name="Shape 16"/>
          <p:cNvSpPr/>
          <p:nvPr/>
        </p:nvSpPr>
        <p:spPr>
          <a:xfrm>
            <a:off x="6409944" y="397764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9" name="Text 17"/>
          <p:cNvSpPr/>
          <p:nvPr/>
        </p:nvSpPr>
        <p:spPr>
          <a:xfrm>
            <a:off x="6409944" y="397764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500" dirty="0"/>
          </a:p>
        </p:txBody>
      </p:sp>
      <p:sp>
        <p:nvSpPr>
          <p:cNvPr id="20" name="Text 18"/>
          <p:cNvSpPr/>
          <p:nvPr/>
        </p:nvSpPr>
        <p:spPr>
          <a:xfrm>
            <a:off x="7050024" y="374904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Türkiye, millî gelirine oranla dünyada en fazla insani yardım yapan ülkeler arasındadır.</a:t>
            </a:r>
            <a:endParaRPr lang="en-US" sz="1200" dirty="0"/>
          </a:p>
        </p:txBody>
      </p:sp>
      <p:sp>
        <p:nvSpPr>
          <p:cNvPr id="21" name="Shape 19"/>
          <p:cNvSpPr/>
          <p:nvPr/>
        </p:nvSpPr>
        <p:spPr>
          <a:xfrm>
            <a:off x="548640" y="502920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2" name="Shape 20"/>
          <p:cNvSpPr/>
          <p:nvPr/>
        </p:nvSpPr>
        <p:spPr>
          <a:xfrm>
            <a:off x="777240" y="539496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3" name="Text 21"/>
          <p:cNvSpPr/>
          <p:nvPr/>
        </p:nvSpPr>
        <p:spPr>
          <a:xfrm>
            <a:off x="777240" y="539496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500" dirty="0"/>
          </a:p>
        </p:txBody>
      </p:sp>
      <p:sp>
        <p:nvSpPr>
          <p:cNvPr id="24" name="Text 22"/>
          <p:cNvSpPr/>
          <p:nvPr/>
        </p:nvSpPr>
        <p:spPr>
          <a:xfrm>
            <a:off x="1417320" y="516636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Türkiye'nin insani dış politikası, kriz yaşayan ülkelere sınırlarını kapatmayı hedefler.</a:t>
            </a:r>
            <a:endParaRPr lang="en-US" sz="1200" dirty="0"/>
          </a:p>
        </p:txBody>
      </p:sp>
      <p:sp>
        <p:nvSpPr>
          <p:cNvPr id="25" name="Shape 23"/>
          <p:cNvSpPr/>
          <p:nvPr/>
        </p:nvSpPr>
        <p:spPr>
          <a:xfrm>
            <a:off x="6181344" y="502920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6" name="Shape 24"/>
          <p:cNvSpPr/>
          <p:nvPr/>
        </p:nvSpPr>
        <p:spPr>
          <a:xfrm>
            <a:off x="6409944" y="539496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7" name="Text 25"/>
          <p:cNvSpPr/>
          <p:nvPr/>
        </p:nvSpPr>
        <p:spPr>
          <a:xfrm>
            <a:off x="6409944" y="539496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500" dirty="0"/>
          </a:p>
        </p:txBody>
      </p:sp>
      <p:sp>
        <p:nvSpPr>
          <p:cNvPr id="28" name="Text 26"/>
          <p:cNvSpPr/>
          <p:nvPr/>
        </p:nvSpPr>
        <p:spPr>
          <a:xfrm>
            <a:off x="7050024" y="516636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Karadeniz Tahıl Anlaşması, Türkiye'nin ara buluculuğunda İstanbul'da imzalanmıştır.</a:t>
            </a:r>
            <a:endParaRPr lang="en-US" sz="1200" dirty="0"/>
          </a:p>
        </p:txBody>
      </p:sp>
      <p:pic>
        <p:nvPicPr>
          <p:cNvPr id="29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0" name="Text 2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Ülkemizin Rolü   ·   19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BE0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mu, Yanlış mı?  ·  Cevaplar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5" name="Text 3"/>
          <p:cNvSpPr/>
          <p:nvPr/>
        </p:nvSpPr>
        <p:spPr>
          <a:xfrm>
            <a:off x="777240" y="178308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Yangınlarda başka ülkelerden hava aracı desteği alınması, iş birliğine ihtiyaç olmadığını gösterir.</a:t>
            </a:r>
            <a:endParaRPr lang="en-US" sz="1150" dirty="0"/>
          </a:p>
        </p:txBody>
      </p:sp>
      <p:sp>
        <p:nvSpPr>
          <p:cNvPr id="6" name="Shape 4"/>
          <p:cNvSpPr/>
          <p:nvPr/>
        </p:nvSpPr>
        <p:spPr>
          <a:xfrm>
            <a:off x="777240" y="237744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7" name="Text 5"/>
          <p:cNvSpPr/>
          <p:nvPr/>
        </p:nvSpPr>
        <p:spPr>
          <a:xfrm>
            <a:off x="777240" y="237744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100" dirty="0"/>
          </a:p>
        </p:txBody>
      </p:sp>
      <p:sp>
        <p:nvSpPr>
          <p:cNvPr id="8" name="Shape 6"/>
          <p:cNvSpPr/>
          <p:nvPr/>
        </p:nvSpPr>
        <p:spPr>
          <a:xfrm>
            <a:off x="6181344" y="169164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9" name="Text 7"/>
          <p:cNvSpPr/>
          <p:nvPr/>
        </p:nvSpPr>
        <p:spPr>
          <a:xfrm>
            <a:off x="6409944" y="178308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Ülkemiz, iklim kriziyle mücadelede Yeşil Dönüşüm Vizyonu'nu ve 2053 net sıfır hedefini benimsemiştir.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6409944" y="237744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1" name="Text 9"/>
          <p:cNvSpPr/>
          <p:nvPr/>
        </p:nvSpPr>
        <p:spPr>
          <a:xfrm>
            <a:off x="6409944" y="237744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548640" y="310896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3" name="Text 11"/>
          <p:cNvSpPr/>
          <p:nvPr/>
        </p:nvSpPr>
        <p:spPr>
          <a:xfrm>
            <a:off x="777240" y="320040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Büyük afetlerde ülkelerin başka devletlerden yardım alması engellenmelidir.</a:t>
            </a:r>
            <a:endParaRPr lang="en-US" sz="1150" dirty="0"/>
          </a:p>
        </p:txBody>
      </p:sp>
      <p:sp>
        <p:nvSpPr>
          <p:cNvPr id="14" name="Shape 12"/>
          <p:cNvSpPr/>
          <p:nvPr/>
        </p:nvSpPr>
        <p:spPr>
          <a:xfrm>
            <a:off x="777240" y="379476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5" name="Text 13"/>
          <p:cNvSpPr/>
          <p:nvPr/>
        </p:nvSpPr>
        <p:spPr>
          <a:xfrm>
            <a:off x="777240" y="379476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6181344" y="310896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7" name="Text 15"/>
          <p:cNvSpPr/>
          <p:nvPr/>
        </p:nvSpPr>
        <p:spPr>
          <a:xfrm>
            <a:off x="6409944" y="320040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Türkiye, millî gelirine oranla dünyada en fazla insani yardım yapan ülkeler arasındadır.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6409944" y="379476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9" name="Text 17"/>
          <p:cNvSpPr/>
          <p:nvPr/>
        </p:nvSpPr>
        <p:spPr>
          <a:xfrm>
            <a:off x="6409944" y="379476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100" dirty="0"/>
          </a:p>
        </p:txBody>
      </p:sp>
      <p:sp>
        <p:nvSpPr>
          <p:cNvPr id="20" name="Shape 18"/>
          <p:cNvSpPr/>
          <p:nvPr/>
        </p:nvSpPr>
        <p:spPr>
          <a:xfrm>
            <a:off x="548640" y="452628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1" name="Text 19"/>
          <p:cNvSpPr/>
          <p:nvPr/>
        </p:nvSpPr>
        <p:spPr>
          <a:xfrm>
            <a:off x="777240" y="461772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Türkiye'nin insani dış politikası, kriz yaşayan ülkelere sınırlarını kapatmayı hedefler.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777240" y="521208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3" name="Text 21"/>
          <p:cNvSpPr/>
          <p:nvPr/>
        </p:nvSpPr>
        <p:spPr>
          <a:xfrm>
            <a:off x="777240" y="521208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452628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5" name="Text 23"/>
          <p:cNvSpPr/>
          <p:nvPr/>
        </p:nvSpPr>
        <p:spPr>
          <a:xfrm>
            <a:off x="6409944" y="461772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Karadeniz Tahıl Anlaşması, Türkiye'nin ara buluculuğunda İstanbul'da imzalanmıştır.</a:t>
            </a:r>
            <a:endParaRPr lang="en-US" sz="1150" dirty="0"/>
          </a:p>
        </p:txBody>
      </p:sp>
      <p:sp>
        <p:nvSpPr>
          <p:cNvPr id="26" name="Shape 24"/>
          <p:cNvSpPr/>
          <p:nvPr/>
        </p:nvSpPr>
        <p:spPr>
          <a:xfrm>
            <a:off x="6409944" y="521208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7" name="Text 25"/>
          <p:cNvSpPr/>
          <p:nvPr/>
        </p:nvSpPr>
        <p:spPr>
          <a:xfrm>
            <a:off x="6409944" y="521208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100" dirty="0"/>
          </a:p>
        </p:txBody>
      </p:sp>
      <p:pic>
        <p:nvPicPr>
          <p:cNvPr id="28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9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Ülkemizin Rolü   ·   20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6CB1E5B8-16BC-E4E8-014A-FF730B1083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3" y="0"/>
            <a:ext cx="12178234" cy="6858000"/>
          </a:xfrm>
          <a:prstGeom prst="rect">
            <a:avLst/>
          </a:prstGeom>
        </p:spPr>
      </p:pic>
      <p:pic>
        <p:nvPicPr>
          <p:cNvPr id="4" name="Image 0" descr="/home/claude/work/logo.png">
            <a:extLst>
              <a:ext uri="{FF2B5EF4-FFF2-40B4-BE49-F238E27FC236}">
                <a16:creationId xmlns:a16="http://schemas.microsoft.com/office/drawing/2014/main" id="{142A7540-81F7-719E-E5B5-B43E1A58E3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2007" y="626364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383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ÖLÇME VE DEĞERLENDİRME · 1/2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Bilgi ve Yorum Soruları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5532120" cy="4617720"/>
          </a:xfrm>
          <a:prstGeom prst="roundRect">
            <a:avLst>
              <a:gd name="adj" fmla="val 1584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5" name="Shape 3"/>
          <p:cNvSpPr/>
          <p:nvPr/>
        </p:nvSpPr>
        <p:spPr>
          <a:xfrm>
            <a:off x="548640" y="1691640"/>
            <a:ext cx="5532120" cy="502920"/>
          </a:xfrm>
          <a:prstGeom prst="roundRect">
            <a:avLst>
              <a:gd name="adj" fmla="val 14545"/>
            </a:avLst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6" name="Shape 4"/>
          <p:cNvSpPr/>
          <p:nvPr/>
        </p:nvSpPr>
        <p:spPr>
          <a:xfrm>
            <a:off x="548640" y="1965960"/>
            <a:ext cx="5532120" cy="228600"/>
          </a:xfrm>
          <a:prstGeom prst="rect">
            <a:avLst/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7" name="Text 5"/>
          <p:cNvSpPr/>
          <p:nvPr/>
        </p:nvSpPr>
        <p:spPr>
          <a:xfrm>
            <a:off x="548640" y="1691640"/>
            <a:ext cx="55321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📖  BİLGİ SORULARI (5)</a:t>
            </a:r>
            <a:endParaRPr lang="en-US" sz="1350" dirty="0"/>
          </a:p>
        </p:txBody>
      </p:sp>
      <p:sp>
        <p:nvSpPr>
          <p:cNvPr id="8" name="Text 6"/>
          <p:cNvSpPr/>
          <p:nvPr/>
        </p:nvSpPr>
        <p:spPr>
          <a:xfrm>
            <a:off x="777240" y="2377440"/>
            <a:ext cx="5074920" cy="3840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Bireysel, bölgesel ve küresel sorunu açıklayınız.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Savaş ve terör olaylarının sonuçlarını yazınız.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Göç ve mülteci kavramlarını açıklayınız.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AFAD, Türk Kızılayı ve TİKA'nın çalışmalarını yazınız.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5. Türkiye'nin iklim krizine karşı adımlarını yazınız.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6263640" y="1691640"/>
            <a:ext cx="5532120" cy="4617720"/>
          </a:xfrm>
          <a:prstGeom prst="roundRect">
            <a:avLst>
              <a:gd name="adj" fmla="val 1584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0" name="Shape 8"/>
          <p:cNvSpPr/>
          <p:nvPr/>
        </p:nvSpPr>
        <p:spPr>
          <a:xfrm>
            <a:off x="6263640" y="1691640"/>
            <a:ext cx="5532120" cy="502920"/>
          </a:xfrm>
          <a:prstGeom prst="roundRect">
            <a:avLst>
              <a:gd name="adj" fmla="val 14545"/>
            </a:avLst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1" name="Shape 9"/>
          <p:cNvSpPr/>
          <p:nvPr/>
        </p:nvSpPr>
        <p:spPr>
          <a:xfrm>
            <a:off x="6263640" y="1965960"/>
            <a:ext cx="5532120" cy="228600"/>
          </a:xfrm>
          <a:prstGeom prst="rect">
            <a:avLst/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2" name="Text 10"/>
          <p:cNvSpPr/>
          <p:nvPr/>
        </p:nvSpPr>
        <p:spPr>
          <a:xfrm>
            <a:off x="6263640" y="1691640"/>
            <a:ext cx="55321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💭  YORUM SORULARI (3)</a:t>
            </a:r>
            <a:endParaRPr lang="en-US" sz="1350" dirty="0"/>
          </a:p>
        </p:txBody>
      </p:sp>
      <p:sp>
        <p:nvSpPr>
          <p:cNvPr id="13" name="Text 11"/>
          <p:cNvSpPr/>
          <p:nvPr/>
        </p:nvSpPr>
        <p:spPr>
          <a:xfrm>
            <a:off x="6492240" y="2377440"/>
            <a:ext cx="5074920" cy="3840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Türkiye'nin ara buluculuk yapmasının önemini yorumlayınız.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Mültecilerin sorunlarına karşı bireyler neler yapabilir?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Küresel sorunların tek devletçe çözülemeyeceğini tartışınız.</a:t>
            </a:r>
            <a:endParaRPr lang="en-US" sz="1100" dirty="0"/>
          </a:p>
        </p:txBody>
      </p:sp>
      <p:pic>
        <p:nvPicPr>
          <p:cNvPr id="14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15" name="Text 12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Ülkemizin Rolü   ·   23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ÖLÇME VE DEĞERLENDİRME · 2/2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ve Üst Düzey Düşünme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5" name="Shape 3"/>
          <p:cNvSpPr/>
          <p:nvPr/>
        </p:nvSpPr>
        <p:spPr>
          <a:xfrm>
            <a:off x="731520" y="1943100"/>
            <a:ext cx="731520" cy="731520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6" name="Text 4"/>
          <p:cNvSpPr/>
          <p:nvPr/>
        </p:nvSpPr>
        <p:spPr>
          <a:xfrm>
            <a:off x="731520" y="194310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☀️</a:t>
            </a:r>
            <a:endParaRPr lang="en-US" sz="2400" dirty="0"/>
          </a:p>
        </p:txBody>
      </p:sp>
      <p:sp>
        <p:nvSpPr>
          <p:cNvPr id="7" name="Text 5"/>
          <p:cNvSpPr/>
          <p:nvPr/>
        </p:nvSpPr>
        <p:spPr>
          <a:xfrm>
            <a:off x="1691640" y="1828800"/>
            <a:ext cx="2834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1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1691640" y="2194560"/>
            <a:ext cx="9235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Çevrenizde yürütülen bir yardım kampanyasını araştırın ve hangi kuruma ait olduğunu yazın.</a:t>
            </a:r>
            <a:endParaRPr lang="en-US" sz="1150" dirty="0"/>
          </a:p>
        </p:txBody>
      </p:sp>
      <p:sp>
        <p:nvSpPr>
          <p:cNvPr id="9" name="Shape 7"/>
          <p:cNvSpPr/>
          <p:nvPr/>
        </p:nvSpPr>
        <p:spPr>
          <a:xfrm>
            <a:off x="548640" y="3108960"/>
            <a:ext cx="11091672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0" name="Shape 8"/>
          <p:cNvSpPr/>
          <p:nvPr/>
        </p:nvSpPr>
        <p:spPr>
          <a:xfrm>
            <a:off x="731520" y="3360420"/>
            <a:ext cx="731520" cy="731520"/>
          </a:xfrm>
          <a:prstGeom prst="ellipse">
            <a:avLst/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1" name="Text 9"/>
          <p:cNvSpPr/>
          <p:nvPr/>
        </p:nvSpPr>
        <p:spPr>
          <a:xfrm>
            <a:off x="731520" y="336042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👨‍👩‍👧</a:t>
            </a:r>
            <a:endParaRPr lang="en-US" sz="2400" dirty="0"/>
          </a:p>
        </p:txBody>
      </p:sp>
      <p:sp>
        <p:nvSpPr>
          <p:cNvPr id="12" name="Text 10"/>
          <p:cNvSpPr/>
          <p:nvPr/>
        </p:nvSpPr>
        <p:spPr>
          <a:xfrm>
            <a:off x="1691640" y="3246120"/>
            <a:ext cx="2834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2</a:t>
            </a:r>
            <a:endParaRPr lang="en-US" sz="1250" dirty="0"/>
          </a:p>
        </p:txBody>
      </p:sp>
      <p:sp>
        <p:nvSpPr>
          <p:cNvPr id="13" name="Text 11"/>
          <p:cNvSpPr/>
          <p:nvPr/>
        </p:nvSpPr>
        <p:spPr>
          <a:xfrm>
            <a:off x="1691640" y="3611880"/>
            <a:ext cx="9235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Evinizde atığı ve sera gazını azaltacak üç davranış belirleyin.</a:t>
            </a:r>
            <a:endParaRPr lang="en-US" sz="1150" dirty="0"/>
          </a:p>
        </p:txBody>
      </p:sp>
      <p:sp>
        <p:nvSpPr>
          <p:cNvPr id="14" name="Shape 12"/>
          <p:cNvSpPr/>
          <p:nvPr/>
        </p:nvSpPr>
        <p:spPr>
          <a:xfrm>
            <a:off x="548640" y="4526280"/>
            <a:ext cx="11091672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5" name="Shape 13"/>
          <p:cNvSpPr/>
          <p:nvPr/>
        </p:nvSpPr>
        <p:spPr>
          <a:xfrm>
            <a:off x="731520" y="4777740"/>
            <a:ext cx="731520" cy="731520"/>
          </a:xfrm>
          <a:prstGeom prst="ellipse">
            <a:avLst/>
          </a:prstGeom>
          <a:solidFill>
            <a:srgbClr val="2E2A6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6" name="Text 14"/>
          <p:cNvSpPr/>
          <p:nvPr/>
        </p:nvSpPr>
        <p:spPr>
          <a:xfrm>
            <a:off x="731520" y="477774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🧠</a:t>
            </a:r>
            <a:endParaRPr lang="en-US" sz="2400" dirty="0"/>
          </a:p>
        </p:txBody>
      </p:sp>
      <p:sp>
        <p:nvSpPr>
          <p:cNvPr id="17" name="Text 15"/>
          <p:cNvSpPr/>
          <p:nvPr/>
        </p:nvSpPr>
        <p:spPr>
          <a:xfrm>
            <a:off x="1691640" y="4663440"/>
            <a:ext cx="2834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ÜST DÜZEY DÜŞÜNME</a:t>
            </a:r>
            <a:endParaRPr lang="en-US" sz="1250" dirty="0"/>
          </a:p>
        </p:txBody>
      </p:sp>
      <p:sp>
        <p:nvSpPr>
          <p:cNvPr id="18" name="Text 16"/>
          <p:cNvSpPr/>
          <p:nvPr/>
        </p:nvSpPr>
        <p:spPr>
          <a:xfrm>
            <a:off x="1691640" y="5029200"/>
            <a:ext cx="9235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"Yurtta sulh, cihanda sulh" ilkesinin bugünkü dış politikamıza yansımasını örneklerle tartış.</a:t>
            </a:r>
            <a:endParaRPr lang="en-US" sz="1150" dirty="0"/>
          </a:p>
        </p:txBody>
      </p:sp>
      <p:pic>
        <p:nvPicPr>
          <p:cNvPr id="19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0" name="Text 1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Ülkemizin Rolü   ·   24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211E5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ESCAPE ROOM · FİNAL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4: Barış Şifresi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48640" y="146304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 kilidi doğru cevaplarla aç. Odadan kaçabilecek misin?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548640" y="2103120"/>
            <a:ext cx="5440680" cy="1737360"/>
          </a:xfrm>
          <a:prstGeom prst="roundRect">
            <a:avLst>
              <a:gd name="adj" fmla="val 4211"/>
            </a:avLst>
          </a:prstGeom>
          <a:solidFill>
            <a:srgbClr val="2E2A6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6" name="Shape 4"/>
          <p:cNvSpPr/>
          <p:nvPr/>
        </p:nvSpPr>
        <p:spPr>
          <a:xfrm>
            <a:off x="822960" y="256032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7" name="Text 5"/>
          <p:cNvSpPr/>
          <p:nvPr/>
        </p:nvSpPr>
        <p:spPr>
          <a:xfrm>
            <a:off x="822960" y="256032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🔒</a:t>
            </a:r>
            <a:endParaRPr lang="en-US" sz="2400" dirty="0"/>
          </a:p>
        </p:txBody>
      </p:sp>
      <p:sp>
        <p:nvSpPr>
          <p:cNvPr id="8" name="Text 6"/>
          <p:cNvSpPr/>
          <p:nvPr/>
        </p:nvSpPr>
        <p:spPr>
          <a:xfrm>
            <a:off x="1783080" y="2304288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1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1783080" y="2651760"/>
            <a:ext cx="40233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Dünyanın birçok ülkesini etkileyen büyük sorunlara ne ad verilir?</a:t>
            </a:r>
            <a:endParaRPr lang="en-US" sz="1150" dirty="0"/>
          </a:p>
        </p:txBody>
      </p:sp>
      <p:sp>
        <p:nvSpPr>
          <p:cNvPr id="10" name="Text 8"/>
          <p:cNvSpPr/>
          <p:nvPr/>
        </p:nvSpPr>
        <p:spPr>
          <a:xfrm>
            <a:off x="1783080" y="3429000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sp>
        <p:nvSpPr>
          <p:cNvPr id="11" name="Shape 9"/>
          <p:cNvSpPr/>
          <p:nvPr/>
        </p:nvSpPr>
        <p:spPr>
          <a:xfrm>
            <a:off x="6181344" y="2103120"/>
            <a:ext cx="5440680" cy="1737360"/>
          </a:xfrm>
          <a:prstGeom prst="roundRect">
            <a:avLst>
              <a:gd name="adj" fmla="val 4211"/>
            </a:avLst>
          </a:prstGeom>
          <a:solidFill>
            <a:srgbClr val="2E2A6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2" name="Shape 10"/>
          <p:cNvSpPr/>
          <p:nvPr/>
        </p:nvSpPr>
        <p:spPr>
          <a:xfrm>
            <a:off x="6455664" y="256032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3" name="Text 11"/>
          <p:cNvSpPr/>
          <p:nvPr/>
        </p:nvSpPr>
        <p:spPr>
          <a:xfrm>
            <a:off x="6455664" y="256032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🔒</a:t>
            </a:r>
            <a:endParaRPr lang="en-US" sz="2400" dirty="0"/>
          </a:p>
        </p:txBody>
      </p:sp>
      <p:sp>
        <p:nvSpPr>
          <p:cNvPr id="14" name="Text 12"/>
          <p:cNvSpPr/>
          <p:nvPr/>
        </p:nvSpPr>
        <p:spPr>
          <a:xfrm>
            <a:off x="7415784" y="2304288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2</a:t>
            </a:r>
            <a:endParaRPr lang="en-US" sz="1250" dirty="0"/>
          </a:p>
        </p:txBody>
      </p:sp>
      <p:sp>
        <p:nvSpPr>
          <p:cNvPr id="15" name="Text 13"/>
          <p:cNvSpPr/>
          <p:nvPr/>
        </p:nvSpPr>
        <p:spPr>
          <a:xfrm>
            <a:off x="7415784" y="2651760"/>
            <a:ext cx="40233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Savaşan tarafları tarafsız biçimde uzlaştırma rolüne ne denir?</a:t>
            </a:r>
            <a:endParaRPr lang="en-US" sz="1150" dirty="0"/>
          </a:p>
        </p:txBody>
      </p:sp>
      <p:sp>
        <p:nvSpPr>
          <p:cNvPr id="16" name="Text 14"/>
          <p:cNvSpPr/>
          <p:nvPr/>
        </p:nvSpPr>
        <p:spPr>
          <a:xfrm>
            <a:off x="7415784" y="3429000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sp>
        <p:nvSpPr>
          <p:cNvPr id="17" name="Shape 15"/>
          <p:cNvSpPr/>
          <p:nvPr/>
        </p:nvSpPr>
        <p:spPr>
          <a:xfrm>
            <a:off x="548640" y="4023360"/>
            <a:ext cx="5440680" cy="1737360"/>
          </a:xfrm>
          <a:prstGeom prst="roundRect">
            <a:avLst>
              <a:gd name="adj" fmla="val 4211"/>
            </a:avLst>
          </a:prstGeom>
          <a:solidFill>
            <a:srgbClr val="2E2A6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8" name="Shape 16"/>
          <p:cNvSpPr/>
          <p:nvPr/>
        </p:nvSpPr>
        <p:spPr>
          <a:xfrm>
            <a:off x="822960" y="448056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9" name="Text 17"/>
          <p:cNvSpPr/>
          <p:nvPr/>
        </p:nvSpPr>
        <p:spPr>
          <a:xfrm>
            <a:off x="822960" y="448056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🔒</a:t>
            </a:r>
            <a:endParaRPr lang="en-US" sz="2400" dirty="0"/>
          </a:p>
        </p:txBody>
      </p:sp>
      <p:sp>
        <p:nvSpPr>
          <p:cNvPr id="20" name="Text 18"/>
          <p:cNvSpPr/>
          <p:nvPr/>
        </p:nvSpPr>
        <p:spPr>
          <a:xfrm>
            <a:off x="1783080" y="4224528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3</a:t>
            </a:r>
            <a:endParaRPr lang="en-US" sz="1250" dirty="0"/>
          </a:p>
        </p:txBody>
      </p:sp>
      <p:sp>
        <p:nvSpPr>
          <p:cNvPr id="21" name="Text 19"/>
          <p:cNvSpPr/>
          <p:nvPr/>
        </p:nvSpPr>
        <p:spPr>
          <a:xfrm>
            <a:off x="1783080" y="4572000"/>
            <a:ext cx="40233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Savaş ve baskı yüzünden ülkesini terk edip sığınan kişiye ne denir?</a:t>
            </a:r>
            <a:endParaRPr lang="en-US" sz="1150" dirty="0"/>
          </a:p>
        </p:txBody>
      </p:sp>
      <p:sp>
        <p:nvSpPr>
          <p:cNvPr id="22" name="Text 20"/>
          <p:cNvSpPr/>
          <p:nvPr/>
        </p:nvSpPr>
        <p:spPr>
          <a:xfrm>
            <a:off x="1783080" y="5349240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sp>
        <p:nvSpPr>
          <p:cNvPr id="23" name="Shape 21"/>
          <p:cNvSpPr/>
          <p:nvPr/>
        </p:nvSpPr>
        <p:spPr>
          <a:xfrm>
            <a:off x="6181344" y="4023360"/>
            <a:ext cx="5440680" cy="1737360"/>
          </a:xfrm>
          <a:prstGeom prst="roundRect">
            <a:avLst>
              <a:gd name="adj" fmla="val 4211"/>
            </a:avLst>
          </a:prstGeom>
          <a:solidFill>
            <a:srgbClr val="2E2A6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4" name="Shape 22"/>
          <p:cNvSpPr/>
          <p:nvPr/>
        </p:nvSpPr>
        <p:spPr>
          <a:xfrm>
            <a:off x="6455664" y="448056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5" name="Text 23"/>
          <p:cNvSpPr/>
          <p:nvPr/>
        </p:nvSpPr>
        <p:spPr>
          <a:xfrm>
            <a:off x="6455664" y="448056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🔒</a:t>
            </a:r>
            <a:endParaRPr lang="en-US" sz="2400" dirty="0"/>
          </a:p>
        </p:txBody>
      </p:sp>
      <p:sp>
        <p:nvSpPr>
          <p:cNvPr id="26" name="Text 24"/>
          <p:cNvSpPr/>
          <p:nvPr/>
        </p:nvSpPr>
        <p:spPr>
          <a:xfrm>
            <a:off x="7415784" y="4224528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4</a:t>
            </a:r>
            <a:endParaRPr lang="en-US" sz="1250" dirty="0"/>
          </a:p>
        </p:txBody>
      </p:sp>
      <p:sp>
        <p:nvSpPr>
          <p:cNvPr id="27" name="Text 25"/>
          <p:cNvSpPr/>
          <p:nvPr/>
        </p:nvSpPr>
        <p:spPr>
          <a:xfrm>
            <a:off x="7415784" y="4572000"/>
            <a:ext cx="40233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Zararlı sera gazlarının en aza indirilmesi hedefine ne denir?</a:t>
            </a:r>
            <a:endParaRPr lang="en-US" sz="1150" dirty="0"/>
          </a:p>
        </p:txBody>
      </p:sp>
      <p:sp>
        <p:nvSpPr>
          <p:cNvPr id="28" name="Text 26"/>
          <p:cNvSpPr/>
          <p:nvPr/>
        </p:nvSpPr>
        <p:spPr>
          <a:xfrm>
            <a:off x="7415784" y="5349240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pic>
        <p:nvPicPr>
          <p:cNvPr id="29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0" name="Text 2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Ülkemizin Rolü   ·   25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159C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0E7D71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0E7D71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4" name="Text 2"/>
          <p:cNvSpPr/>
          <p:nvPr/>
        </p:nvSpPr>
        <p:spPr>
          <a:xfrm>
            <a:off x="822960" y="1417320"/>
            <a:ext cx="10515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i="1" dirty="0">
                <a:solidFill>
                  <a:srgbClr val="E4FBF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Barış şifresini çözdünüz!</a:t>
            </a:r>
            <a:endParaRPr lang="en-US" sz="1700" dirty="0"/>
          </a:p>
        </p:txBody>
      </p:sp>
      <p:sp>
        <p:nvSpPr>
          <p:cNvPr id="5" name="Shape 3"/>
          <p:cNvSpPr/>
          <p:nvPr/>
        </p:nvSpPr>
        <p:spPr>
          <a:xfrm>
            <a:off x="1280160" y="2148840"/>
            <a:ext cx="457200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6" name="Text 4"/>
          <p:cNvSpPr/>
          <p:nvPr/>
        </p:nvSpPr>
        <p:spPr>
          <a:xfrm>
            <a:off x="1600200" y="2313432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1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1600200" y="2679192"/>
            <a:ext cx="39319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KÜRESEL SORUN</a:t>
            </a:r>
            <a:endParaRPr lang="en-US" sz="2000" dirty="0"/>
          </a:p>
        </p:txBody>
      </p:sp>
      <p:sp>
        <p:nvSpPr>
          <p:cNvPr id="8" name="Shape 6"/>
          <p:cNvSpPr/>
          <p:nvPr/>
        </p:nvSpPr>
        <p:spPr>
          <a:xfrm>
            <a:off x="6309360" y="2148840"/>
            <a:ext cx="457200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9" name="Text 7"/>
          <p:cNvSpPr/>
          <p:nvPr/>
        </p:nvSpPr>
        <p:spPr>
          <a:xfrm>
            <a:off x="6629400" y="2313432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2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6629400" y="2679192"/>
            <a:ext cx="39319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ARABULUCULUK</a:t>
            </a:r>
            <a:endParaRPr lang="en-US" sz="2000" dirty="0"/>
          </a:p>
        </p:txBody>
      </p:sp>
      <p:sp>
        <p:nvSpPr>
          <p:cNvPr id="11" name="Shape 9"/>
          <p:cNvSpPr/>
          <p:nvPr/>
        </p:nvSpPr>
        <p:spPr>
          <a:xfrm>
            <a:off x="1280160" y="3749040"/>
            <a:ext cx="457200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2" name="Text 10"/>
          <p:cNvSpPr/>
          <p:nvPr/>
        </p:nvSpPr>
        <p:spPr>
          <a:xfrm>
            <a:off x="1600200" y="3913632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3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1600200" y="4279392"/>
            <a:ext cx="39319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MÜLTECİ</a:t>
            </a:r>
            <a:endParaRPr lang="en-US" sz="2000" dirty="0"/>
          </a:p>
        </p:txBody>
      </p:sp>
      <p:sp>
        <p:nvSpPr>
          <p:cNvPr id="14" name="Shape 12"/>
          <p:cNvSpPr/>
          <p:nvPr/>
        </p:nvSpPr>
        <p:spPr>
          <a:xfrm>
            <a:off x="6309360" y="3749040"/>
            <a:ext cx="457200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5" name="Text 13"/>
          <p:cNvSpPr/>
          <p:nvPr/>
        </p:nvSpPr>
        <p:spPr>
          <a:xfrm>
            <a:off x="6629400" y="3913632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4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6629400" y="4279392"/>
            <a:ext cx="39319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SIFIR EMİSYON</a:t>
            </a:r>
            <a:endParaRPr lang="en-US" sz="2000" dirty="0"/>
          </a:p>
        </p:txBody>
      </p:sp>
      <p:sp>
        <p:nvSpPr>
          <p:cNvPr id="17" name="Text 15"/>
          <p:cNvSpPr/>
          <p:nvPr/>
        </p:nvSpPr>
        <p:spPr>
          <a:xfrm>
            <a:off x="548640" y="5989320"/>
            <a:ext cx="1109167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çok yıldızı toplayan grup: dersin ŞAMPİYONU!  🏆</a:t>
            </a:r>
            <a:endParaRPr lang="en-US" sz="1500" dirty="0"/>
          </a:p>
        </p:txBody>
      </p:sp>
      <p:pic>
        <p:nvPicPr>
          <p:cNvPr id="18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19" name="Text 1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Ülkemizin Rolü   ·   26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5" name="Text 3"/>
          <p:cNvSpPr/>
          <p:nvPr/>
        </p:nvSpPr>
        <p:spPr>
          <a:xfrm>
            <a:off x="548640" y="640080"/>
            <a:ext cx="109728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Tebrikler!</a:t>
            </a:r>
            <a:endParaRPr lang="en-US" sz="4000" dirty="0"/>
          </a:p>
        </p:txBody>
      </p:sp>
      <p:sp>
        <p:nvSpPr>
          <p:cNvPr id="6" name="Text 4"/>
          <p:cNvSpPr/>
          <p:nvPr/>
        </p:nvSpPr>
        <p:spPr>
          <a:xfrm>
            <a:off x="548640" y="1463040"/>
            <a:ext cx="109728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"Bölgesel ve Küresel Sorunların Çözümünde Ülkemizin Rolü" konusunu başarıyla tamamladın.</a:t>
            </a:r>
            <a:endParaRPr lang="en-US" sz="1400" dirty="0"/>
          </a:p>
        </p:txBody>
      </p:sp>
      <p:sp>
        <p:nvSpPr>
          <p:cNvPr id="7" name="Text 5"/>
          <p:cNvSpPr/>
          <p:nvPr/>
        </p:nvSpPr>
        <p:spPr>
          <a:xfrm>
            <a:off x="2926080" y="6455664"/>
            <a:ext cx="63093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Görseller: ND Sosyal Bilgiler Atölyesi + Twemoji (CC BY 4.0)</a:t>
            </a:r>
            <a:endParaRPr lang="en-US" sz="800" dirty="0"/>
          </a:p>
        </p:txBody>
      </p:sp>
      <p:sp>
        <p:nvSpPr>
          <p:cNvPr id="9" name="Text 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Ülkemizin Rolü   ·   27</a:t>
            </a:r>
            <a:endParaRPr lang="en-US" sz="900" dirty="0"/>
          </a:p>
        </p:txBody>
      </p:sp>
      <p:pic>
        <p:nvPicPr>
          <p:cNvPr id="11" name="Resim 10">
            <a:extLst>
              <a:ext uri="{FF2B5EF4-FFF2-40B4-BE49-F238E27FC236}">
                <a16:creationId xmlns:a16="http://schemas.microsoft.com/office/drawing/2014/main" id="{BFA64715-67B3-3826-C4F2-156F960144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01790" y="3843688"/>
            <a:ext cx="2374232" cy="237423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1242</Words>
  <Application>Microsoft Office PowerPoint</Application>
  <PresentationFormat>Geniş ekran</PresentationFormat>
  <Paragraphs>212</Paragraphs>
  <Slides>32</Slides>
  <Notes>20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2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32</vt:i4>
      </vt:variant>
    </vt:vector>
  </HeadingPairs>
  <TitlesOfParts>
    <vt:vector size="35" baseType="lpstr">
      <vt:lpstr>Arial</vt:lpstr>
      <vt:lpstr>Calibri</vt:lpstr>
      <vt:lpstr>Office Theme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Necip Döner</cp:lastModifiedBy>
  <cp:revision>4</cp:revision>
  <dcterms:created xsi:type="dcterms:W3CDTF">2026-07-28T21:52:19Z</dcterms:created>
  <dcterms:modified xsi:type="dcterms:W3CDTF">2026-10-17T20:36:43Z</dcterms:modified>
</cp:coreProperties>
</file>