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97" r:id="rId1"/>
  </p:sldMasterIdLst>
  <p:sldIdLst>
    <p:sldId id="274" r:id="rId2"/>
    <p:sldId id="257" r:id="rId3"/>
    <p:sldId id="258" r:id="rId4"/>
    <p:sldId id="259" r:id="rId5"/>
    <p:sldId id="272" r:id="rId6"/>
    <p:sldId id="273" r:id="rId7"/>
    <p:sldId id="260" r:id="rId8"/>
    <p:sldId id="263" r:id="rId9"/>
    <p:sldId id="269" r:id="rId10"/>
    <p:sldId id="276" r:id="rId11"/>
    <p:sldId id="261" r:id="rId12"/>
    <p:sldId id="264" r:id="rId13"/>
    <p:sldId id="265" r:id="rId14"/>
    <p:sldId id="266" r:id="rId15"/>
    <p:sldId id="267" r:id="rId16"/>
    <p:sldId id="277"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46" d="100"/>
          <a:sy n="46" d="100"/>
        </p:scale>
        <p:origin x="43" y="7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tr-TR"/>
              <a:t>Asıl başlık stilini düzenlemek için tıklayın</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tıklayın</a:t>
            </a:r>
            <a:endParaRPr lang="en-US" dirty="0"/>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81E31B66-95A8-4D4D-BBCB-E21375363991}" type="datetimeFigureOut">
              <a:rPr lang="tr-TR" smtClean="0"/>
              <a:t>30.09.2026</a:t>
            </a:fld>
            <a:endParaRPr lang="tr-TR"/>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tr-TR"/>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CFF40BA9-0F04-4A54-952E-B5A5B4714AA4}" type="slidenum">
              <a:rPr lang="tr-TR" smtClean="0"/>
              <a:t>‹#›</a:t>
            </a:fld>
            <a:endParaRPr lang="tr-TR"/>
          </a:p>
        </p:txBody>
      </p:sp>
      <p:grpSp>
        <p:nvGrpSpPr>
          <p:cNvPr id="7" name="Group 6"/>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extLst>
      <p:ext uri="{BB962C8B-B14F-4D97-AF65-F5344CB8AC3E}">
        <p14:creationId xmlns:p14="http://schemas.microsoft.com/office/powerpoint/2010/main" val="387553119"/>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stilini düzenlemek için tıklayın</a:t>
            </a:r>
            <a:endParaRPr lang="en-US" dirty="0"/>
          </a:p>
        </p:txBody>
      </p:sp>
      <p:sp>
        <p:nvSpPr>
          <p:cNvPr id="3" name="Content Placeholder 2"/>
          <p:cNvSpPr>
            <a:spLocks noGrp="1"/>
          </p:cNvSpPr>
          <p:nvPr>
            <p:ph idx="1"/>
          </p:nvPr>
        </p:nvSpPr>
        <p:spPr/>
        <p:txBody>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81E31B66-95A8-4D4D-BBCB-E21375363991}" type="datetimeFigureOut">
              <a:rPr lang="tr-TR" smtClean="0"/>
              <a:t>30.09.2026</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FF40BA9-0F04-4A54-952E-B5A5B4714AA4}" type="slidenum">
              <a:rPr lang="tr-TR" smtClean="0"/>
              <a:t>‹#›</a:t>
            </a:fld>
            <a:endParaRPr lang="tr-TR"/>
          </a:p>
        </p:txBody>
      </p:sp>
    </p:spTree>
    <p:extLst>
      <p:ext uri="{BB962C8B-B14F-4D97-AF65-F5344CB8AC3E}">
        <p14:creationId xmlns:p14="http://schemas.microsoft.com/office/powerpoint/2010/main" val="1346805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Bölüm Üst Bilgisi">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tx2"/>
                </a:solidFill>
              </a:defRPr>
            </a:lvl1pPr>
          </a:lstStyle>
          <a:p>
            <a:r>
              <a:rPr lang="tr-TR"/>
              <a:t>Asıl başlık stilini düzenlemek için tıklayın</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a:t>Asıl metin stillerini düzenle</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81E31B66-95A8-4D4D-BBCB-E21375363991}" type="datetimeFigureOut">
              <a:rPr lang="tr-TR" smtClean="0"/>
              <a:t>30.09.2026</a:t>
            </a:fld>
            <a:endParaRPr lang="tr-TR"/>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tr-TR"/>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CFF40BA9-0F04-4A54-952E-B5A5B4714AA4}" type="slidenum">
              <a:rPr lang="tr-TR" smtClean="0"/>
              <a:t>‹#›</a:t>
            </a:fld>
            <a:endParaRPr lang="tr-TR"/>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extLst>
      <p:ext uri="{BB962C8B-B14F-4D97-AF65-F5344CB8AC3E}">
        <p14:creationId xmlns:p14="http://schemas.microsoft.com/office/powerpoint/2010/main" val="4281694178"/>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tr-TR"/>
              <a:t>Asıl başlık stilini düzenlemek için tıklayın</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5" name="Date Placeholder 4"/>
          <p:cNvSpPr>
            <a:spLocks noGrp="1"/>
          </p:cNvSpPr>
          <p:nvPr>
            <p:ph type="dt" sz="half" idx="10"/>
          </p:nvPr>
        </p:nvSpPr>
        <p:spPr/>
        <p:txBody>
          <a:bodyPr/>
          <a:lstStyle/>
          <a:p>
            <a:fld id="{81E31B66-95A8-4D4D-BBCB-E21375363991}" type="datetimeFigureOut">
              <a:rPr lang="tr-TR" smtClean="0"/>
              <a:t>30.09.2026</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FF40BA9-0F04-4A54-952E-B5A5B4714AA4}" type="slidenum">
              <a:rPr lang="tr-TR" smtClean="0"/>
              <a:t>‹#›</a:t>
            </a:fld>
            <a:endParaRPr lang="tr-TR"/>
          </a:p>
        </p:txBody>
      </p:sp>
    </p:spTree>
    <p:extLst>
      <p:ext uri="{BB962C8B-B14F-4D97-AF65-F5344CB8AC3E}">
        <p14:creationId xmlns:p14="http://schemas.microsoft.com/office/powerpoint/2010/main" val="30751120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tr-TR"/>
              <a:t>Asıl başlık stilini düzenlemek için tıklayın</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7" name="Date Placeholder 6"/>
          <p:cNvSpPr>
            <a:spLocks noGrp="1"/>
          </p:cNvSpPr>
          <p:nvPr>
            <p:ph type="dt" sz="half" idx="10"/>
          </p:nvPr>
        </p:nvSpPr>
        <p:spPr/>
        <p:txBody>
          <a:bodyPr/>
          <a:lstStyle/>
          <a:p>
            <a:fld id="{81E31B66-95A8-4D4D-BBCB-E21375363991}" type="datetimeFigureOut">
              <a:rPr lang="tr-TR" smtClean="0"/>
              <a:t>30.09.2026</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CFF40BA9-0F04-4A54-952E-B5A5B4714AA4}" type="slidenum">
              <a:rPr lang="tr-TR" smtClean="0"/>
              <a:t>‹#›</a:t>
            </a:fld>
            <a:endParaRPr lang="tr-TR"/>
          </a:p>
        </p:txBody>
      </p:sp>
    </p:spTree>
    <p:extLst>
      <p:ext uri="{BB962C8B-B14F-4D97-AF65-F5344CB8AC3E}">
        <p14:creationId xmlns:p14="http://schemas.microsoft.com/office/powerpoint/2010/main" val="31092977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stilini düzenlemek için tıklayın</a:t>
            </a:r>
            <a:endParaRPr lang="en-US" dirty="0"/>
          </a:p>
        </p:txBody>
      </p:sp>
      <p:sp>
        <p:nvSpPr>
          <p:cNvPr id="3" name="Date Placeholder 2"/>
          <p:cNvSpPr>
            <a:spLocks noGrp="1"/>
          </p:cNvSpPr>
          <p:nvPr>
            <p:ph type="dt" sz="half" idx="10"/>
          </p:nvPr>
        </p:nvSpPr>
        <p:spPr/>
        <p:txBody>
          <a:bodyPr/>
          <a:lstStyle/>
          <a:p>
            <a:fld id="{81E31B66-95A8-4D4D-BBCB-E21375363991}" type="datetimeFigureOut">
              <a:rPr lang="tr-TR" smtClean="0"/>
              <a:t>30.09.2026</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CFF40BA9-0F04-4A54-952E-B5A5B4714AA4}" type="slidenum">
              <a:rPr lang="tr-TR" smtClean="0"/>
              <a:t>‹#›</a:t>
            </a:fld>
            <a:endParaRPr lang="tr-TR"/>
          </a:p>
        </p:txBody>
      </p:sp>
    </p:spTree>
    <p:extLst>
      <p:ext uri="{BB962C8B-B14F-4D97-AF65-F5344CB8AC3E}">
        <p14:creationId xmlns:p14="http://schemas.microsoft.com/office/powerpoint/2010/main" val="32792632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1E31B66-95A8-4D4D-BBCB-E21375363991}" type="datetimeFigureOut">
              <a:rPr lang="tr-TR" smtClean="0"/>
              <a:t>30.09.2026</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CFF40BA9-0F04-4A54-952E-B5A5B4714AA4}" type="slidenum">
              <a:rPr lang="tr-TR" smtClean="0"/>
              <a:t>‹#›</a:t>
            </a:fld>
            <a:endParaRPr lang="tr-TR"/>
          </a:p>
        </p:txBody>
      </p:sp>
    </p:spTree>
    <p:extLst>
      <p:ext uri="{BB962C8B-B14F-4D97-AF65-F5344CB8AC3E}">
        <p14:creationId xmlns:p14="http://schemas.microsoft.com/office/powerpoint/2010/main" val="19427265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Başlıklı İçerik">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tr-TR"/>
              <a:t>Asıl başlık stilini düzenlemek için tıklayın</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1E31B66-95A8-4D4D-BBCB-E21375363991}" type="datetimeFigureOut">
              <a:rPr lang="tr-TR" smtClean="0"/>
              <a:t>30.09.2026</a:t>
            </a:fld>
            <a:endParaRPr lang="tr-TR"/>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tr-TR"/>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CFF40BA9-0F04-4A54-952E-B5A5B4714AA4}" type="slidenum">
              <a:rPr lang="tr-TR" smtClean="0"/>
              <a:t>‹#›</a:t>
            </a:fld>
            <a:endParaRPr lang="tr-TR"/>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5112210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aşlıklı Resim">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tr-TR"/>
              <a:t>Asıl başlık stilini düzenlemek için tıklayın</a:t>
            </a:r>
            <a:endParaRPr lang="en-US" dirty="0"/>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a:t>Resim eklemek için simgeye tıklayın</a:t>
            </a:r>
            <a:endParaRPr lang="en-US"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1E31B66-95A8-4D4D-BBCB-E21375363991}" type="datetimeFigureOut">
              <a:rPr lang="tr-TR" smtClean="0"/>
              <a:t>30.09.2026</a:t>
            </a:fld>
            <a:endParaRPr lang="tr-TR"/>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tr-TR"/>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CFF40BA9-0F04-4A54-952E-B5A5B4714AA4}" type="slidenum">
              <a:rPr lang="tr-TR" smtClean="0"/>
              <a:t>‹#›</a:t>
            </a:fld>
            <a:endParaRPr lang="tr-TR"/>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7453381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ve Dikey Met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stilini düzenlemek için tıklayın</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81E31B66-95A8-4D4D-BBCB-E21375363991}" type="datetimeFigureOut">
              <a:rPr lang="tr-TR" smtClean="0"/>
              <a:t>30.09.2026</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FF40BA9-0F04-4A54-952E-B5A5B4714AA4}" type="slidenum">
              <a:rPr lang="tr-TR" smtClean="0"/>
              <a:t>‹#›</a:t>
            </a:fld>
            <a:endParaRPr lang="tr-TR"/>
          </a:p>
        </p:txBody>
      </p:sp>
    </p:spTree>
    <p:extLst>
      <p:ext uri="{BB962C8B-B14F-4D97-AF65-F5344CB8AC3E}">
        <p14:creationId xmlns:p14="http://schemas.microsoft.com/office/powerpoint/2010/main" val="8660419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tr-TR"/>
              <a:t>Asıl başlık stilini düzenlemek için tıklayın</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81E31B66-95A8-4D4D-BBCB-E21375363991}" type="datetimeFigureOut">
              <a:rPr lang="tr-TR" smtClean="0"/>
              <a:t>30.09.2026</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FF40BA9-0F04-4A54-952E-B5A5B4714AA4}" type="slidenum">
              <a:rPr lang="tr-TR" smtClean="0"/>
              <a:t>‹#›</a:t>
            </a:fld>
            <a:endParaRPr lang="tr-TR"/>
          </a:p>
        </p:txBody>
      </p:sp>
    </p:spTree>
    <p:extLst>
      <p:ext uri="{BB962C8B-B14F-4D97-AF65-F5344CB8AC3E}">
        <p14:creationId xmlns:p14="http://schemas.microsoft.com/office/powerpoint/2010/main" val="40860658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tr-TR"/>
              <a:t>Asıl başlık stilini düzenlemek için tıklayın</a:t>
            </a:r>
            <a:endParaRPr lang="en-US" dirty="0"/>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81E31B66-95A8-4D4D-BBCB-E21375363991}" type="datetimeFigureOut">
              <a:rPr lang="tr-TR" smtClean="0"/>
              <a:t>30.09.2026</a:t>
            </a:fld>
            <a:endParaRPr lang="tr-TR"/>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tr-TR"/>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CFF40BA9-0F04-4A54-952E-B5A5B4714AA4}" type="slidenum">
              <a:rPr lang="tr-TR" smtClean="0"/>
              <a:t>‹#›</a:t>
            </a:fld>
            <a:endParaRPr lang="tr-TR"/>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237999518"/>
      </p:ext>
    </p:extLst>
  </p:cSld>
  <p:clrMap bg1="lt1" tx1="dk1" bg2="lt2" tx2="dk2" accent1="accent1" accent2="accent2" accent3="accent3" accent4="accent4" accent5="accent5" accent6="accent6" hlink="hlink" folHlink="folHlink"/>
  <p:sldLayoutIdLst>
    <p:sldLayoutId id="2147483998" r:id="rId1"/>
    <p:sldLayoutId id="2147483999" r:id="rId2"/>
    <p:sldLayoutId id="2147484000" r:id="rId3"/>
    <p:sldLayoutId id="2147484001" r:id="rId4"/>
    <p:sldLayoutId id="2147484002" r:id="rId5"/>
    <p:sldLayoutId id="2147484003" r:id="rId6"/>
    <p:sldLayoutId id="2147484004" r:id="rId7"/>
    <p:sldLayoutId id="2147484005" r:id="rId8"/>
    <p:sldLayoutId id="2147484006" r:id="rId9"/>
    <p:sldLayoutId id="2147484007" r:id="rId10"/>
    <p:sldLayoutId id="2147484008" r:id="rId11"/>
  </p:sldLayoutIdLst>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6E813216-AFA8-461F-8790-28D2669DD79C}"/>
              </a:ext>
            </a:extLst>
          </p:cNvPr>
          <p:cNvSpPr>
            <a:spLocks noGrp="1"/>
          </p:cNvSpPr>
          <p:nvPr>
            <p:ph type="ctrTitle"/>
          </p:nvPr>
        </p:nvSpPr>
        <p:spPr>
          <a:xfrm>
            <a:off x="1915126" y="2379887"/>
            <a:ext cx="8361229" cy="2098226"/>
          </a:xfrm>
        </p:spPr>
        <p:txBody>
          <a:bodyPr/>
          <a:lstStyle/>
          <a:p>
            <a:pPr>
              <a:tabLst>
                <a:tab pos="4657725" algn="l"/>
              </a:tabLst>
            </a:pPr>
            <a:r>
              <a:rPr lang="tr-TR" sz="6600" b="1" dirty="0">
                <a:latin typeface="AmsiProCond-Ultra" panose="020B0A06020201010104" pitchFamily="34" charset="-94"/>
              </a:rPr>
              <a:t>Küreselleşmenin İnsan ve Toplum Hayatına Etkisi</a:t>
            </a:r>
          </a:p>
        </p:txBody>
      </p:sp>
      <p:sp>
        <p:nvSpPr>
          <p:cNvPr id="3" name="Alt Başlık 2">
            <a:extLst>
              <a:ext uri="{FF2B5EF4-FFF2-40B4-BE49-F238E27FC236}">
                <a16:creationId xmlns:a16="http://schemas.microsoft.com/office/drawing/2014/main" id="{7725A3A9-6BDD-4C7B-92C9-5DC64E815D8B}"/>
              </a:ext>
            </a:extLst>
          </p:cNvPr>
          <p:cNvSpPr>
            <a:spLocks noGrp="1"/>
          </p:cNvSpPr>
          <p:nvPr>
            <p:ph type="subTitle" idx="1"/>
          </p:nvPr>
        </p:nvSpPr>
        <p:spPr>
          <a:xfrm>
            <a:off x="2679905" y="5070184"/>
            <a:ext cx="6831673" cy="1086237"/>
          </a:xfrm>
        </p:spPr>
        <p:txBody>
          <a:bodyPr/>
          <a:lstStyle/>
          <a:p>
            <a:r>
              <a:rPr lang="tr-TR" dirty="0">
                <a:latin typeface="AmsiProCond-Ultra" panose="020B0A06020201010104" pitchFamily="34" charset="-94"/>
              </a:rPr>
              <a:t>Evimiz Dünya</a:t>
            </a:r>
          </a:p>
        </p:txBody>
      </p:sp>
    </p:spTree>
    <p:extLst>
      <p:ext uri="{BB962C8B-B14F-4D97-AF65-F5344CB8AC3E}">
        <p14:creationId xmlns:p14="http://schemas.microsoft.com/office/powerpoint/2010/main" val="39291246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A97967F-B821-4180-A65C-267D8A41348A}"/>
              </a:ext>
            </a:extLst>
          </p:cNvPr>
          <p:cNvSpPr>
            <a:spLocks noGrp="1"/>
          </p:cNvSpPr>
          <p:nvPr>
            <p:ph type="title"/>
          </p:nvPr>
        </p:nvSpPr>
        <p:spPr>
          <a:xfrm>
            <a:off x="1371599" y="164690"/>
            <a:ext cx="10318955" cy="1123336"/>
          </a:xfrm>
        </p:spPr>
        <p:txBody>
          <a:bodyPr>
            <a:normAutofit/>
          </a:bodyPr>
          <a:lstStyle/>
          <a:p>
            <a:r>
              <a:rPr lang="tr-TR" sz="6000" b="1" dirty="0">
                <a:solidFill>
                  <a:srgbClr val="7030A0"/>
                </a:solidFill>
                <a:latin typeface="Calibri" panose="020F0502020204030204" pitchFamily="34" charset="0"/>
                <a:cs typeface="Calibri" panose="020F0502020204030204" pitchFamily="34" charset="0"/>
              </a:rPr>
              <a:t>Cevaplayalım</a:t>
            </a:r>
          </a:p>
        </p:txBody>
      </p:sp>
      <p:sp>
        <p:nvSpPr>
          <p:cNvPr id="3" name="İçerik Yer Tutucusu 2">
            <a:extLst>
              <a:ext uri="{FF2B5EF4-FFF2-40B4-BE49-F238E27FC236}">
                <a16:creationId xmlns:a16="http://schemas.microsoft.com/office/drawing/2014/main" id="{249AA708-5348-4B32-A108-6C4AE99BCE01}"/>
              </a:ext>
            </a:extLst>
          </p:cNvPr>
          <p:cNvSpPr>
            <a:spLocks noGrp="1"/>
          </p:cNvSpPr>
          <p:nvPr>
            <p:ph idx="1"/>
          </p:nvPr>
        </p:nvSpPr>
        <p:spPr>
          <a:xfrm>
            <a:off x="806243" y="1035426"/>
            <a:ext cx="11180709" cy="3386946"/>
          </a:xfrm>
        </p:spPr>
        <p:txBody>
          <a:bodyPr>
            <a:normAutofit fontScale="55000" lnSpcReduction="20000"/>
          </a:bodyPr>
          <a:lstStyle/>
          <a:p>
            <a:pPr marL="0" indent="0" algn="just">
              <a:lnSpc>
                <a:spcPct val="170000"/>
              </a:lnSpc>
              <a:buNone/>
            </a:pPr>
            <a:r>
              <a:rPr lang="tr-TR" sz="3200" dirty="0">
                <a:latin typeface="Calibri" panose="020F0502020204030204" pitchFamily="34" charset="0"/>
                <a:cs typeface="Calibri" panose="020F0502020204030204" pitchFamily="34" charset="0"/>
              </a:rPr>
              <a:t>Dünyanın başka bir ülkesinde yaşanan bir olayın kısa sürede bizi de etkilemesi mümkün müdür? Bir örnekle açıklayınız.</a:t>
            </a:r>
          </a:p>
          <a:p>
            <a:pPr marL="0" indent="0" algn="just">
              <a:lnSpc>
                <a:spcPct val="170000"/>
              </a:lnSpc>
              <a:buNone/>
            </a:pPr>
            <a:r>
              <a:rPr lang="tr-TR" sz="3200" dirty="0">
                <a:latin typeface="Calibri" panose="020F0502020204030204" pitchFamily="34" charset="0"/>
                <a:cs typeface="Calibri" panose="020F0502020204030204" pitchFamily="34" charset="0"/>
              </a:rPr>
              <a:t>Genel ağ sayesinde başka ülkelerdeki insanlarla kolayca iletişim kurmak hangi fırsatları ortaya çıkarır?</a:t>
            </a:r>
          </a:p>
          <a:p>
            <a:pPr marL="0" indent="0" algn="just">
              <a:lnSpc>
                <a:spcPct val="170000"/>
              </a:lnSpc>
              <a:buNone/>
            </a:pPr>
            <a:r>
              <a:rPr lang="tr-TR" sz="3200" dirty="0">
                <a:latin typeface="Calibri" panose="020F0502020204030204" pitchFamily="34" charset="0"/>
                <a:cs typeface="Calibri" panose="020F0502020204030204" pitchFamily="34" charset="0"/>
              </a:rPr>
              <a:t>Bir kültürel ögenin kısa sürede dünyanın pek çok yerinde yayılması sizce yerel kültürleri nasıl etkileyebilir?</a:t>
            </a:r>
          </a:p>
          <a:p>
            <a:pPr marL="0" indent="0" algn="just">
              <a:lnSpc>
                <a:spcPct val="170000"/>
              </a:lnSpc>
              <a:buNone/>
            </a:pPr>
            <a:r>
              <a:rPr lang="tr-TR" sz="3200" dirty="0">
                <a:latin typeface="Calibri" panose="020F0502020204030204" pitchFamily="34" charset="0"/>
                <a:cs typeface="Calibri" panose="020F0502020204030204" pitchFamily="34" charset="0"/>
              </a:rPr>
              <a:t>Ulaşımın kolaylaşması insanların hayatını nasıl değiştirir? Bu durumun riskli bir yönü olabilir mi?</a:t>
            </a:r>
          </a:p>
          <a:p>
            <a:pPr marL="0" indent="0" algn="just">
              <a:lnSpc>
                <a:spcPct val="170000"/>
              </a:lnSpc>
              <a:buNone/>
            </a:pPr>
            <a:r>
              <a:rPr lang="tr-TR" sz="3200" dirty="0">
                <a:latin typeface="Calibri" panose="020F0502020204030204" pitchFamily="34" charset="0"/>
                <a:cs typeface="Calibri" panose="020F0502020204030204" pitchFamily="34" charset="0"/>
              </a:rPr>
              <a:t>Dünyadan gelen yeniliklere açık olmak ile kendi kültürel değerlerimizi korumak birlikte mümkün müdür? Açıklayınız.</a:t>
            </a:r>
          </a:p>
          <a:p>
            <a:pPr marL="0" indent="0" algn="just">
              <a:lnSpc>
                <a:spcPct val="170000"/>
              </a:lnSpc>
              <a:buNone/>
            </a:pPr>
            <a:r>
              <a:rPr lang="tr-TR" sz="3200" dirty="0">
                <a:latin typeface="Calibri" panose="020F0502020204030204" pitchFamily="34" charset="0"/>
                <a:cs typeface="Calibri" panose="020F0502020204030204" pitchFamily="34" charset="0"/>
              </a:rPr>
              <a:t>Sizce küreselleşen dünyada iyi bir vatandaş hangi davranışlara dikkat etmelidir?</a:t>
            </a:r>
          </a:p>
          <a:p>
            <a:pPr marL="0" indent="0" algn="just">
              <a:buNone/>
            </a:pPr>
            <a:endParaRPr lang="tr-TR" sz="2800" dirty="0">
              <a:latin typeface="Calibri" panose="020F0502020204030204" pitchFamily="34" charset="0"/>
              <a:cs typeface="Calibri" panose="020F0502020204030204" pitchFamily="34" charset="0"/>
            </a:endParaRPr>
          </a:p>
        </p:txBody>
      </p:sp>
      <p:pic>
        <p:nvPicPr>
          <p:cNvPr id="5" name="Resim 4">
            <a:extLst>
              <a:ext uri="{FF2B5EF4-FFF2-40B4-BE49-F238E27FC236}">
                <a16:creationId xmlns:a16="http://schemas.microsoft.com/office/drawing/2014/main" id="{69986AC5-AAC6-4DD0-BB53-232ACD1484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68284" y="0"/>
            <a:ext cx="1223716" cy="1337330"/>
          </a:xfrm>
          <a:prstGeom prst="rect">
            <a:avLst/>
          </a:prstGeom>
        </p:spPr>
      </p:pic>
      <p:pic>
        <p:nvPicPr>
          <p:cNvPr id="8" name="Resim 7">
            <a:extLst>
              <a:ext uri="{FF2B5EF4-FFF2-40B4-BE49-F238E27FC236}">
                <a16:creationId xmlns:a16="http://schemas.microsoft.com/office/drawing/2014/main" id="{5E2335F7-061F-4251-8310-E6265A7DDD20}"/>
              </a:ext>
            </a:extLst>
          </p:cNvPr>
          <p:cNvPicPr>
            <a:picLocks noChangeAspect="1"/>
          </p:cNvPicPr>
          <p:nvPr/>
        </p:nvPicPr>
        <p:blipFill rotWithShape="1">
          <a:blip r:embed="rId3">
            <a:extLst>
              <a:ext uri="{28A0092B-C50C-407E-A947-70E740481C1C}">
                <a14:useLocalDpi xmlns:a14="http://schemas.microsoft.com/office/drawing/2010/main" val="0"/>
              </a:ext>
            </a:extLst>
          </a:blip>
          <a:srcRect t="20195" b="18466"/>
          <a:stretch/>
        </p:blipFill>
        <p:spPr>
          <a:xfrm>
            <a:off x="2396836" y="4422372"/>
            <a:ext cx="7697585" cy="2360814"/>
          </a:xfrm>
          <a:prstGeom prst="rect">
            <a:avLst/>
          </a:prstGeom>
        </p:spPr>
      </p:pic>
    </p:spTree>
    <p:extLst>
      <p:ext uri="{BB962C8B-B14F-4D97-AF65-F5344CB8AC3E}">
        <p14:creationId xmlns:p14="http://schemas.microsoft.com/office/powerpoint/2010/main" val="35661521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A97967F-B821-4180-A65C-267D8A41348A}"/>
              </a:ext>
            </a:extLst>
          </p:cNvPr>
          <p:cNvSpPr>
            <a:spLocks noGrp="1"/>
          </p:cNvSpPr>
          <p:nvPr>
            <p:ph type="title"/>
          </p:nvPr>
        </p:nvSpPr>
        <p:spPr>
          <a:xfrm>
            <a:off x="1371599" y="164690"/>
            <a:ext cx="10318955" cy="1123336"/>
          </a:xfrm>
        </p:spPr>
        <p:txBody>
          <a:bodyPr>
            <a:normAutofit/>
          </a:bodyPr>
          <a:lstStyle/>
          <a:p>
            <a:r>
              <a:rPr lang="tr-TR" sz="6000" b="1" dirty="0">
                <a:solidFill>
                  <a:schemeClr val="accent6">
                    <a:lumMod val="50000"/>
                  </a:schemeClr>
                </a:solidFill>
                <a:latin typeface="Calibri" panose="020F0502020204030204" pitchFamily="34" charset="0"/>
                <a:cs typeface="Calibri" panose="020F0502020204030204" pitchFamily="34" charset="0"/>
              </a:rPr>
              <a:t>Tanımlar</a:t>
            </a:r>
          </a:p>
        </p:txBody>
      </p:sp>
      <p:sp>
        <p:nvSpPr>
          <p:cNvPr id="3" name="İçerik Yer Tutucusu 2">
            <a:extLst>
              <a:ext uri="{FF2B5EF4-FFF2-40B4-BE49-F238E27FC236}">
                <a16:creationId xmlns:a16="http://schemas.microsoft.com/office/drawing/2014/main" id="{249AA708-5348-4B32-A108-6C4AE99BCE01}"/>
              </a:ext>
            </a:extLst>
          </p:cNvPr>
          <p:cNvSpPr>
            <a:spLocks noGrp="1"/>
          </p:cNvSpPr>
          <p:nvPr>
            <p:ph idx="1"/>
          </p:nvPr>
        </p:nvSpPr>
        <p:spPr>
          <a:xfrm>
            <a:off x="777240" y="1111044"/>
            <a:ext cx="11277600" cy="5582265"/>
          </a:xfrm>
        </p:spPr>
        <p:txBody>
          <a:bodyPr>
            <a:normAutofit fontScale="70000" lnSpcReduction="20000"/>
          </a:bodyPr>
          <a:lstStyle/>
          <a:p>
            <a:pPr marL="0" indent="0" algn="just">
              <a:buNone/>
            </a:pPr>
            <a:r>
              <a:rPr lang="tr-TR" sz="4000" b="1" dirty="0">
                <a:latin typeface="Calibri" panose="020F0502020204030204" pitchFamily="34" charset="0"/>
                <a:cs typeface="Calibri" panose="020F0502020204030204" pitchFamily="34" charset="0"/>
              </a:rPr>
              <a:t>Küreselleşme: </a:t>
            </a:r>
            <a:r>
              <a:rPr lang="tr-TR" sz="4000" dirty="0">
                <a:latin typeface="Calibri" panose="020F0502020204030204" pitchFamily="34" charset="0"/>
                <a:cs typeface="Calibri" panose="020F0502020204030204" pitchFamily="34" charset="0"/>
              </a:rPr>
              <a:t>Dünyadaki toplumların ekonomi, teknoloji, iletişim, kültür ve sağlık gibi alanlarda birbirine yaklaşması ve bağlı hâle gelmesidir.</a:t>
            </a:r>
          </a:p>
          <a:p>
            <a:pPr marL="0" indent="0" algn="just">
              <a:buNone/>
            </a:pPr>
            <a:r>
              <a:rPr lang="tr-TR" sz="4000" b="1" dirty="0">
                <a:latin typeface="Calibri" panose="020F0502020204030204" pitchFamily="34" charset="0"/>
                <a:cs typeface="Calibri" panose="020F0502020204030204" pitchFamily="34" charset="0"/>
              </a:rPr>
              <a:t>Değişim: </a:t>
            </a:r>
            <a:r>
              <a:rPr lang="tr-TR" sz="4000" dirty="0">
                <a:latin typeface="Calibri" panose="020F0502020204030204" pitchFamily="34" charset="0"/>
                <a:cs typeface="Calibri" panose="020F0502020204030204" pitchFamily="34" charset="0"/>
              </a:rPr>
              <a:t>Zaman içinde insan ve toplum hayatında meydana gelen farklılaşmadır.</a:t>
            </a:r>
          </a:p>
          <a:p>
            <a:pPr marL="0" indent="0" algn="just">
              <a:buNone/>
            </a:pPr>
            <a:r>
              <a:rPr lang="tr-TR" sz="4000" b="1" dirty="0">
                <a:latin typeface="Calibri" panose="020F0502020204030204" pitchFamily="34" charset="0"/>
                <a:cs typeface="Calibri" panose="020F0502020204030204" pitchFamily="34" charset="0"/>
              </a:rPr>
              <a:t>Küresel Pazar: </a:t>
            </a:r>
            <a:r>
              <a:rPr lang="tr-TR" sz="4000" dirty="0">
                <a:latin typeface="Calibri" panose="020F0502020204030204" pitchFamily="34" charset="0"/>
                <a:cs typeface="Calibri" panose="020F0502020204030204" pitchFamily="34" charset="0"/>
              </a:rPr>
              <a:t>Ürün ve hizmetlerin ülkeler arasında yaygın biçimde alınıp satıldığı ekonomik ortamdır. </a:t>
            </a:r>
          </a:p>
          <a:p>
            <a:pPr marL="0" indent="0" algn="just">
              <a:buNone/>
            </a:pPr>
            <a:r>
              <a:rPr lang="tr-TR" sz="4000" b="1" dirty="0">
                <a:latin typeface="Calibri" panose="020F0502020204030204" pitchFamily="34" charset="0"/>
                <a:cs typeface="Calibri" panose="020F0502020204030204" pitchFamily="34" charset="0"/>
              </a:rPr>
              <a:t>Çok Uluslu Şirket: </a:t>
            </a:r>
            <a:r>
              <a:rPr lang="tr-TR" sz="4000" dirty="0">
                <a:latin typeface="Calibri" panose="020F0502020204030204" pitchFamily="34" charset="0"/>
                <a:cs typeface="Calibri" panose="020F0502020204030204" pitchFamily="34" charset="0"/>
              </a:rPr>
              <a:t>Birden fazla ülkede üretim, satış veya hizmet faaliyeti yürüten şirkettir.</a:t>
            </a:r>
          </a:p>
          <a:p>
            <a:pPr marL="0" indent="0" algn="just">
              <a:buNone/>
            </a:pPr>
            <a:r>
              <a:rPr lang="tr-TR" sz="4000" b="1" dirty="0">
                <a:latin typeface="Calibri" panose="020F0502020204030204" pitchFamily="34" charset="0"/>
                <a:cs typeface="Calibri" panose="020F0502020204030204" pitchFamily="34" charset="0"/>
              </a:rPr>
              <a:t>Kültürel Etkileşim: </a:t>
            </a:r>
            <a:r>
              <a:rPr lang="tr-TR" sz="4000" dirty="0">
                <a:latin typeface="Calibri" panose="020F0502020204030204" pitchFamily="34" charset="0"/>
                <a:cs typeface="Calibri" panose="020F0502020204030204" pitchFamily="34" charset="0"/>
              </a:rPr>
              <a:t>Farklı toplumların kültürel özelliklerinin birbirini etkilemesidir.</a:t>
            </a:r>
          </a:p>
          <a:p>
            <a:pPr marL="0" indent="0" algn="just">
              <a:buNone/>
            </a:pPr>
            <a:r>
              <a:rPr lang="tr-TR" sz="4000" b="1" dirty="0">
                <a:latin typeface="Calibri" panose="020F0502020204030204" pitchFamily="34" charset="0"/>
                <a:cs typeface="Calibri" panose="020F0502020204030204" pitchFamily="34" charset="0"/>
              </a:rPr>
              <a:t>Popüler Kültür: </a:t>
            </a:r>
            <a:r>
              <a:rPr lang="tr-TR" sz="4000" dirty="0">
                <a:latin typeface="Calibri" panose="020F0502020204030204" pitchFamily="34" charset="0"/>
                <a:cs typeface="Calibri" panose="020F0502020204030204" pitchFamily="34" charset="0"/>
              </a:rPr>
              <a:t>Kitle iletişim araçları ve genel ağ yoluyla geniş kitlelere yayılan yaygın kültürel unsurlardır.</a:t>
            </a:r>
          </a:p>
          <a:p>
            <a:pPr marL="0" indent="0" algn="just">
              <a:buNone/>
            </a:pPr>
            <a:r>
              <a:rPr lang="tr-TR" sz="4000" b="1" dirty="0">
                <a:latin typeface="Calibri" panose="020F0502020204030204" pitchFamily="34" charset="0"/>
                <a:cs typeface="Calibri" panose="020F0502020204030204" pitchFamily="34" charset="0"/>
              </a:rPr>
              <a:t>Kültürel Yozlaşma: </a:t>
            </a:r>
            <a:r>
              <a:rPr lang="tr-TR" sz="4000" dirty="0">
                <a:latin typeface="Calibri" panose="020F0502020204030204" pitchFamily="34" charset="0"/>
                <a:cs typeface="Calibri" panose="020F0502020204030204" pitchFamily="34" charset="0"/>
              </a:rPr>
              <a:t>Bir toplumun kendi kültürel değerlerinden uzaklaşması ve bu değerlerin zayıflamasıdır.</a:t>
            </a:r>
            <a:endParaRPr lang="tr-TR" sz="3600" dirty="0">
              <a:latin typeface="Calibri" panose="020F0502020204030204" pitchFamily="34" charset="0"/>
              <a:cs typeface="Calibri" panose="020F0502020204030204" pitchFamily="34" charset="0"/>
            </a:endParaRPr>
          </a:p>
        </p:txBody>
      </p:sp>
      <p:pic>
        <p:nvPicPr>
          <p:cNvPr id="5" name="Resim 4">
            <a:extLst>
              <a:ext uri="{FF2B5EF4-FFF2-40B4-BE49-F238E27FC236}">
                <a16:creationId xmlns:a16="http://schemas.microsoft.com/office/drawing/2014/main" id="{0D4B6C50-A362-45ED-9507-C3FC947F018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11012129" y="-12133"/>
            <a:ext cx="1179871" cy="1300159"/>
          </a:xfrm>
          <a:prstGeom prst="rect">
            <a:avLst/>
          </a:prstGeom>
        </p:spPr>
      </p:pic>
    </p:spTree>
    <p:extLst>
      <p:ext uri="{BB962C8B-B14F-4D97-AF65-F5344CB8AC3E}">
        <p14:creationId xmlns:p14="http://schemas.microsoft.com/office/powerpoint/2010/main" val="38287206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A97967F-B821-4180-A65C-267D8A41348A}"/>
              </a:ext>
            </a:extLst>
          </p:cNvPr>
          <p:cNvSpPr>
            <a:spLocks noGrp="1"/>
          </p:cNvSpPr>
          <p:nvPr>
            <p:ph type="title"/>
          </p:nvPr>
        </p:nvSpPr>
        <p:spPr>
          <a:xfrm>
            <a:off x="1371599" y="164690"/>
            <a:ext cx="10318955" cy="1123336"/>
          </a:xfrm>
        </p:spPr>
        <p:txBody>
          <a:bodyPr>
            <a:normAutofit/>
          </a:bodyPr>
          <a:lstStyle/>
          <a:p>
            <a:r>
              <a:rPr lang="tr-TR" sz="6000" b="1" dirty="0">
                <a:solidFill>
                  <a:srgbClr val="00B050"/>
                </a:solidFill>
                <a:latin typeface="Calibri" panose="020F0502020204030204" pitchFamily="34" charset="0"/>
                <a:cs typeface="Calibri" panose="020F0502020204030204" pitchFamily="34" charset="0"/>
              </a:rPr>
              <a:t>Örnekler</a:t>
            </a:r>
          </a:p>
        </p:txBody>
      </p:sp>
      <p:sp>
        <p:nvSpPr>
          <p:cNvPr id="3" name="İçerik Yer Tutucusu 2">
            <a:extLst>
              <a:ext uri="{FF2B5EF4-FFF2-40B4-BE49-F238E27FC236}">
                <a16:creationId xmlns:a16="http://schemas.microsoft.com/office/drawing/2014/main" id="{249AA708-5348-4B32-A108-6C4AE99BCE01}"/>
              </a:ext>
            </a:extLst>
          </p:cNvPr>
          <p:cNvSpPr>
            <a:spLocks noGrp="1"/>
          </p:cNvSpPr>
          <p:nvPr>
            <p:ph idx="1"/>
          </p:nvPr>
        </p:nvSpPr>
        <p:spPr>
          <a:xfrm>
            <a:off x="825909" y="924232"/>
            <a:ext cx="11012129" cy="5933767"/>
          </a:xfrm>
        </p:spPr>
        <p:txBody>
          <a:bodyPr>
            <a:normAutofit/>
          </a:bodyPr>
          <a:lstStyle/>
          <a:p>
            <a:pPr marL="0" indent="0" algn="just">
              <a:buNone/>
            </a:pPr>
            <a:r>
              <a:rPr lang="tr-TR" sz="2400" b="1" dirty="0">
                <a:latin typeface="Calibri" panose="020F0502020204030204" pitchFamily="34" charset="0"/>
                <a:cs typeface="Calibri" panose="020F0502020204030204" pitchFamily="34" charset="0"/>
              </a:rPr>
              <a:t>Küreselleşme: </a:t>
            </a:r>
            <a:r>
              <a:rPr lang="tr-TR" sz="2400" dirty="0">
                <a:latin typeface="Calibri" panose="020F0502020204030204" pitchFamily="34" charset="0"/>
                <a:cs typeface="Calibri" panose="020F0502020204030204" pitchFamily="34" charset="0"/>
              </a:rPr>
              <a:t>Bir öğrencinin Türkiye’de otururken başka bir ülkedeki bilim insanının ders videosunu izleyebilmesi küreselleşmeye örnektir.</a:t>
            </a:r>
          </a:p>
          <a:p>
            <a:pPr marL="0" indent="0" algn="just">
              <a:buNone/>
            </a:pPr>
            <a:r>
              <a:rPr lang="tr-TR" sz="2400" b="1" dirty="0">
                <a:latin typeface="Calibri" panose="020F0502020204030204" pitchFamily="34" charset="0"/>
                <a:cs typeface="Calibri" panose="020F0502020204030204" pitchFamily="34" charset="0"/>
              </a:rPr>
              <a:t>Değişim: </a:t>
            </a:r>
            <a:r>
              <a:rPr lang="tr-TR" sz="2400" dirty="0">
                <a:latin typeface="Calibri" panose="020F0502020204030204" pitchFamily="34" charset="0"/>
                <a:cs typeface="Calibri" panose="020F0502020204030204" pitchFamily="34" charset="0"/>
              </a:rPr>
              <a:t>Eskiden mektupla </a:t>
            </a:r>
            <a:r>
              <a:rPr lang="tr-TR" sz="2400" dirty="0" err="1">
                <a:latin typeface="Calibri" panose="020F0502020204030204" pitchFamily="34" charset="0"/>
                <a:cs typeface="Calibri" panose="020F0502020204030204" pitchFamily="34" charset="0"/>
              </a:rPr>
              <a:t>haberleşilirken</a:t>
            </a:r>
            <a:r>
              <a:rPr lang="tr-TR" sz="2400" dirty="0">
                <a:latin typeface="Calibri" panose="020F0502020204030204" pitchFamily="34" charset="0"/>
                <a:cs typeface="Calibri" panose="020F0502020204030204" pitchFamily="34" charset="0"/>
              </a:rPr>
              <a:t> bugün görüntülü konuşma yapılması toplumsal değişime örnektir.</a:t>
            </a:r>
          </a:p>
          <a:p>
            <a:pPr marL="0" indent="0" algn="just">
              <a:buNone/>
            </a:pPr>
            <a:r>
              <a:rPr lang="tr-TR" sz="2400" b="1" dirty="0">
                <a:latin typeface="Calibri" panose="020F0502020204030204" pitchFamily="34" charset="0"/>
                <a:cs typeface="Calibri" panose="020F0502020204030204" pitchFamily="34" charset="0"/>
              </a:rPr>
              <a:t>Küresel Pazar: </a:t>
            </a:r>
            <a:r>
              <a:rPr lang="tr-TR" sz="2400" dirty="0">
                <a:latin typeface="Calibri" panose="020F0502020204030204" pitchFamily="34" charset="0"/>
                <a:cs typeface="Calibri" panose="020F0502020204030204" pitchFamily="34" charset="0"/>
              </a:rPr>
              <a:t>Bir markette farklı ülkelerde üretilmiş çikolata, telefon, kahve veya kıyafetlerin satılması küresel pazarı gösterir.</a:t>
            </a:r>
          </a:p>
          <a:p>
            <a:pPr marL="0" indent="0" algn="just">
              <a:buNone/>
            </a:pPr>
            <a:r>
              <a:rPr lang="tr-TR" sz="2400" b="1" dirty="0">
                <a:latin typeface="Calibri" panose="020F0502020204030204" pitchFamily="34" charset="0"/>
                <a:cs typeface="Calibri" panose="020F0502020204030204" pitchFamily="34" charset="0"/>
              </a:rPr>
              <a:t>Çok Uluslu Şirket: </a:t>
            </a:r>
            <a:r>
              <a:rPr lang="tr-TR" sz="2400" dirty="0">
                <a:latin typeface="Calibri" panose="020F0502020204030204" pitchFamily="34" charset="0"/>
                <a:cs typeface="Calibri" panose="020F0502020204030204" pitchFamily="34" charset="0"/>
              </a:rPr>
              <a:t>Bir markanın ürünlerini farklı ülkelerde üretip pek çok ülkede satması çok uluslu şirket örneğidir.</a:t>
            </a:r>
          </a:p>
          <a:p>
            <a:pPr marL="0" indent="0" algn="just">
              <a:buNone/>
            </a:pPr>
            <a:r>
              <a:rPr lang="tr-TR" sz="2400" b="1" dirty="0">
                <a:latin typeface="Calibri" panose="020F0502020204030204" pitchFamily="34" charset="0"/>
                <a:cs typeface="Calibri" panose="020F0502020204030204" pitchFamily="34" charset="0"/>
              </a:rPr>
              <a:t>Kültürel Etkileşim: </a:t>
            </a:r>
            <a:r>
              <a:rPr lang="tr-TR" sz="2400" dirty="0">
                <a:latin typeface="Calibri" panose="020F0502020204030204" pitchFamily="34" charset="0"/>
                <a:cs typeface="Calibri" panose="020F0502020204030204" pitchFamily="34" charset="0"/>
              </a:rPr>
              <a:t>Farklı ülkelerden yemeklerin, müziklerin ve sporların başka toplumlarda tanınması kültürel etkileşimdir.</a:t>
            </a:r>
          </a:p>
          <a:p>
            <a:pPr marL="0" indent="0" algn="just">
              <a:buNone/>
            </a:pPr>
            <a:r>
              <a:rPr lang="tr-TR" sz="2400" b="1" dirty="0">
                <a:latin typeface="Calibri" panose="020F0502020204030204" pitchFamily="34" charset="0"/>
                <a:cs typeface="Calibri" panose="020F0502020204030204" pitchFamily="34" charset="0"/>
              </a:rPr>
              <a:t>Popüler Kültür: </a:t>
            </a:r>
            <a:r>
              <a:rPr lang="tr-TR" sz="2400" dirty="0">
                <a:latin typeface="Calibri" panose="020F0502020204030204" pitchFamily="34" charset="0"/>
                <a:cs typeface="Calibri" panose="020F0502020204030204" pitchFamily="34" charset="0"/>
              </a:rPr>
              <a:t>Dünyanın birçok yerinde aynı çizgi filmlerin, oyunların, şarkıların ya da kıyafet tarzlarının yaygınlaşması popüler kültür örneğidir.</a:t>
            </a:r>
          </a:p>
          <a:p>
            <a:pPr marL="0" indent="0" algn="just">
              <a:buNone/>
            </a:pPr>
            <a:r>
              <a:rPr lang="tr-TR" sz="2400" b="1" dirty="0">
                <a:latin typeface="Calibri" panose="020F0502020204030204" pitchFamily="34" charset="0"/>
                <a:cs typeface="Calibri" panose="020F0502020204030204" pitchFamily="34" charset="0"/>
              </a:rPr>
              <a:t>Kültürel Yozlaşma: </a:t>
            </a:r>
            <a:r>
              <a:rPr lang="tr-TR" sz="2400" dirty="0">
                <a:latin typeface="Calibri" panose="020F0502020204030204" pitchFamily="34" charset="0"/>
                <a:cs typeface="Calibri" panose="020F0502020204030204" pitchFamily="34" charset="0"/>
              </a:rPr>
              <a:t>Yerel oyunların, geleneksel yemeklerin veya yöresel kelimelerin zamanla unutulması kültürel yozlaşmaya örnek olabilir.</a:t>
            </a:r>
          </a:p>
        </p:txBody>
      </p:sp>
      <p:pic>
        <p:nvPicPr>
          <p:cNvPr id="5" name="Resim 4">
            <a:extLst>
              <a:ext uri="{FF2B5EF4-FFF2-40B4-BE49-F238E27FC236}">
                <a16:creationId xmlns:a16="http://schemas.microsoft.com/office/drawing/2014/main" id="{A0B08192-3A1C-4518-AAB2-DD6B79E0728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013400" y="1"/>
            <a:ext cx="1178600" cy="1288026"/>
          </a:xfrm>
          <a:prstGeom prst="rect">
            <a:avLst/>
          </a:prstGeom>
        </p:spPr>
      </p:pic>
    </p:spTree>
    <p:extLst>
      <p:ext uri="{BB962C8B-B14F-4D97-AF65-F5344CB8AC3E}">
        <p14:creationId xmlns:p14="http://schemas.microsoft.com/office/powerpoint/2010/main" val="38041754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A97967F-B821-4180-A65C-267D8A41348A}"/>
              </a:ext>
            </a:extLst>
          </p:cNvPr>
          <p:cNvSpPr>
            <a:spLocks noGrp="1"/>
          </p:cNvSpPr>
          <p:nvPr>
            <p:ph type="title"/>
          </p:nvPr>
        </p:nvSpPr>
        <p:spPr>
          <a:xfrm>
            <a:off x="1371599" y="164690"/>
            <a:ext cx="10318955" cy="1123336"/>
          </a:xfrm>
        </p:spPr>
        <p:txBody>
          <a:bodyPr>
            <a:normAutofit/>
          </a:bodyPr>
          <a:lstStyle/>
          <a:p>
            <a:r>
              <a:rPr lang="tr-TR" sz="6000" b="1" dirty="0">
                <a:solidFill>
                  <a:schemeClr val="accent6">
                    <a:lumMod val="50000"/>
                  </a:schemeClr>
                </a:solidFill>
                <a:latin typeface="Calibri" panose="020F0502020204030204" pitchFamily="34" charset="0"/>
                <a:cs typeface="Calibri" panose="020F0502020204030204" pitchFamily="34" charset="0"/>
              </a:rPr>
              <a:t>Tanımlar</a:t>
            </a:r>
          </a:p>
        </p:txBody>
      </p:sp>
      <p:sp>
        <p:nvSpPr>
          <p:cNvPr id="3" name="İçerik Yer Tutucusu 2">
            <a:extLst>
              <a:ext uri="{FF2B5EF4-FFF2-40B4-BE49-F238E27FC236}">
                <a16:creationId xmlns:a16="http://schemas.microsoft.com/office/drawing/2014/main" id="{249AA708-5348-4B32-A108-6C4AE99BCE01}"/>
              </a:ext>
            </a:extLst>
          </p:cNvPr>
          <p:cNvSpPr>
            <a:spLocks noGrp="1"/>
          </p:cNvSpPr>
          <p:nvPr>
            <p:ph idx="1"/>
          </p:nvPr>
        </p:nvSpPr>
        <p:spPr>
          <a:xfrm>
            <a:off x="777240" y="1111044"/>
            <a:ext cx="11277600" cy="5582265"/>
          </a:xfrm>
        </p:spPr>
        <p:txBody>
          <a:bodyPr>
            <a:normAutofit fontScale="70000" lnSpcReduction="20000"/>
          </a:bodyPr>
          <a:lstStyle/>
          <a:p>
            <a:pPr marL="0" indent="0" algn="just">
              <a:buNone/>
            </a:pPr>
            <a:r>
              <a:rPr lang="tr-TR" sz="4000" b="1" dirty="0">
                <a:latin typeface="Calibri" panose="020F0502020204030204" pitchFamily="34" charset="0"/>
                <a:cs typeface="Calibri" panose="020F0502020204030204" pitchFamily="34" charset="0"/>
              </a:rPr>
              <a:t>Genel Ağ: </a:t>
            </a:r>
            <a:r>
              <a:rPr lang="tr-TR" sz="4000" dirty="0">
                <a:latin typeface="Calibri" panose="020F0502020204030204" pitchFamily="34" charset="0"/>
                <a:cs typeface="Calibri" panose="020F0502020204030204" pitchFamily="34" charset="0"/>
              </a:rPr>
              <a:t>Bilgiye ulaşmayı, iletişim kurmayı ve paylaşım yapmayı sağlayan dijital ortamdır.</a:t>
            </a:r>
          </a:p>
          <a:p>
            <a:pPr marL="0" indent="0" algn="just">
              <a:buNone/>
            </a:pPr>
            <a:r>
              <a:rPr lang="tr-TR" sz="4000" b="1" dirty="0">
                <a:latin typeface="Calibri" panose="020F0502020204030204" pitchFamily="34" charset="0"/>
                <a:cs typeface="Calibri" panose="020F0502020204030204" pitchFamily="34" charset="0"/>
              </a:rPr>
              <a:t>Bilgi Kirliliği: </a:t>
            </a:r>
            <a:r>
              <a:rPr lang="tr-TR" sz="4000" dirty="0">
                <a:latin typeface="Calibri" panose="020F0502020204030204" pitchFamily="34" charset="0"/>
                <a:cs typeface="Calibri" panose="020F0502020204030204" pitchFamily="34" charset="0"/>
              </a:rPr>
              <a:t>Yanlış, eksik veya doğruluğu kanıtlanmamış bilgilerin yayılmasıdır.</a:t>
            </a:r>
          </a:p>
          <a:p>
            <a:pPr marL="0" indent="0" algn="just">
              <a:buNone/>
            </a:pPr>
            <a:r>
              <a:rPr lang="tr-TR" sz="4000" b="1" dirty="0">
                <a:latin typeface="Calibri" panose="020F0502020204030204" pitchFamily="34" charset="0"/>
                <a:cs typeface="Calibri" panose="020F0502020204030204" pitchFamily="34" charset="0"/>
              </a:rPr>
              <a:t>Siber Güvenlik: </a:t>
            </a:r>
            <a:r>
              <a:rPr lang="tr-TR" sz="4000" dirty="0">
                <a:latin typeface="Calibri" panose="020F0502020204030204" pitchFamily="34" charset="0"/>
                <a:cs typeface="Calibri" panose="020F0502020204030204" pitchFamily="34" charset="0"/>
              </a:rPr>
              <a:t>Dijital ortamda kişisel bilgileri, cihazları ve sistemleri tehlikelere karşı koruma çalışmalarıdır.</a:t>
            </a:r>
          </a:p>
          <a:p>
            <a:pPr marL="0" indent="0" algn="just">
              <a:buNone/>
            </a:pPr>
            <a:r>
              <a:rPr lang="tr-TR" sz="4000" b="1" dirty="0">
                <a:latin typeface="Calibri" panose="020F0502020204030204" pitchFamily="34" charset="0"/>
                <a:cs typeface="Calibri" panose="020F0502020204030204" pitchFamily="34" charset="0"/>
              </a:rPr>
              <a:t>Karbon Salınımı: </a:t>
            </a:r>
            <a:r>
              <a:rPr lang="tr-TR" sz="4000" dirty="0">
                <a:latin typeface="Calibri" panose="020F0502020204030204" pitchFamily="34" charset="0"/>
                <a:cs typeface="Calibri" panose="020F0502020204030204" pitchFamily="34" charset="0"/>
              </a:rPr>
              <a:t>Ulaşım, üretim ve tüketim faaliyetleri sonucunda atmosfere karbondioksit gibi gazların yayılmasıdır.</a:t>
            </a:r>
          </a:p>
          <a:p>
            <a:pPr marL="0" indent="0" algn="just">
              <a:buNone/>
            </a:pPr>
            <a:r>
              <a:rPr lang="tr-TR" sz="4000" b="1" dirty="0">
                <a:latin typeface="Calibri" panose="020F0502020204030204" pitchFamily="34" charset="0"/>
                <a:cs typeface="Calibri" panose="020F0502020204030204" pitchFamily="34" charset="0"/>
              </a:rPr>
              <a:t>Sürdürülebilirlik: </a:t>
            </a:r>
            <a:r>
              <a:rPr lang="tr-TR" sz="4000" dirty="0">
                <a:latin typeface="Calibri" panose="020F0502020204030204" pitchFamily="34" charset="0"/>
                <a:cs typeface="Calibri" panose="020F0502020204030204" pitchFamily="34" charset="0"/>
              </a:rPr>
              <a:t>Doğal kaynakları gelecek kuşakları düşünerek bilinçli ve dengeli kullanma anlayışıdır.</a:t>
            </a:r>
          </a:p>
          <a:p>
            <a:pPr marL="0" indent="0" algn="just">
              <a:buNone/>
            </a:pPr>
            <a:r>
              <a:rPr lang="tr-TR" sz="4000" b="1" dirty="0">
                <a:latin typeface="Calibri" panose="020F0502020204030204" pitchFamily="34" charset="0"/>
                <a:cs typeface="Calibri" panose="020F0502020204030204" pitchFamily="34" charset="0"/>
              </a:rPr>
              <a:t>Küresel İş Birliği: </a:t>
            </a:r>
            <a:r>
              <a:rPr lang="tr-TR" sz="4000" dirty="0">
                <a:latin typeface="Calibri" panose="020F0502020204030204" pitchFamily="34" charset="0"/>
                <a:cs typeface="Calibri" panose="020F0502020204030204" pitchFamily="34" charset="0"/>
              </a:rPr>
              <a:t>Ülkelerin ortak sorunlara karşı birlikte çözüm üretmesidir.</a:t>
            </a:r>
          </a:p>
          <a:p>
            <a:pPr marL="0" indent="0" algn="just">
              <a:buNone/>
            </a:pPr>
            <a:r>
              <a:rPr lang="tr-TR" sz="4000" dirty="0">
                <a:latin typeface="Calibri" panose="020F0502020204030204" pitchFamily="34" charset="0"/>
                <a:cs typeface="Calibri" panose="020F0502020204030204" pitchFamily="34" charset="0"/>
              </a:rPr>
              <a:t>Millî ve Manevi Değerler: Bir toplumu bir arada tutan tarih, kültür, inanç, gelenek, dil ve ahlaki değerlerdir.</a:t>
            </a:r>
            <a:endParaRPr lang="tr-TR" sz="3600" dirty="0">
              <a:latin typeface="Calibri" panose="020F0502020204030204" pitchFamily="34" charset="0"/>
              <a:cs typeface="Calibri" panose="020F0502020204030204" pitchFamily="34" charset="0"/>
            </a:endParaRPr>
          </a:p>
        </p:txBody>
      </p:sp>
      <p:pic>
        <p:nvPicPr>
          <p:cNvPr id="5" name="Resim 4">
            <a:extLst>
              <a:ext uri="{FF2B5EF4-FFF2-40B4-BE49-F238E27FC236}">
                <a16:creationId xmlns:a16="http://schemas.microsoft.com/office/drawing/2014/main" id="{0D4B6C50-A362-45ED-9507-C3FC947F018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11012129" y="-12133"/>
            <a:ext cx="1179871" cy="1300159"/>
          </a:xfrm>
          <a:prstGeom prst="rect">
            <a:avLst/>
          </a:prstGeom>
        </p:spPr>
      </p:pic>
    </p:spTree>
    <p:extLst>
      <p:ext uri="{BB962C8B-B14F-4D97-AF65-F5344CB8AC3E}">
        <p14:creationId xmlns:p14="http://schemas.microsoft.com/office/powerpoint/2010/main" val="34098759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A97967F-B821-4180-A65C-267D8A41348A}"/>
              </a:ext>
            </a:extLst>
          </p:cNvPr>
          <p:cNvSpPr>
            <a:spLocks noGrp="1"/>
          </p:cNvSpPr>
          <p:nvPr>
            <p:ph type="title"/>
          </p:nvPr>
        </p:nvSpPr>
        <p:spPr>
          <a:xfrm>
            <a:off x="1371599" y="164690"/>
            <a:ext cx="10318955" cy="1123336"/>
          </a:xfrm>
        </p:spPr>
        <p:txBody>
          <a:bodyPr>
            <a:normAutofit/>
          </a:bodyPr>
          <a:lstStyle/>
          <a:p>
            <a:r>
              <a:rPr lang="tr-TR" sz="6000" b="1" dirty="0">
                <a:solidFill>
                  <a:srgbClr val="00B050"/>
                </a:solidFill>
                <a:latin typeface="Calibri" panose="020F0502020204030204" pitchFamily="34" charset="0"/>
                <a:cs typeface="Calibri" panose="020F0502020204030204" pitchFamily="34" charset="0"/>
              </a:rPr>
              <a:t>Örnekler</a:t>
            </a:r>
          </a:p>
        </p:txBody>
      </p:sp>
      <p:sp>
        <p:nvSpPr>
          <p:cNvPr id="3" name="İçerik Yer Tutucusu 2">
            <a:extLst>
              <a:ext uri="{FF2B5EF4-FFF2-40B4-BE49-F238E27FC236}">
                <a16:creationId xmlns:a16="http://schemas.microsoft.com/office/drawing/2014/main" id="{249AA708-5348-4B32-A108-6C4AE99BCE01}"/>
              </a:ext>
            </a:extLst>
          </p:cNvPr>
          <p:cNvSpPr>
            <a:spLocks noGrp="1"/>
          </p:cNvSpPr>
          <p:nvPr>
            <p:ph idx="1"/>
          </p:nvPr>
        </p:nvSpPr>
        <p:spPr>
          <a:xfrm>
            <a:off x="825909" y="924232"/>
            <a:ext cx="11012129" cy="5933767"/>
          </a:xfrm>
        </p:spPr>
        <p:txBody>
          <a:bodyPr>
            <a:normAutofit/>
          </a:bodyPr>
          <a:lstStyle/>
          <a:p>
            <a:pPr marL="0" indent="0" algn="just">
              <a:buNone/>
            </a:pPr>
            <a:r>
              <a:rPr lang="tr-TR" sz="2400" b="1" dirty="0">
                <a:latin typeface="Calibri" panose="020F0502020204030204" pitchFamily="34" charset="0"/>
                <a:cs typeface="Calibri" panose="020F0502020204030204" pitchFamily="34" charset="0"/>
              </a:rPr>
              <a:t>Genel Ağ: </a:t>
            </a:r>
            <a:r>
              <a:rPr lang="tr-TR" sz="2400" dirty="0">
                <a:latin typeface="Calibri" panose="020F0502020204030204" pitchFamily="34" charset="0"/>
                <a:cs typeface="Calibri" panose="020F0502020204030204" pitchFamily="34" charset="0"/>
              </a:rPr>
              <a:t>Ödev araştırması yapmak, uzaktaki bir akrabayla konuşmak veya çevrim içi ders izlemek genel ağ kullanımına örnektir.</a:t>
            </a:r>
          </a:p>
          <a:p>
            <a:pPr marL="0" indent="0" algn="just">
              <a:buNone/>
            </a:pPr>
            <a:r>
              <a:rPr lang="tr-TR" sz="2400" b="1" dirty="0">
                <a:latin typeface="Calibri" panose="020F0502020204030204" pitchFamily="34" charset="0"/>
                <a:cs typeface="Calibri" panose="020F0502020204030204" pitchFamily="34" charset="0"/>
              </a:rPr>
              <a:t>Bilgi Kirliliği: </a:t>
            </a:r>
            <a:r>
              <a:rPr lang="tr-TR" sz="2400" dirty="0">
                <a:latin typeface="Calibri" panose="020F0502020204030204" pitchFamily="34" charset="0"/>
                <a:cs typeface="Calibri" panose="020F0502020204030204" pitchFamily="34" charset="0"/>
              </a:rPr>
              <a:t>Kaynağı belli olmayan bir sağlık bilgisinin sosyal medyada hızla paylaşılması bilgi kirliliğine örnektir.</a:t>
            </a:r>
          </a:p>
          <a:p>
            <a:pPr marL="0" indent="0" algn="just">
              <a:buNone/>
            </a:pPr>
            <a:r>
              <a:rPr lang="tr-TR" sz="2400" b="1" dirty="0">
                <a:latin typeface="Calibri" panose="020F0502020204030204" pitchFamily="34" charset="0"/>
                <a:cs typeface="Calibri" panose="020F0502020204030204" pitchFamily="34" charset="0"/>
              </a:rPr>
              <a:t>Siber Güvenlik: </a:t>
            </a:r>
            <a:r>
              <a:rPr lang="tr-TR" sz="2400" dirty="0">
                <a:latin typeface="Calibri" panose="020F0502020204030204" pitchFamily="34" charset="0"/>
                <a:cs typeface="Calibri" panose="020F0502020204030204" pitchFamily="34" charset="0"/>
              </a:rPr>
              <a:t>Güçlü şifre kullanmak, güvenilmeyen bağlantılara tıklamamak ve kişisel bilgileri paylaşmamak siber güvenlikle ilgilidir.</a:t>
            </a:r>
          </a:p>
          <a:p>
            <a:pPr marL="0" indent="0" algn="just">
              <a:buNone/>
            </a:pPr>
            <a:r>
              <a:rPr lang="tr-TR" sz="2400" b="1" dirty="0">
                <a:latin typeface="Calibri" panose="020F0502020204030204" pitchFamily="34" charset="0"/>
                <a:cs typeface="Calibri" panose="020F0502020204030204" pitchFamily="34" charset="0"/>
              </a:rPr>
              <a:t>Karbon Salınımı: </a:t>
            </a:r>
            <a:r>
              <a:rPr lang="tr-TR" sz="2400" dirty="0">
                <a:latin typeface="Calibri" panose="020F0502020204030204" pitchFamily="34" charset="0"/>
                <a:cs typeface="Calibri" panose="020F0502020204030204" pitchFamily="34" charset="0"/>
              </a:rPr>
              <a:t>Uçak, gemi, kamyon ve otomobillerin yoğun kullanılması karbon salınımını artırabilir.</a:t>
            </a:r>
          </a:p>
          <a:p>
            <a:pPr marL="0" indent="0" algn="just">
              <a:buNone/>
            </a:pPr>
            <a:r>
              <a:rPr lang="tr-TR" sz="2400" b="1" dirty="0">
                <a:latin typeface="Calibri" panose="020F0502020204030204" pitchFamily="34" charset="0"/>
                <a:cs typeface="Calibri" panose="020F0502020204030204" pitchFamily="34" charset="0"/>
              </a:rPr>
              <a:t>Sürdürülebilirlik: </a:t>
            </a:r>
            <a:r>
              <a:rPr lang="tr-TR" sz="2400" dirty="0">
                <a:latin typeface="Calibri" panose="020F0502020204030204" pitchFamily="34" charset="0"/>
                <a:cs typeface="Calibri" panose="020F0502020204030204" pitchFamily="34" charset="0"/>
              </a:rPr>
              <a:t>Geri dönüşüm yapmak, ihtiyaç kadar tüketmek ve enerji tasarrufuna dikkat etmek sürdürülebilir davranışlardır.</a:t>
            </a:r>
          </a:p>
          <a:p>
            <a:pPr marL="0" indent="0" algn="just">
              <a:buNone/>
            </a:pPr>
            <a:r>
              <a:rPr lang="tr-TR" sz="2400" b="1" dirty="0">
                <a:latin typeface="Calibri" panose="020F0502020204030204" pitchFamily="34" charset="0"/>
                <a:cs typeface="Calibri" panose="020F0502020204030204" pitchFamily="34" charset="0"/>
              </a:rPr>
              <a:t>Küresel İş Birliği: </a:t>
            </a:r>
            <a:r>
              <a:rPr lang="tr-TR" sz="2400" dirty="0">
                <a:latin typeface="Calibri" panose="020F0502020204030204" pitchFamily="34" charset="0"/>
                <a:cs typeface="Calibri" panose="020F0502020204030204" pitchFamily="34" charset="0"/>
              </a:rPr>
              <a:t>Ülkelerin iklim değişikliği, salgın hastalık veya çevre kirliliği gibi sorunlara karşı ortak kararlar alması küresel iş birliğidir. </a:t>
            </a:r>
          </a:p>
          <a:p>
            <a:pPr marL="0" indent="0" algn="just">
              <a:buNone/>
            </a:pPr>
            <a:r>
              <a:rPr lang="tr-TR" sz="2400" b="1" dirty="0">
                <a:latin typeface="Calibri" panose="020F0502020204030204" pitchFamily="34" charset="0"/>
                <a:cs typeface="Calibri" panose="020F0502020204030204" pitchFamily="34" charset="0"/>
              </a:rPr>
              <a:t>Millî ve Manevi Değerler: </a:t>
            </a:r>
            <a:r>
              <a:rPr lang="tr-TR" sz="2400" dirty="0">
                <a:latin typeface="Calibri" panose="020F0502020204030204" pitchFamily="34" charset="0"/>
                <a:cs typeface="Calibri" panose="020F0502020204030204" pitchFamily="34" charset="0"/>
              </a:rPr>
              <a:t>Türkçeyi doğru kullanmak, kültürel mirası korumak, bayram ve geleneklere sahip çıkmak millî ve manevi değerlere örnektir.</a:t>
            </a:r>
          </a:p>
        </p:txBody>
      </p:sp>
      <p:pic>
        <p:nvPicPr>
          <p:cNvPr id="5" name="Resim 4">
            <a:extLst>
              <a:ext uri="{FF2B5EF4-FFF2-40B4-BE49-F238E27FC236}">
                <a16:creationId xmlns:a16="http://schemas.microsoft.com/office/drawing/2014/main" id="{A0B08192-3A1C-4518-AAB2-DD6B79E0728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013400" y="1"/>
            <a:ext cx="1178600" cy="1288026"/>
          </a:xfrm>
          <a:prstGeom prst="rect">
            <a:avLst/>
          </a:prstGeom>
        </p:spPr>
      </p:pic>
    </p:spTree>
    <p:extLst>
      <p:ext uri="{BB962C8B-B14F-4D97-AF65-F5344CB8AC3E}">
        <p14:creationId xmlns:p14="http://schemas.microsoft.com/office/powerpoint/2010/main" val="13147016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A97967F-B821-4180-A65C-267D8A41348A}"/>
              </a:ext>
            </a:extLst>
          </p:cNvPr>
          <p:cNvSpPr>
            <a:spLocks noGrp="1"/>
          </p:cNvSpPr>
          <p:nvPr>
            <p:ph type="title"/>
          </p:nvPr>
        </p:nvSpPr>
        <p:spPr>
          <a:xfrm>
            <a:off x="1371599" y="164690"/>
            <a:ext cx="10318955" cy="1123336"/>
          </a:xfrm>
        </p:spPr>
        <p:txBody>
          <a:bodyPr>
            <a:normAutofit/>
          </a:bodyPr>
          <a:lstStyle/>
          <a:p>
            <a:r>
              <a:rPr lang="tr-TR" sz="6000" b="1" dirty="0">
                <a:solidFill>
                  <a:schemeClr val="accent2">
                    <a:lumMod val="50000"/>
                  </a:schemeClr>
                </a:solidFill>
                <a:latin typeface="Calibri" panose="020F0502020204030204" pitchFamily="34" charset="0"/>
                <a:cs typeface="Calibri" panose="020F0502020204030204" pitchFamily="34" charset="0"/>
              </a:rPr>
              <a:t>Anlatım</a:t>
            </a:r>
          </a:p>
        </p:txBody>
      </p:sp>
      <p:sp>
        <p:nvSpPr>
          <p:cNvPr id="3" name="İçerik Yer Tutucusu 2">
            <a:extLst>
              <a:ext uri="{FF2B5EF4-FFF2-40B4-BE49-F238E27FC236}">
                <a16:creationId xmlns:a16="http://schemas.microsoft.com/office/drawing/2014/main" id="{249AA708-5348-4B32-A108-6C4AE99BCE01}"/>
              </a:ext>
            </a:extLst>
          </p:cNvPr>
          <p:cNvSpPr>
            <a:spLocks noGrp="1"/>
          </p:cNvSpPr>
          <p:nvPr>
            <p:ph idx="1"/>
          </p:nvPr>
        </p:nvSpPr>
        <p:spPr>
          <a:xfrm>
            <a:off x="776747" y="953730"/>
            <a:ext cx="5319253" cy="5739580"/>
          </a:xfrm>
        </p:spPr>
        <p:txBody>
          <a:bodyPr>
            <a:normAutofit fontScale="77500" lnSpcReduction="20000"/>
          </a:bodyPr>
          <a:lstStyle/>
          <a:p>
            <a:pPr marL="0" indent="0">
              <a:lnSpc>
                <a:spcPct val="120000"/>
              </a:lnSpc>
              <a:buNone/>
            </a:pPr>
            <a:r>
              <a:rPr lang="tr-TR" sz="3200" dirty="0">
                <a:latin typeface="Calibri" panose="020F0502020204030204" pitchFamily="34" charset="0"/>
                <a:cs typeface="Calibri" panose="020F0502020204030204" pitchFamily="34" charset="0"/>
              </a:rPr>
              <a:t>Ulaşım ve iletişim teknolojilerinin gelişmesiyle ülkeler arasındaki mesafeler günlük yaşamda daha az hissedilir hâle gelmiştir.</a:t>
            </a:r>
          </a:p>
          <a:p>
            <a:pPr marL="0" indent="0">
              <a:lnSpc>
                <a:spcPct val="120000"/>
              </a:lnSpc>
              <a:buNone/>
            </a:pPr>
            <a:r>
              <a:rPr lang="tr-TR" sz="3200" dirty="0">
                <a:latin typeface="Calibri" panose="020F0502020204030204" pitchFamily="34" charset="0"/>
                <a:cs typeface="Calibri" panose="020F0502020204030204" pitchFamily="34" charset="0"/>
              </a:rPr>
              <a:t>Bir ülkede üretilen ürün başka bir ülkede kısa sürede satılabilir, farklı toplumlara ait kültürel unsurlar genel ağ yoluyla hızla tanınabilir, dünyanın bir ucunda yaşanan gelişme başka toplumları da etkileyebilir.</a:t>
            </a:r>
          </a:p>
          <a:p>
            <a:pPr marL="0" indent="0">
              <a:lnSpc>
                <a:spcPct val="120000"/>
              </a:lnSpc>
              <a:buNone/>
            </a:pPr>
            <a:r>
              <a:rPr lang="tr-TR" sz="3200" dirty="0">
                <a:latin typeface="Calibri" panose="020F0502020204030204" pitchFamily="34" charset="0"/>
                <a:cs typeface="Calibri" panose="020F0502020204030204" pitchFamily="34" charset="0"/>
              </a:rPr>
              <a:t>Bu süreç küreselleşme olarak adlandırılır. Küreselleşme, insan ve toplum hayatında birçok alanda değişim meydana getirir.</a:t>
            </a:r>
            <a:endParaRPr lang="tr-TR" sz="4000" dirty="0">
              <a:latin typeface="Calibri" panose="020F0502020204030204" pitchFamily="34" charset="0"/>
              <a:cs typeface="Calibri" panose="020F0502020204030204" pitchFamily="34" charset="0"/>
            </a:endParaRPr>
          </a:p>
        </p:txBody>
      </p:sp>
      <p:pic>
        <p:nvPicPr>
          <p:cNvPr id="5" name="Resim 4">
            <a:extLst>
              <a:ext uri="{FF2B5EF4-FFF2-40B4-BE49-F238E27FC236}">
                <a16:creationId xmlns:a16="http://schemas.microsoft.com/office/drawing/2014/main" id="{1604F1BA-9A81-45F3-B711-5DB73F240AF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11021961" y="13520"/>
            <a:ext cx="1148590" cy="1274506"/>
          </a:xfrm>
          <a:prstGeom prst="rect">
            <a:avLst/>
          </a:prstGeom>
        </p:spPr>
      </p:pic>
      <p:pic>
        <p:nvPicPr>
          <p:cNvPr id="6" name="Resim 5">
            <a:extLst>
              <a:ext uri="{FF2B5EF4-FFF2-40B4-BE49-F238E27FC236}">
                <a16:creationId xmlns:a16="http://schemas.microsoft.com/office/drawing/2014/main" id="{689465C2-E8C8-4243-88DA-F2CFDE3BBA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38748" y="1798186"/>
            <a:ext cx="5846618" cy="4384964"/>
          </a:xfrm>
          <a:prstGeom prst="rect">
            <a:avLst/>
          </a:prstGeom>
        </p:spPr>
      </p:pic>
    </p:spTree>
    <p:extLst>
      <p:ext uri="{BB962C8B-B14F-4D97-AF65-F5344CB8AC3E}">
        <p14:creationId xmlns:p14="http://schemas.microsoft.com/office/powerpoint/2010/main" val="13935582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A97967F-B821-4180-A65C-267D8A41348A}"/>
              </a:ext>
            </a:extLst>
          </p:cNvPr>
          <p:cNvSpPr>
            <a:spLocks noGrp="1"/>
          </p:cNvSpPr>
          <p:nvPr>
            <p:ph type="title"/>
          </p:nvPr>
        </p:nvSpPr>
        <p:spPr>
          <a:xfrm>
            <a:off x="1371599" y="164690"/>
            <a:ext cx="10318955" cy="1123336"/>
          </a:xfrm>
        </p:spPr>
        <p:txBody>
          <a:bodyPr>
            <a:normAutofit/>
          </a:bodyPr>
          <a:lstStyle/>
          <a:p>
            <a:r>
              <a:rPr lang="tr-TR" sz="6000" b="1" dirty="0">
                <a:solidFill>
                  <a:schemeClr val="accent2">
                    <a:lumMod val="50000"/>
                  </a:schemeClr>
                </a:solidFill>
                <a:latin typeface="Calibri" panose="020F0502020204030204" pitchFamily="34" charset="0"/>
                <a:cs typeface="Calibri" panose="020F0502020204030204" pitchFamily="34" charset="0"/>
              </a:rPr>
              <a:t>Anlatım</a:t>
            </a:r>
          </a:p>
        </p:txBody>
      </p:sp>
      <p:sp>
        <p:nvSpPr>
          <p:cNvPr id="3" name="İçerik Yer Tutucusu 2">
            <a:extLst>
              <a:ext uri="{FF2B5EF4-FFF2-40B4-BE49-F238E27FC236}">
                <a16:creationId xmlns:a16="http://schemas.microsoft.com/office/drawing/2014/main" id="{249AA708-5348-4B32-A108-6C4AE99BCE01}"/>
              </a:ext>
            </a:extLst>
          </p:cNvPr>
          <p:cNvSpPr>
            <a:spLocks noGrp="1"/>
          </p:cNvSpPr>
          <p:nvPr>
            <p:ph idx="1"/>
          </p:nvPr>
        </p:nvSpPr>
        <p:spPr>
          <a:xfrm>
            <a:off x="891602" y="759609"/>
            <a:ext cx="6909397" cy="6159731"/>
          </a:xfrm>
        </p:spPr>
        <p:txBody>
          <a:bodyPr>
            <a:normAutofit/>
          </a:bodyPr>
          <a:lstStyle/>
          <a:p>
            <a:pPr marL="0" indent="0" algn="just">
              <a:lnSpc>
                <a:spcPct val="160000"/>
              </a:lnSpc>
              <a:buNone/>
            </a:pPr>
            <a:r>
              <a:rPr lang="tr-TR" sz="1800" dirty="0">
                <a:latin typeface="Calibri" panose="020F0502020204030204" pitchFamily="34" charset="0"/>
                <a:cs typeface="Calibri" panose="020F0502020204030204" pitchFamily="34" charset="0"/>
              </a:rPr>
              <a:t>Küreselleşmenin etkileri en çok ekonomi, ulaşım, çevre, sağlık, iletişim ve kültür alanlarında görülür.</a:t>
            </a:r>
          </a:p>
          <a:p>
            <a:pPr marL="0" indent="0" algn="just">
              <a:lnSpc>
                <a:spcPct val="160000"/>
              </a:lnSpc>
              <a:buNone/>
            </a:pPr>
            <a:r>
              <a:rPr lang="tr-TR" sz="1800" dirty="0">
                <a:latin typeface="Calibri" panose="020F0502020204030204" pitchFamily="34" charset="0"/>
                <a:cs typeface="Calibri" panose="020F0502020204030204" pitchFamily="34" charset="0"/>
              </a:rPr>
              <a:t>Ekonomi alanında ürün çeşitliliği artar ve ülkeler arasında ticaret gelişir.</a:t>
            </a:r>
          </a:p>
          <a:p>
            <a:pPr marL="0" indent="0" algn="just">
              <a:lnSpc>
                <a:spcPct val="160000"/>
              </a:lnSpc>
              <a:buNone/>
            </a:pPr>
            <a:r>
              <a:rPr lang="tr-TR" sz="1800" dirty="0">
                <a:latin typeface="Calibri" panose="020F0502020204030204" pitchFamily="34" charset="0"/>
                <a:cs typeface="Calibri" panose="020F0502020204030204" pitchFamily="34" charset="0"/>
              </a:rPr>
              <a:t>Ulaşım alanında insanlar ve mallar daha hızlı hareket eder. </a:t>
            </a:r>
          </a:p>
          <a:p>
            <a:pPr marL="0" indent="0" algn="just">
              <a:lnSpc>
                <a:spcPct val="160000"/>
              </a:lnSpc>
              <a:buNone/>
            </a:pPr>
            <a:r>
              <a:rPr lang="tr-TR" sz="1800" dirty="0">
                <a:latin typeface="Calibri" panose="020F0502020204030204" pitchFamily="34" charset="0"/>
                <a:cs typeface="Calibri" panose="020F0502020204030204" pitchFamily="34" charset="0"/>
              </a:rPr>
              <a:t>Sağlık alanında yeni tedavi yöntemleri ve tıbbi bilgiler daha kolay paylaşılır. </a:t>
            </a:r>
          </a:p>
          <a:p>
            <a:pPr marL="0" indent="0" algn="just">
              <a:lnSpc>
                <a:spcPct val="160000"/>
              </a:lnSpc>
              <a:buNone/>
            </a:pPr>
            <a:r>
              <a:rPr lang="tr-TR" sz="1800" dirty="0">
                <a:latin typeface="Calibri" panose="020F0502020204030204" pitchFamily="34" charset="0"/>
                <a:cs typeface="Calibri" panose="020F0502020204030204" pitchFamily="34" charset="0"/>
              </a:rPr>
              <a:t>İletişim alanında bilgiye ulaşmak ve uzak kişilerle bağlantı kurmak kolaylaşır.</a:t>
            </a:r>
          </a:p>
          <a:p>
            <a:pPr marL="0" indent="0" algn="just">
              <a:lnSpc>
                <a:spcPct val="160000"/>
              </a:lnSpc>
              <a:buNone/>
            </a:pPr>
            <a:r>
              <a:rPr lang="tr-TR" sz="1800" dirty="0">
                <a:latin typeface="Calibri" panose="020F0502020204030204" pitchFamily="34" charset="0"/>
                <a:cs typeface="Calibri" panose="020F0502020204030204" pitchFamily="34" charset="0"/>
              </a:rPr>
              <a:t>Ancak bu gelişmeler bazı sorunları da beraberinde getirebilir. Yerel işletmeler büyük şirketlerle rekabet etmekte zorlanabilir, yoğun ulaşım karbon salınımını artırabilir, salgın hastalıklar daha hızlı yayılabilir, genel ağda bilgi kirliliği ve siber güvenlik sorunları ortaya çıkabilir</a:t>
            </a:r>
            <a:endParaRPr lang="tr-TR" sz="2400" dirty="0">
              <a:latin typeface="Calibri" panose="020F0502020204030204" pitchFamily="34" charset="0"/>
              <a:cs typeface="Calibri" panose="020F0502020204030204" pitchFamily="34" charset="0"/>
            </a:endParaRPr>
          </a:p>
        </p:txBody>
      </p:sp>
      <p:pic>
        <p:nvPicPr>
          <p:cNvPr id="4" name="Resim 3">
            <a:extLst>
              <a:ext uri="{FF2B5EF4-FFF2-40B4-BE49-F238E27FC236}">
                <a16:creationId xmlns:a16="http://schemas.microsoft.com/office/drawing/2014/main" id="{73AE1B34-6153-4BD9-9201-12BE454132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11012129" y="13520"/>
            <a:ext cx="1158422" cy="1274506"/>
          </a:xfrm>
          <a:prstGeom prst="rect">
            <a:avLst/>
          </a:prstGeom>
        </p:spPr>
      </p:pic>
      <p:pic>
        <p:nvPicPr>
          <p:cNvPr id="5" name="Resim 4">
            <a:extLst>
              <a:ext uri="{FF2B5EF4-FFF2-40B4-BE49-F238E27FC236}">
                <a16:creationId xmlns:a16="http://schemas.microsoft.com/office/drawing/2014/main" id="{8192FABF-A98C-4F54-A97B-295ED8F5029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88418" y="635924"/>
            <a:ext cx="3079866" cy="6159731"/>
          </a:xfrm>
          <a:prstGeom prst="rect">
            <a:avLst/>
          </a:prstGeom>
        </p:spPr>
      </p:pic>
    </p:spTree>
    <p:extLst>
      <p:ext uri="{BB962C8B-B14F-4D97-AF65-F5344CB8AC3E}">
        <p14:creationId xmlns:p14="http://schemas.microsoft.com/office/powerpoint/2010/main" val="9960546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A97967F-B821-4180-A65C-267D8A41348A}"/>
              </a:ext>
            </a:extLst>
          </p:cNvPr>
          <p:cNvSpPr>
            <a:spLocks noGrp="1"/>
          </p:cNvSpPr>
          <p:nvPr>
            <p:ph type="title"/>
          </p:nvPr>
        </p:nvSpPr>
        <p:spPr>
          <a:xfrm>
            <a:off x="1371599" y="164690"/>
            <a:ext cx="10318955" cy="1123336"/>
          </a:xfrm>
        </p:spPr>
        <p:txBody>
          <a:bodyPr>
            <a:normAutofit/>
          </a:bodyPr>
          <a:lstStyle/>
          <a:p>
            <a:r>
              <a:rPr lang="tr-TR" sz="6000" b="1" dirty="0">
                <a:solidFill>
                  <a:schemeClr val="accent2">
                    <a:lumMod val="50000"/>
                  </a:schemeClr>
                </a:solidFill>
                <a:latin typeface="Calibri" panose="020F0502020204030204" pitchFamily="34" charset="0"/>
                <a:cs typeface="Calibri" panose="020F0502020204030204" pitchFamily="34" charset="0"/>
              </a:rPr>
              <a:t>Anlatım</a:t>
            </a:r>
          </a:p>
        </p:txBody>
      </p:sp>
      <p:sp>
        <p:nvSpPr>
          <p:cNvPr id="3" name="İçerik Yer Tutucusu 2">
            <a:extLst>
              <a:ext uri="{FF2B5EF4-FFF2-40B4-BE49-F238E27FC236}">
                <a16:creationId xmlns:a16="http://schemas.microsoft.com/office/drawing/2014/main" id="{249AA708-5348-4B32-A108-6C4AE99BCE01}"/>
              </a:ext>
            </a:extLst>
          </p:cNvPr>
          <p:cNvSpPr>
            <a:spLocks noGrp="1"/>
          </p:cNvSpPr>
          <p:nvPr>
            <p:ph idx="1"/>
          </p:nvPr>
        </p:nvSpPr>
        <p:spPr>
          <a:xfrm>
            <a:off x="898085" y="1014153"/>
            <a:ext cx="11265982" cy="2643447"/>
          </a:xfrm>
        </p:spPr>
        <p:txBody>
          <a:bodyPr>
            <a:normAutofit fontScale="92500" lnSpcReduction="20000"/>
          </a:bodyPr>
          <a:lstStyle/>
          <a:p>
            <a:pPr marL="0" indent="0" algn="just">
              <a:lnSpc>
                <a:spcPct val="160000"/>
              </a:lnSpc>
              <a:buNone/>
            </a:pPr>
            <a:r>
              <a:rPr lang="tr-TR" dirty="0">
                <a:latin typeface="Calibri" panose="020F0502020204030204" pitchFamily="34" charset="0"/>
                <a:cs typeface="Calibri" panose="020F0502020204030204" pitchFamily="34" charset="0"/>
              </a:rPr>
              <a:t>Kültür alanında küreselleşme, toplumların birbirini tanımasına ve farklı kültürlere karşı hoşgörünün gelişmesine katkı sağlar. Farklı ülkelerin yemekleri, müzikleri, sanat ürünleri, sporları ve yaşam biçimleri başka toplumlarda tanınabilir. Bu durum kültürel etkileşimi artırır.</a:t>
            </a:r>
          </a:p>
          <a:p>
            <a:pPr marL="0" indent="0" algn="just">
              <a:lnSpc>
                <a:spcPct val="160000"/>
              </a:lnSpc>
              <a:buNone/>
            </a:pPr>
            <a:r>
              <a:rPr lang="tr-TR" dirty="0">
                <a:latin typeface="Calibri" panose="020F0502020204030204" pitchFamily="34" charset="0"/>
                <a:cs typeface="Calibri" panose="020F0502020204030204" pitchFamily="34" charset="0"/>
              </a:rPr>
              <a:t>Bununla birlikte baskın hâle gelen popüler kültür, yerel kültürlerin zayıflamasına ve kültürel yozlaşmaya yol açabilir. Bu nedenle bireylerin dünyadaki gelişmeleri takip ederken kendi dilini, tarihini, geleneklerini ve kültürel mirasını koruması önemlidir.</a:t>
            </a:r>
            <a:endParaRPr lang="tr-TR" sz="2400" dirty="0">
              <a:latin typeface="Calibri" panose="020F0502020204030204" pitchFamily="34" charset="0"/>
              <a:cs typeface="Calibri" panose="020F0502020204030204" pitchFamily="34" charset="0"/>
            </a:endParaRPr>
          </a:p>
        </p:txBody>
      </p:sp>
      <p:pic>
        <p:nvPicPr>
          <p:cNvPr id="4" name="Resim 3">
            <a:extLst>
              <a:ext uri="{FF2B5EF4-FFF2-40B4-BE49-F238E27FC236}">
                <a16:creationId xmlns:a16="http://schemas.microsoft.com/office/drawing/2014/main" id="{73AE1B34-6153-4BD9-9201-12BE454132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11012129" y="13520"/>
            <a:ext cx="1158422" cy="1274506"/>
          </a:xfrm>
          <a:prstGeom prst="rect">
            <a:avLst/>
          </a:prstGeom>
        </p:spPr>
      </p:pic>
      <p:pic>
        <p:nvPicPr>
          <p:cNvPr id="6" name="Resim 5">
            <a:extLst>
              <a:ext uri="{FF2B5EF4-FFF2-40B4-BE49-F238E27FC236}">
                <a16:creationId xmlns:a16="http://schemas.microsoft.com/office/drawing/2014/main" id="{40423509-548B-4D80-967C-86825A1A4844}"/>
              </a:ext>
            </a:extLst>
          </p:cNvPr>
          <p:cNvPicPr>
            <a:picLocks noChangeAspect="1"/>
          </p:cNvPicPr>
          <p:nvPr/>
        </p:nvPicPr>
        <p:blipFill rotWithShape="1">
          <a:blip r:embed="rId3">
            <a:extLst>
              <a:ext uri="{28A0092B-C50C-407E-A947-70E740481C1C}">
                <a14:useLocalDpi xmlns:a14="http://schemas.microsoft.com/office/drawing/2010/main" val="0"/>
              </a:ext>
            </a:extLst>
          </a:blip>
          <a:srcRect t="14439" b="13562"/>
          <a:stretch/>
        </p:blipFill>
        <p:spPr>
          <a:xfrm>
            <a:off x="1647327" y="3657600"/>
            <a:ext cx="8897346" cy="3035710"/>
          </a:xfrm>
          <a:prstGeom prst="rect">
            <a:avLst/>
          </a:prstGeom>
        </p:spPr>
      </p:pic>
    </p:spTree>
    <p:extLst>
      <p:ext uri="{BB962C8B-B14F-4D97-AF65-F5344CB8AC3E}">
        <p14:creationId xmlns:p14="http://schemas.microsoft.com/office/powerpoint/2010/main" val="23988366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A97967F-B821-4180-A65C-267D8A41348A}"/>
              </a:ext>
            </a:extLst>
          </p:cNvPr>
          <p:cNvSpPr>
            <a:spLocks noGrp="1"/>
          </p:cNvSpPr>
          <p:nvPr>
            <p:ph type="title"/>
          </p:nvPr>
        </p:nvSpPr>
        <p:spPr>
          <a:xfrm>
            <a:off x="1371599" y="164690"/>
            <a:ext cx="10318955" cy="1123336"/>
          </a:xfrm>
        </p:spPr>
        <p:txBody>
          <a:bodyPr>
            <a:normAutofit/>
          </a:bodyPr>
          <a:lstStyle/>
          <a:p>
            <a:r>
              <a:rPr lang="tr-TR" sz="6000" b="1" dirty="0">
                <a:solidFill>
                  <a:schemeClr val="accent2">
                    <a:lumMod val="50000"/>
                  </a:schemeClr>
                </a:solidFill>
                <a:latin typeface="Calibri" panose="020F0502020204030204" pitchFamily="34" charset="0"/>
                <a:cs typeface="Calibri" panose="020F0502020204030204" pitchFamily="34" charset="0"/>
              </a:rPr>
              <a:t>Anlatım</a:t>
            </a:r>
          </a:p>
        </p:txBody>
      </p:sp>
      <p:sp>
        <p:nvSpPr>
          <p:cNvPr id="3" name="İçerik Yer Tutucusu 2">
            <a:extLst>
              <a:ext uri="{FF2B5EF4-FFF2-40B4-BE49-F238E27FC236}">
                <a16:creationId xmlns:a16="http://schemas.microsoft.com/office/drawing/2014/main" id="{249AA708-5348-4B32-A108-6C4AE99BCE01}"/>
              </a:ext>
            </a:extLst>
          </p:cNvPr>
          <p:cNvSpPr>
            <a:spLocks noGrp="1"/>
          </p:cNvSpPr>
          <p:nvPr>
            <p:ph idx="1"/>
          </p:nvPr>
        </p:nvSpPr>
        <p:spPr>
          <a:xfrm>
            <a:off x="904567" y="1071716"/>
            <a:ext cx="11265984" cy="3899295"/>
          </a:xfrm>
        </p:spPr>
        <p:txBody>
          <a:bodyPr>
            <a:normAutofit fontScale="77500" lnSpcReduction="20000"/>
          </a:bodyPr>
          <a:lstStyle/>
          <a:p>
            <a:pPr marL="0" indent="0">
              <a:lnSpc>
                <a:spcPct val="170000"/>
              </a:lnSpc>
              <a:buNone/>
            </a:pPr>
            <a:r>
              <a:rPr lang="tr-TR" sz="2800" dirty="0"/>
              <a:t>Küreselleşen dünyada bireylere önemli sorumluluklar düşer. İnsanlar teknolojiden, bilimsel gelişmelerden, iletişim imkânlarından ve ekonomik fırsatlardan yararlanırken doğal çevreyi korumaya, bilinçli tüketim yapmaya ve kültürel değerlerine sahip çıkmaya dikkat etmelidir.</a:t>
            </a:r>
          </a:p>
          <a:p>
            <a:pPr marL="0" indent="0">
              <a:lnSpc>
                <a:spcPct val="170000"/>
              </a:lnSpc>
              <a:buNone/>
            </a:pPr>
            <a:r>
              <a:rPr lang="tr-TR" sz="2800" dirty="0"/>
              <a:t>Millî ve manevi değerler, bireylerin kimliğini korumasına; sürdürülebilirlik anlayışı ise gelecek kuşaklara yaşanabilir bir dünya bırakılmasına katkı sağlar. Böylece birey hem dünyaya açık olur hem de kendi toplumunun değerlerini bilinçli şekilde yaşatabilir.</a:t>
            </a:r>
            <a:endParaRPr lang="tr-TR" sz="3600" dirty="0">
              <a:latin typeface="Calibri" panose="020F0502020204030204" pitchFamily="34" charset="0"/>
              <a:cs typeface="Calibri" panose="020F0502020204030204" pitchFamily="34" charset="0"/>
            </a:endParaRPr>
          </a:p>
        </p:txBody>
      </p:sp>
      <p:pic>
        <p:nvPicPr>
          <p:cNvPr id="4" name="Resim 3">
            <a:extLst>
              <a:ext uri="{FF2B5EF4-FFF2-40B4-BE49-F238E27FC236}">
                <a16:creationId xmlns:a16="http://schemas.microsoft.com/office/drawing/2014/main" id="{78DBE85E-705F-4348-A6FF-63F7679B319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11012129" y="13520"/>
            <a:ext cx="1158422" cy="1274506"/>
          </a:xfrm>
          <a:prstGeom prst="rect">
            <a:avLst/>
          </a:prstGeom>
        </p:spPr>
      </p:pic>
    </p:spTree>
    <p:extLst>
      <p:ext uri="{BB962C8B-B14F-4D97-AF65-F5344CB8AC3E}">
        <p14:creationId xmlns:p14="http://schemas.microsoft.com/office/powerpoint/2010/main" val="753475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A97967F-B821-4180-A65C-267D8A41348A}"/>
              </a:ext>
            </a:extLst>
          </p:cNvPr>
          <p:cNvSpPr>
            <a:spLocks noGrp="1"/>
          </p:cNvSpPr>
          <p:nvPr>
            <p:ph type="title"/>
          </p:nvPr>
        </p:nvSpPr>
        <p:spPr>
          <a:xfrm>
            <a:off x="1371599" y="164690"/>
            <a:ext cx="10318955" cy="1123336"/>
          </a:xfrm>
        </p:spPr>
        <p:txBody>
          <a:bodyPr>
            <a:normAutofit/>
          </a:bodyPr>
          <a:lstStyle/>
          <a:p>
            <a:r>
              <a:rPr lang="tr-TR" sz="6000" b="1" dirty="0">
                <a:solidFill>
                  <a:schemeClr val="bg1">
                    <a:lumMod val="50000"/>
                  </a:schemeClr>
                </a:solidFill>
                <a:latin typeface="Calibri" panose="020F0502020204030204" pitchFamily="34" charset="0"/>
                <a:cs typeface="Calibri" panose="020F0502020204030204" pitchFamily="34" charset="0"/>
              </a:rPr>
              <a:t>Şiir</a:t>
            </a:r>
          </a:p>
        </p:txBody>
      </p:sp>
      <p:sp>
        <p:nvSpPr>
          <p:cNvPr id="3" name="İçerik Yer Tutucusu 2">
            <a:extLst>
              <a:ext uri="{FF2B5EF4-FFF2-40B4-BE49-F238E27FC236}">
                <a16:creationId xmlns:a16="http://schemas.microsoft.com/office/drawing/2014/main" id="{249AA708-5348-4B32-A108-6C4AE99BCE01}"/>
              </a:ext>
            </a:extLst>
          </p:cNvPr>
          <p:cNvSpPr>
            <a:spLocks noGrp="1"/>
          </p:cNvSpPr>
          <p:nvPr>
            <p:ph idx="1"/>
          </p:nvPr>
        </p:nvSpPr>
        <p:spPr>
          <a:xfrm>
            <a:off x="1533832" y="164690"/>
            <a:ext cx="9479567" cy="6528620"/>
          </a:xfrm>
        </p:spPr>
        <p:txBody>
          <a:bodyPr>
            <a:normAutofit/>
          </a:bodyPr>
          <a:lstStyle/>
          <a:p>
            <a:pPr marL="0" indent="0" algn="ctr">
              <a:buNone/>
            </a:pPr>
            <a:r>
              <a:rPr lang="tr-TR" sz="2400" b="1" dirty="0"/>
              <a:t>Dünya Yakın, Değerler Yanımızda</a:t>
            </a:r>
          </a:p>
          <a:p>
            <a:pPr marL="0" indent="0" algn="ctr">
              <a:buNone/>
            </a:pPr>
            <a:endParaRPr lang="tr-TR" sz="2400" dirty="0"/>
          </a:p>
          <a:p>
            <a:pPr marL="0" indent="0" algn="ctr">
              <a:buNone/>
            </a:pPr>
            <a:r>
              <a:rPr lang="tr-TR" sz="2400" dirty="0"/>
              <a:t>Bir haber düşer genel ağa, gelir bizim ekrana,</a:t>
            </a:r>
            <a:br>
              <a:rPr lang="tr-TR" sz="2400" dirty="0"/>
            </a:br>
            <a:r>
              <a:rPr lang="tr-TR" sz="2400" dirty="0"/>
              <a:t>Dünya küçülür sanki bir sınıfın sırasına.</a:t>
            </a:r>
            <a:br>
              <a:rPr lang="tr-TR" sz="2400" dirty="0"/>
            </a:br>
            <a:r>
              <a:rPr lang="tr-TR" sz="2400" dirty="0"/>
              <a:t>Yollar kısalır, sesler ulaşır her yere,</a:t>
            </a:r>
            <a:br>
              <a:rPr lang="tr-TR" sz="2400" dirty="0"/>
            </a:br>
            <a:r>
              <a:rPr lang="tr-TR" sz="2400" dirty="0"/>
              <a:t>Küreselleşme dokunur insana ve şehre.</a:t>
            </a:r>
          </a:p>
          <a:p>
            <a:pPr marL="0" indent="0" algn="ctr">
              <a:buNone/>
            </a:pPr>
            <a:r>
              <a:rPr lang="tr-TR" sz="2400" dirty="0"/>
              <a:t>Bir ürün gelir uzak bir ülkenin yolundan,</a:t>
            </a:r>
            <a:br>
              <a:rPr lang="tr-TR" sz="2400" dirty="0"/>
            </a:br>
            <a:r>
              <a:rPr lang="tr-TR" sz="2400" dirty="0"/>
              <a:t>Bir ezgi duyulur başka bir toplumun dilinden.</a:t>
            </a:r>
            <a:br>
              <a:rPr lang="tr-TR" sz="2400" dirty="0"/>
            </a:br>
            <a:r>
              <a:rPr lang="tr-TR" sz="2400" dirty="0"/>
              <a:t>Kültürler tanışır, insanlar yakınlaşır,</a:t>
            </a:r>
            <a:br>
              <a:rPr lang="tr-TR" sz="2400" dirty="0"/>
            </a:br>
            <a:r>
              <a:rPr lang="tr-TR" sz="2400" dirty="0"/>
              <a:t>Farklılıklar içinde dostluklar çoğalır.</a:t>
            </a:r>
          </a:p>
          <a:p>
            <a:pPr marL="0" indent="0" algn="ctr">
              <a:buNone/>
            </a:pPr>
            <a:r>
              <a:rPr lang="tr-TR" sz="2400" dirty="0"/>
              <a:t>Ama her gelen rüzgâr savurmasın kökleri,</a:t>
            </a:r>
            <a:br>
              <a:rPr lang="tr-TR" sz="2400" dirty="0"/>
            </a:br>
            <a:r>
              <a:rPr lang="tr-TR" sz="2400" dirty="0"/>
              <a:t>Unutmayalım dilimizi, türkümüzü, değerleri.</a:t>
            </a:r>
            <a:br>
              <a:rPr lang="tr-TR" sz="2400" dirty="0"/>
            </a:br>
            <a:r>
              <a:rPr lang="tr-TR" sz="2400" dirty="0"/>
              <a:t>Dünyaya açık olmak güzel bir adımdır,</a:t>
            </a:r>
            <a:br>
              <a:rPr lang="tr-TR" sz="2400" dirty="0"/>
            </a:br>
            <a:r>
              <a:rPr lang="tr-TR" sz="2400" dirty="0"/>
              <a:t>Kendi kimliğini korumak sağlam bir ayakkabıdır.</a:t>
            </a:r>
          </a:p>
          <a:p>
            <a:pPr marL="0" indent="0" algn="ctr">
              <a:buNone/>
            </a:pPr>
            <a:r>
              <a:rPr lang="tr-TR" sz="2400" dirty="0"/>
              <a:t>Küresel dünyada bilinçli insan yükselir,</a:t>
            </a:r>
            <a:br>
              <a:rPr lang="tr-TR" sz="2400" dirty="0"/>
            </a:br>
            <a:r>
              <a:rPr lang="tr-TR" sz="2400" dirty="0"/>
              <a:t>Hem dünyayı tanır hem kültürünü yaşatır.</a:t>
            </a:r>
          </a:p>
        </p:txBody>
      </p:sp>
      <p:pic>
        <p:nvPicPr>
          <p:cNvPr id="5" name="Resim 4">
            <a:extLst>
              <a:ext uri="{FF2B5EF4-FFF2-40B4-BE49-F238E27FC236}">
                <a16:creationId xmlns:a16="http://schemas.microsoft.com/office/drawing/2014/main" id="{664EC579-FBD3-47A3-AA27-D03F29A09DF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013399" y="0"/>
            <a:ext cx="1178601" cy="1288026"/>
          </a:xfrm>
          <a:prstGeom prst="rect">
            <a:avLst/>
          </a:prstGeom>
        </p:spPr>
      </p:pic>
    </p:spTree>
    <p:extLst>
      <p:ext uri="{BB962C8B-B14F-4D97-AF65-F5344CB8AC3E}">
        <p14:creationId xmlns:p14="http://schemas.microsoft.com/office/powerpoint/2010/main" val="19336735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A97967F-B821-4180-A65C-267D8A41348A}"/>
              </a:ext>
            </a:extLst>
          </p:cNvPr>
          <p:cNvSpPr>
            <a:spLocks noGrp="1"/>
          </p:cNvSpPr>
          <p:nvPr>
            <p:ph type="title"/>
          </p:nvPr>
        </p:nvSpPr>
        <p:spPr>
          <a:xfrm>
            <a:off x="1371599" y="164690"/>
            <a:ext cx="10318955" cy="1123336"/>
          </a:xfrm>
        </p:spPr>
        <p:txBody>
          <a:bodyPr>
            <a:normAutofit/>
          </a:bodyPr>
          <a:lstStyle/>
          <a:p>
            <a:r>
              <a:rPr lang="tr-TR" sz="6000" b="1" dirty="0">
                <a:solidFill>
                  <a:srgbClr val="00B0F0"/>
                </a:solidFill>
                <a:latin typeface="Calibri" panose="020F0502020204030204" pitchFamily="34" charset="0"/>
                <a:cs typeface="Calibri" panose="020F0502020204030204" pitchFamily="34" charset="0"/>
              </a:rPr>
              <a:t>Çizgi</a:t>
            </a:r>
          </a:p>
        </p:txBody>
      </p:sp>
      <p:pic>
        <p:nvPicPr>
          <p:cNvPr id="9" name="Resim 8">
            <a:extLst>
              <a:ext uri="{FF2B5EF4-FFF2-40B4-BE49-F238E27FC236}">
                <a16:creationId xmlns:a16="http://schemas.microsoft.com/office/drawing/2014/main" id="{E6CE5BCD-6618-4C55-8D81-853F56692EF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10972799" y="-63910"/>
            <a:ext cx="1219200" cy="1288026"/>
          </a:xfrm>
          <a:prstGeom prst="rect">
            <a:avLst/>
          </a:prstGeom>
        </p:spPr>
      </p:pic>
      <p:pic>
        <p:nvPicPr>
          <p:cNvPr id="4" name="Resim 3">
            <a:extLst>
              <a:ext uri="{FF2B5EF4-FFF2-40B4-BE49-F238E27FC236}">
                <a16:creationId xmlns:a16="http://schemas.microsoft.com/office/drawing/2014/main" id="{39229211-3D64-4769-B6AA-55D82564115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60566" y="1152877"/>
            <a:ext cx="7525789" cy="5644342"/>
          </a:xfrm>
          <a:prstGeom prst="rect">
            <a:avLst/>
          </a:prstGeom>
        </p:spPr>
      </p:pic>
    </p:spTree>
    <p:extLst>
      <p:ext uri="{BB962C8B-B14F-4D97-AF65-F5344CB8AC3E}">
        <p14:creationId xmlns:p14="http://schemas.microsoft.com/office/powerpoint/2010/main" val="81765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A97967F-B821-4180-A65C-267D8A41348A}"/>
              </a:ext>
            </a:extLst>
          </p:cNvPr>
          <p:cNvSpPr>
            <a:spLocks noGrp="1"/>
          </p:cNvSpPr>
          <p:nvPr>
            <p:ph type="title"/>
          </p:nvPr>
        </p:nvSpPr>
        <p:spPr>
          <a:xfrm>
            <a:off x="1371599" y="164690"/>
            <a:ext cx="10318955" cy="1123336"/>
          </a:xfrm>
        </p:spPr>
        <p:txBody>
          <a:bodyPr>
            <a:normAutofit/>
          </a:bodyPr>
          <a:lstStyle/>
          <a:p>
            <a:r>
              <a:rPr lang="tr-TR" sz="6000" b="1" dirty="0">
                <a:solidFill>
                  <a:schemeClr val="accent2">
                    <a:lumMod val="75000"/>
                  </a:schemeClr>
                </a:solidFill>
                <a:latin typeface="Calibri" panose="020F0502020204030204" pitchFamily="34" charset="0"/>
                <a:cs typeface="Calibri" panose="020F0502020204030204" pitchFamily="34" charset="0"/>
              </a:rPr>
              <a:t>Etkinlik</a:t>
            </a:r>
          </a:p>
        </p:txBody>
      </p:sp>
      <p:pic>
        <p:nvPicPr>
          <p:cNvPr id="5" name="Resim 4">
            <a:extLst>
              <a:ext uri="{FF2B5EF4-FFF2-40B4-BE49-F238E27FC236}">
                <a16:creationId xmlns:a16="http://schemas.microsoft.com/office/drawing/2014/main" id="{8BB1D446-9B31-4D58-9DDB-F9255CEE900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096534" y="0"/>
            <a:ext cx="1095466" cy="1197173"/>
          </a:xfrm>
          <a:prstGeom prst="rect">
            <a:avLst/>
          </a:prstGeom>
        </p:spPr>
      </p:pic>
      <p:sp>
        <p:nvSpPr>
          <p:cNvPr id="6" name="İçerik Yer Tutucusu 2">
            <a:extLst>
              <a:ext uri="{FF2B5EF4-FFF2-40B4-BE49-F238E27FC236}">
                <a16:creationId xmlns:a16="http://schemas.microsoft.com/office/drawing/2014/main" id="{3AF580B1-11CA-4768-8689-98076AEA9699}"/>
              </a:ext>
            </a:extLst>
          </p:cNvPr>
          <p:cNvSpPr txBox="1">
            <a:spLocks/>
          </p:cNvSpPr>
          <p:nvPr/>
        </p:nvSpPr>
        <p:spPr>
          <a:xfrm>
            <a:off x="904568" y="947651"/>
            <a:ext cx="11049134" cy="5745658"/>
          </a:xfrm>
          <a:prstGeom prst="rect">
            <a:avLst/>
          </a:prstGeom>
        </p:spPr>
        <p:txBody>
          <a:bodyPr vert="horz" lIns="91440" tIns="45720" rIns="91440" bIns="45720" rtlCol="0">
            <a:normAutofit fontScale="92500"/>
          </a:bodyPr>
          <a:lst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a:lstStyle>
          <a:p>
            <a:pPr marL="0" indent="0">
              <a:lnSpc>
                <a:spcPct val="160000"/>
              </a:lnSpc>
              <a:buNone/>
            </a:pPr>
            <a:r>
              <a:rPr lang="tr-TR" sz="2400" dirty="0">
                <a:latin typeface="Calibri" panose="020F0502020204030204" pitchFamily="34" charset="0"/>
                <a:cs typeface="Calibri" panose="020F0502020204030204" pitchFamily="34" charset="0"/>
              </a:rPr>
              <a:t>Ela, araştırma ödevi için genel ağdan bilgi toplamıştır. Farklı ülkelerdeki müzeleri sanal olarak gezmiş, yabancı bir öğrencinin hazırladığı sunumu izlemiş ve öğretmeninin önerdiği güvenilir sitelerden not almıştır. Aynı gün sosyal medyada bir sağlık haberi görmüş fakat kaynağı belli olmadığı için bu bilgiyi hemen paylaşmamıştır. Akşam ailesiyle konuşurken evde ihtiyaç kadar alışveriş yapmanın ve atıkları ayırmanın çevreyi korumaya katkı sağladığını belirtmiştir</a:t>
            </a:r>
            <a:r>
              <a:rPr lang="tr-TR" sz="2400" b="1" dirty="0">
                <a:latin typeface="Calibri" panose="020F0502020204030204" pitchFamily="34" charset="0"/>
                <a:cs typeface="Calibri" panose="020F0502020204030204" pitchFamily="34" charset="0"/>
              </a:rPr>
              <a:t>.</a:t>
            </a:r>
          </a:p>
          <a:p>
            <a:pPr marL="0" indent="0">
              <a:lnSpc>
                <a:spcPct val="160000"/>
              </a:lnSpc>
              <a:buNone/>
            </a:pPr>
            <a:r>
              <a:rPr lang="tr-TR" sz="2400" b="1" dirty="0">
                <a:latin typeface="Calibri" panose="020F0502020204030204" pitchFamily="34" charset="0"/>
                <a:cs typeface="Calibri" panose="020F0502020204030204" pitchFamily="34" charset="0"/>
              </a:rPr>
              <a:t>a. Ela’nın genel ağdan yararlanması küreselleşmenin hangi alanıyla ilişkilidir?</a:t>
            </a:r>
          </a:p>
          <a:p>
            <a:pPr marL="0" indent="0">
              <a:lnSpc>
                <a:spcPct val="160000"/>
              </a:lnSpc>
              <a:buNone/>
            </a:pPr>
            <a:r>
              <a:rPr lang="tr-TR" sz="2400" b="1" dirty="0">
                <a:latin typeface="Calibri" panose="020F0502020204030204" pitchFamily="34" charset="0"/>
                <a:cs typeface="Calibri" panose="020F0502020204030204" pitchFamily="34" charset="0"/>
              </a:rPr>
              <a:t>b. Ela’nın kaynağı belli olmayan sağlık haberini paylaşmaması hangi sorunla ilgilidir</a:t>
            </a:r>
          </a:p>
          <a:p>
            <a:pPr marL="0" indent="0">
              <a:lnSpc>
                <a:spcPct val="160000"/>
              </a:lnSpc>
              <a:buNone/>
            </a:pPr>
            <a:r>
              <a:rPr lang="tr-TR" sz="2400" b="1" dirty="0">
                <a:latin typeface="Calibri" panose="020F0502020204030204" pitchFamily="34" charset="0"/>
                <a:cs typeface="Calibri" panose="020F0502020204030204" pitchFamily="34" charset="0"/>
              </a:rPr>
              <a:t>c. Metinde sürdürülebilir davranışlara hangi örnekler verilmiştir? </a:t>
            </a:r>
          </a:p>
          <a:p>
            <a:pPr marL="0" indent="0">
              <a:lnSpc>
                <a:spcPct val="160000"/>
              </a:lnSpc>
              <a:buNone/>
            </a:pPr>
            <a:r>
              <a:rPr lang="tr-TR" sz="2400" b="1" dirty="0">
                <a:latin typeface="Calibri" panose="020F0502020204030204" pitchFamily="34" charset="0"/>
                <a:cs typeface="Calibri" panose="020F0502020204030204" pitchFamily="34" charset="0"/>
              </a:rPr>
              <a:t>d. Ela’nın davranışlarından hareketle küreselleşen dünyada bilinçli birey nasıl davranmalıdır?</a:t>
            </a:r>
            <a:endParaRPr lang="tr-TR" sz="24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3618193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A97967F-B821-4180-A65C-267D8A41348A}"/>
              </a:ext>
            </a:extLst>
          </p:cNvPr>
          <p:cNvSpPr>
            <a:spLocks noGrp="1"/>
          </p:cNvSpPr>
          <p:nvPr>
            <p:ph type="title"/>
          </p:nvPr>
        </p:nvSpPr>
        <p:spPr>
          <a:xfrm>
            <a:off x="1371599" y="164690"/>
            <a:ext cx="10318955" cy="1123336"/>
          </a:xfrm>
        </p:spPr>
        <p:txBody>
          <a:bodyPr>
            <a:normAutofit/>
          </a:bodyPr>
          <a:lstStyle/>
          <a:p>
            <a:r>
              <a:rPr lang="tr-TR" sz="6000" b="1" dirty="0">
                <a:solidFill>
                  <a:schemeClr val="accent2">
                    <a:lumMod val="75000"/>
                  </a:schemeClr>
                </a:solidFill>
                <a:latin typeface="Calibri" panose="020F0502020204030204" pitchFamily="34" charset="0"/>
                <a:cs typeface="Calibri" panose="020F0502020204030204" pitchFamily="34" charset="0"/>
              </a:rPr>
              <a:t>Etkinlik</a:t>
            </a:r>
          </a:p>
        </p:txBody>
      </p:sp>
      <p:sp>
        <p:nvSpPr>
          <p:cNvPr id="3" name="İçerik Yer Tutucusu 2">
            <a:extLst>
              <a:ext uri="{FF2B5EF4-FFF2-40B4-BE49-F238E27FC236}">
                <a16:creationId xmlns:a16="http://schemas.microsoft.com/office/drawing/2014/main" id="{249AA708-5348-4B32-A108-6C4AE99BCE01}"/>
              </a:ext>
            </a:extLst>
          </p:cNvPr>
          <p:cNvSpPr>
            <a:spLocks noGrp="1"/>
          </p:cNvSpPr>
          <p:nvPr>
            <p:ph idx="1"/>
          </p:nvPr>
        </p:nvSpPr>
        <p:spPr>
          <a:xfrm>
            <a:off x="902108" y="885826"/>
            <a:ext cx="11257936" cy="823545"/>
          </a:xfrm>
        </p:spPr>
        <p:txBody>
          <a:bodyPr>
            <a:normAutofit/>
          </a:bodyPr>
          <a:lstStyle/>
          <a:p>
            <a:pPr marL="0" indent="0">
              <a:buNone/>
            </a:pPr>
            <a:r>
              <a:rPr lang="tr-TR" sz="2400" b="1" dirty="0">
                <a:latin typeface="Calibri" panose="020F0502020204030204" pitchFamily="34" charset="0"/>
                <a:cs typeface="Calibri" panose="020F0502020204030204" pitchFamily="34" charset="0"/>
              </a:rPr>
              <a:t>2. Aşağıdaki durumların hangi alanla ilgili olduğunu yazınız.</a:t>
            </a:r>
            <a:br>
              <a:rPr lang="tr-TR" sz="2400" b="1" dirty="0">
                <a:latin typeface="Calibri" panose="020F0502020204030204" pitchFamily="34" charset="0"/>
                <a:cs typeface="Calibri" panose="020F0502020204030204" pitchFamily="34" charset="0"/>
              </a:rPr>
            </a:br>
            <a:r>
              <a:rPr lang="tr-TR" sz="2400" b="1" dirty="0">
                <a:latin typeface="Calibri" panose="020F0502020204030204" pitchFamily="34" charset="0"/>
                <a:cs typeface="Calibri" panose="020F0502020204030204" pitchFamily="34" charset="0"/>
              </a:rPr>
              <a:t>(ekonomi - ulaşım - çevre - sağlık - iletişim – kültür)</a:t>
            </a:r>
          </a:p>
          <a:p>
            <a:pPr marL="0" indent="0" algn="just">
              <a:buNone/>
            </a:pPr>
            <a:endParaRPr lang="tr-TR" sz="2800" b="1" dirty="0">
              <a:latin typeface="Calibri" panose="020F0502020204030204" pitchFamily="34" charset="0"/>
              <a:cs typeface="Calibri" panose="020F0502020204030204" pitchFamily="34" charset="0"/>
            </a:endParaRPr>
          </a:p>
        </p:txBody>
      </p:sp>
      <p:pic>
        <p:nvPicPr>
          <p:cNvPr id="4" name="Resim 3">
            <a:extLst>
              <a:ext uri="{FF2B5EF4-FFF2-40B4-BE49-F238E27FC236}">
                <a16:creationId xmlns:a16="http://schemas.microsoft.com/office/drawing/2014/main" id="{1763135F-406D-43A5-B068-8E1F05D312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096534" y="0"/>
            <a:ext cx="1095466" cy="1197173"/>
          </a:xfrm>
          <a:prstGeom prst="rect">
            <a:avLst/>
          </a:prstGeom>
        </p:spPr>
      </p:pic>
      <p:sp>
        <p:nvSpPr>
          <p:cNvPr id="10" name="İçerik Yer Tutucusu 2">
            <a:extLst>
              <a:ext uri="{FF2B5EF4-FFF2-40B4-BE49-F238E27FC236}">
                <a16:creationId xmlns:a16="http://schemas.microsoft.com/office/drawing/2014/main" id="{5445F0C6-84D4-48B7-AB93-1FD1680751BD}"/>
              </a:ext>
            </a:extLst>
          </p:cNvPr>
          <p:cNvSpPr txBox="1">
            <a:spLocks/>
          </p:cNvSpPr>
          <p:nvPr/>
        </p:nvSpPr>
        <p:spPr>
          <a:xfrm>
            <a:off x="904568" y="1800225"/>
            <a:ext cx="10785985" cy="4893084"/>
          </a:xfrm>
          <a:prstGeom prst="rect">
            <a:avLst/>
          </a:prstGeom>
        </p:spPr>
        <p:txBody>
          <a:bodyPr vert="horz" lIns="91440" tIns="45720" rIns="91440" bIns="45720" rtlCol="0">
            <a:normAutofit/>
          </a:bodyPr>
          <a:lst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a:lstStyle>
          <a:p>
            <a:pPr marL="457200" indent="-457200">
              <a:lnSpc>
                <a:spcPct val="160000"/>
              </a:lnSpc>
              <a:buAutoNum type="arabicPeriod"/>
            </a:pPr>
            <a:r>
              <a:rPr lang="tr-TR" sz="2400" dirty="0">
                <a:latin typeface="Calibri" panose="020F0502020204030204" pitchFamily="34" charset="0"/>
                <a:cs typeface="Calibri" panose="020F0502020204030204" pitchFamily="34" charset="0"/>
              </a:rPr>
              <a:t>Farklı ülkelerden gelen ürünlerin market raflarında yer alması: </a:t>
            </a:r>
          </a:p>
          <a:p>
            <a:pPr marL="0" indent="0">
              <a:lnSpc>
                <a:spcPct val="160000"/>
              </a:lnSpc>
              <a:buNone/>
            </a:pPr>
            <a:r>
              <a:rPr lang="tr-TR" sz="2400" dirty="0">
                <a:latin typeface="Calibri" panose="020F0502020204030204" pitchFamily="34" charset="0"/>
                <a:cs typeface="Calibri" panose="020F0502020204030204" pitchFamily="34" charset="0"/>
              </a:rPr>
              <a:t>2. Bir salgın hastalık hakkında ülkelerin ortak bilgi paylaşması: </a:t>
            </a:r>
          </a:p>
          <a:p>
            <a:pPr marL="0" indent="0">
              <a:lnSpc>
                <a:spcPct val="160000"/>
              </a:lnSpc>
              <a:buNone/>
            </a:pPr>
            <a:r>
              <a:rPr lang="tr-TR" sz="2400" dirty="0">
                <a:latin typeface="Calibri" panose="020F0502020204030204" pitchFamily="34" charset="0"/>
                <a:cs typeface="Calibri" panose="020F0502020204030204" pitchFamily="34" charset="0"/>
              </a:rPr>
              <a:t>3. Sosyal medya yoluyla haberlerin kısa sürede yayılması:</a:t>
            </a:r>
          </a:p>
          <a:p>
            <a:pPr marL="0" indent="0">
              <a:lnSpc>
                <a:spcPct val="160000"/>
              </a:lnSpc>
              <a:buNone/>
            </a:pPr>
            <a:r>
              <a:rPr lang="tr-TR" sz="2400" dirty="0">
                <a:latin typeface="Calibri" panose="020F0502020204030204" pitchFamily="34" charset="0"/>
                <a:cs typeface="Calibri" panose="020F0502020204030204" pitchFamily="34" charset="0"/>
              </a:rPr>
              <a:t>4. Uçak seferleriyle uzak ülkelere saatler içinde gidilebilmesi:</a:t>
            </a:r>
          </a:p>
          <a:p>
            <a:pPr marL="0" indent="0">
              <a:lnSpc>
                <a:spcPct val="160000"/>
              </a:lnSpc>
              <a:buNone/>
            </a:pPr>
            <a:r>
              <a:rPr lang="tr-TR" sz="2400" dirty="0">
                <a:latin typeface="Calibri" panose="020F0502020204030204" pitchFamily="34" charset="0"/>
                <a:cs typeface="Calibri" panose="020F0502020204030204" pitchFamily="34" charset="0"/>
              </a:rPr>
              <a:t>5. Yerel bir halk oyununun uluslararası festivalde tanıtılması:</a:t>
            </a:r>
          </a:p>
          <a:p>
            <a:pPr marL="0" indent="0">
              <a:lnSpc>
                <a:spcPct val="160000"/>
              </a:lnSpc>
              <a:buNone/>
            </a:pPr>
            <a:r>
              <a:rPr lang="tr-TR" sz="2400" dirty="0">
                <a:latin typeface="Calibri" panose="020F0502020204030204" pitchFamily="34" charset="0"/>
                <a:cs typeface="Calibri" panose="020F0502020204030204" pitchFamily="34" charset="0"/>
              </a:rPr>
              <a:t>6. Aşırı tüketim nedeniyle doğal kaynakların azalması:</a:t>
            </a:r>
          </a:p>
        </p:txBody>
      </p:sp>
    </p:spTree>
    <p:extLst>
      <p:ext uri="{BB962C8B-B14F-4D97-AF65-F5344CB8AC3E}">
        <p14:creationId xmlns:p14="http://schemas.microsoft.com/office/powerpoint/2010/main" val="25205943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249AA708-5348-4B32-A108-6C4AE99BCE01}"/>
              </a:ext>
            </a:extLst>
          </p:cNvPr>
          <p:cNvSpPr>
            <a:spLocks noGrp="1"/>
          </p:cNvSpPr>
          <p:nvPr>
            <p:ph idx="1"/>
          </p:nvPr>
        </p:nvSpPr>
        <p:spPr>
          <a:xfrm>
            <a:off x="835742" y="688258"/>
            <a:ext cx="10205255" cy="4149213"/>
          </a:xfrm>
        </p:spPr>
        <p:txBody>
          <a:bodyPr>
            <a:normAutofit fontScale="92500" lnSpcReduction="20000"/>
          </a:bodyPr>
          <a:lstStyle/>
          <a:p>
            <a:pPr marL="0" indent="0">
              <a:buNone/>
            </a:pPr>
            <a:r>
              <a:rPr lang="tr-TR" dirty="0"/>
              <a:t>Bir Gün, Bir Dünya</a:t>
            </a:r>
          </a:p>
          <a:p>
            <a:pPr marL="0" indent="0">
              <a:buNone/>
            </a:pPr>
            <a:r>
              <a:rPr lang="tr-TR" dirty="0"/>
              <a:t>07.45: Ece kahvaltıda Kolombiya’dan gelen kahveyi, Türkiye’de üretilen peyniri ve İtalya markalı bir çikolata kremasını aynı masada görür.</a:t>
            </a:r>
          </a:p>
          <a:p>
            <a:pPr marL="0" indent="0">
              <a:buNone/>
            </a:pPr>
            <a:r>
              <a:rPr lang="tr-TR" dirty="0"/>
              <a:t>10.20: Sosyal bilgiler dersinde öğretmeni, iklim sorunlarına karşı ülkelerin birlikte hareket etmesi gerektiğini anlatır.</a:t>
            </a:r>
          </a:p>
          <a:p>
            <a:pPr marL="0" indent="0">
              <a:buNone/>
            </a:pPr>
            <a:r>
              <a:rPr lang="tr-TR" dirty="0"/>
              <a:t>12.40: Ece, kantinde yerel bir üreticinin yaptığı ayranı tercih eder. Arkadaşlarıyla yöresel yiyeceklerin okulda daha çok tanıtılması gerektiğini konuşur.</a:t>
            </a:r>
          </a:p>
          <a:p>
            <a:pPr marL="0" indent="0">
              <a:buNone/>
            </a:pPr>
            <a:r>
              <a:rPr lang="tr-TR" dirty="0"/>
              <a:t>15.00: Evde genel ağdan bilim müzesi gezisine katılır ve başka ülkelerden öğrencilerin hazırladığı sunumları izler.</a:t>
            </a:r>
          </a:p>
          <a:p>
            <a:pPr marL="0" indent="0">
              <a:buNone/>
            </a:pPr>
            <a:r>
              <a:rPr lang="tr-TR" dirty="0"/>
              <a:t>17.30: Sosyal medyada kaynağı belirsiz bir sağlık duyurusu görür. Paylaşmadan önce öğretmeninin önerdiği güvenilir siteleri kontrol eder.</a:t>
            </a:r>
          </a:p>
          <a:p>
            <a:pPr marL="0" indent="0">
              <a:buNone/>
            </a:pPr>
            <a:r>
              <a:rPr lang="tr-TR" dirty="0"/>
              <a:t>19.10: Ailesiyle geri dönüşüm kutularını düzenler. Kullanılmayan elektronik eşyaları belediyenin toplama noktasına götürmeyi planlar.</a:t>
            </a:r>
          </a:p>
        </p:txBody>
      </p:sp>
      <p:sp>
        <p:nvSpPr>
          <p:cNvPr id="7" name="İçerik Yer Tutucusu 2">
            <a:extLst>
              <a:ext uri="{FF2B5EF4-FFF2-40B4-BE49-F238E27FC236}">
                <a16:creationId xmlns:a16="http://schemas.microsoft.com/office/drawing/2014/main" id="{CC924224-5585-4316-B87B-289E7E12AD85}"/>
              </a:ext>
            </a:extLst>
          </p:cNvPr>
          <p:cNvSpPr txBox="1">
            <a:spLocks/>
          </p:cNvSpPr>
          <p:nvPr/>
        </p:nvSpPr>
        <p:spPr>
          <a:xfrm>
            <a:off x="835743" y="4542503"/>
            <a:ext cx="3598606" cy="2315497"/>
          </a:xfrm>
          <a:prstGeom prst="rect">
            <a:avLst/>
          </a:prstGeom>
        </p:spPr>
        <p:txBody>
          <a:bodyPr vert="horz" lIns="91440" tIns="45720" rIns="91440" bIns="45720" rtlCol="0">
            <a:normAutofit/>
          </a:bodyPr>
          <a:lst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a:lstStyle>
          <a:p>
            <a:pPr marL="0" indent="0">
              <a:buNone/>
            </a:pPr>
            <a:r>
              <a:rPr lang="tr-TR" sz="1800" b="1" dirty="0">
                <a:latin typeface="Calibri" panose="020F0502020204030204" pitchFamily="34" charset="0"/>
                <a:cs typeface="Calibri" panose="020F0502020204030204" pitchFamily="34" charset="0"/>
              </a:rPr>
              <a:t>Ece’nin kahvaltı masasındaki ürünler aşağıdaki kavramlardan hangisiyle ilişkilidir?</a:t>
            </a:r>
          </a:p>
          <a:p>
            <a:pPr marL="0" indent="0">
              <a:buNone/>
            </a:pPr>
            <a:r>
              <a:rPr lang="tr-TR" sz="1800" dirty="0">
                <a:latin typeface="Calibri" panose="020F0502020204030204" pitchFamily="34" charset="0"/>
                <a:cs typeface="Calibri" panose="020F0502020204030204" pitchFamily="34" charset="0"/>
              </a:rPr>
              <a:t>A) Yerel yönetim	B) Küresel pazar</a:t>
            </a:r>
          </a:p>
          <a:p>
            <a:pPr marL="0" indent="0">
              <a:buNone/>
            </a:pPr>
            <a:r>
              <a:rPr lang="tr-TR" sz="1800" dirty="0">
                <a:latin typeface="Calibri" panose="020F0502020204030204" pitchFamily="34" charset="0"/>
                <a:cs typeface="Calibri" panose="020F0502020204030204" pitchFamily="34" charset="0"/>
              </a:rPr>
              <a:t>C) Tarihî miras	D) Sosyal devlet</a:t>
            </a:r>
          </a:p>
        </p:txBody>
      </p:sp>
      <p:sp>
        <p:nvSpPr>
          <p:cNvPr id="8" name="İçerik Yer Tutucusu 2">
            <a:extLst>
              <a:ext uri="{FF2B5EF4-FFF2-40B4-BE49-F238E27FC236}">
                <a16:creationId xmlns:a16="http://schemas.microsoft.com/office/drawing/2014/main" id="{0F4E18A2-B5B9-40E2-BFE0-D4BBD722E40A}"/>
              </a:ext>
            </a:extLst>
          </p:cNvPr>
          <p:cNvSpPr txBox="1">
            <a:spLocks/>
          </p:cNvSpPr>
          <p:nvPr/>
        </p:nvSpPr>
        <p:spPr>
          <a:xfrm>
            <a:off x="4434349" y="4542503"/>
            <a:ext cx="4009563" cy="2315497"/>
          </a:xfrm>
          <a:prstGeom prst="rect">
            <a:avLst/>
          </a:prstGeom>
        </p:spPr>
        <p:txBody>
          <a:bodyPr vert="horz" lIns="91440" tIns="45720" rIns="91440" bIns="45720" rtlCol="0">
            <a:normAutofit fontScale="85000" lnSpcReduction="10000"/>
          </a:bodyPr>
          <a:lst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a:lstStyle>
          <a:p>
            <a:pPr marL="0" indent="0">
              <a:buNone/>
            </a:pPr>
            <a:r>
              <a:rPr lang="tr-TR" b="1" dirty="0">
                <a:latin typeface="Calibri" panose="020F0502020204030204" pitchFamily="34" charset="0"/>
                <a:cs typeface="Calibri" panose="020F0502020204030204" pitchFamily="34" charset="0"/>
              </a:rPr>
              <a:t>Öğretmenin iklim sorunları için ülkelerin birlikte hareket etmesini vurgulaması aşağıdaki kavramlardan hangisini gösterir?</a:t>
            </a:r>
          </a:p>
          <a:p>
            <a:pPr marL="0" indent="0">
              <a:buNone/>
            </a:pPr>
            <a:r>
              <a:rPr lang="tr-TR" dirty="0">
                <a:latin typeface="Calibri" panose="020F0502020204030204" pitchFamily="34" charset="0"/>
                <a:cs typeface="Calibri" panose="020F0502020204030204" pitchFamily="34" charset="0"/>
              </a:rPr>
              <a:t>A) Küresel iş birliği</a:t>
            </a:r>
          </a:p>
          <a:p>
            <a:pPr marL="0" indent="0">
              <a:buNone/>
            </a:pPr>
            <a:r>
              <a:rPr lang="tr-TR" dirty="0">
                <a:latin typeface="Calibri" panose="020F0502020204030204" pitchFamily="34" charset="0"/>
                <a:cs typeface="Calibri" panose="020F0502020204030204" pitchFamily="34" charset="0"/>
              </a:rPr>
              <a:t>B) Kültürel yozlaşma</a:t>
            </a:r>
          </a:p>
          <a:p>
            <a:pPr marL="0" indent="0">
              <a:buNone/>
            </a:pPr>
            <a:r>
              <a:rPr lang="tr-TR" dirty="0">
                <a:latin typeface="Calibri" panose="020F0502020204030204" pitchFamily="34" charset="0"/>
                <a:cs typeface="Calibri" panose="020F0502020204030204" pitchFamily="34" charset="0"/>
              </a:rPr>
              <a:t>C) Bilgi kirliliği</a:t>
            </a:r>
          </a:p>
          <a:p>
            <a:pPr marL="0" indent="0">
              <a:buNone/>
            </a:pPr>
            <a:r>
              <a:rPr lang="tr-TR" dirty="0">
                <a:latin typeface="Calibri" panose="020F0502020204030204" pitchFamily="34" charset="0"/>
                <a:cs typeface="Calibri" panose="020F0502020204030204" pitchFamily="34" charset="0"/>
              </a:rPr>
              <a:t>D) Siber güvenlik</a:t>
            </a:r>
          </a:p>
        </p:txBody>
      </p:sp>
      <p:sp>
        <p:nvSpPr>
          <p:cNvPr id="9" name="İçerik Yer Tutucusu 2">
            <a:extLst>
              <a:ext uri="{FF2B5EF4-FFF2-40B4-BE49-F238E27FC236}">
                <a16:creationId xmlns:a16="http://schemas.microsoft.com/office/drawing/2014/main" id="{EE0AB418-0A72-4AFC-BDB5-9A722E7ACB43}"/>
              </a:ext>
            </a:extLst>
          </p:cNvPr>
          <p:cNvSpPr txBox="1">
            <a:spLocks/>
          </p:cNvSpPr>
          <p:nvPr/>
        </p:nvSpPr>
        <p:spPr>
          <a:xfrm>
            <a:off x="8593394" y="4542502"/>
            <a:ext cx="3598606" cy="2315497"/>
          </a:xfrm>
          <a:prstGeom prst="rect">
            <a:avLst/>
          </a:prstGeom>
        </p:spPr>
        <p:txBody>
          <a:bodyPr vert="horz" lIns="91440" tIns="45720" rIns="91440" bIns="45720" rtlCol="0">
            <a:normAutofit fontScale="85000" lnSpcReduction="10000"/>
          </a:bodyPr>
          <a:lst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a:lstStyle>
          <a:p>
            <a:pPr marL="0" indent="0">
              <a:buNone/>
            </a:pPr>
            <a:r>
              <a:rPr lang="tr-TR" b="1" dirty="0">
                <a:latin typeface="Calibri" panose="020F0502020204030204" pitchFamily="34" charset="0"/>
                <a:cs typeface="Calibri" panose="020F0502020204030204" pitchFamily="34" charset="0"/>
              </a:rPr>
              <a:t>Ece’nin okulda yerel üreticiye ve yöresel yiyeceklere dikkat çekmesi hangi davranışla ilişkilidir?</a:t>
            </a:r>
          </a:p>
          <a:p>
            <a:pPr marL="0" indent="0">
              <a:buNone/>
            </a:pPr>
            <a:r>
              <a:rPr lang="tr-TR" dirty="0">
                <a:latin typeface="Calibri" panose="020F0502020204030204" pitchFamily="34" charset="0"/>
                <a:cs typeface="Calibri" panose="020F0502020204030204" pitchFamily="34" charset="0"/>
              </a:rPr>
              <a:t>A) Kültürel değeri koruma</a:t>
            </a:r>
          </a:p>
          <a:p>
            <a:pPr marL="0" indent="0">
              <a:buNone/>
            </a:pPr>
            <a:r>
              <a:rPr lang="tr-TR" dirty="0">
                <a:latin typeface="Calibri" panose="020F0502020204030204" pitchFamily="34" charset="0"/>
                <a:cs typeface="Calibri" panose="020F0502020204030204" pitchFamily="34" charset="0"/>
              </a:rPr>
              <a:t>B) Ulaşım ağını geliştirme</a:t>
            </a:r>
          </a:p>
          <a:p>
            <a:pPr marL="0" indent="0">
              <a:buNone/>
            </a:pPr>
            <a:r>
              <a:rPr lang="tr-TR" dirty="0">
                <a:latin typeface="Calibri" panose="020F0502020204030204" pitchFamily="34" charset="0"/>
                <a:cs typeface="Calibri" panose="020F0502020204030204" pitchFamily="34" charset="0"/>
              </a:rPr>
              <a:t>C) Dijital riski artırma</a:t>
            </a:r>
          </a:p>
          <a:p>
            <a:pPr marL="0" indent="0">
              <a:buNone/>
            </a:pPr>
            <a:r>
              <a:rPr lang="tr-TR" dirty="0">
                <a:latin typeface="Calibri" panose="020F0502020204030204" pitchFamily="34" charset="0"/>
                <a:cs typeface="Calibri" panose="020F0502020204030204" pitchFamily="34" charset="0"/>
              </a:rPr>
              <a:t>D) Pazar payını azaltma</a:t>
            </a:r>
          </a:p>
        </p:txBody>
      </p:sp>
      <p:pic>
        <p:nvPicPr>
          <p:cNvPr id="11" name="Resim 10">
            <a:extLst>
              <a:ext uri="{FF2B5EF4-FFF2-40B4-BE49-F238E27FC236}">
                <a16:creationId xmlns:a16="http://schemas.microsoft.com/office/drawing/2014/main" id="{1FBE4344-3EE4-49A6-9CF5-B0CE36B1A2C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11040997" y="0"/>
            <a:ext cx="1151003" cy="1217281"/>
          </a:xfrm>
          <a:prstGeom prst="rect">
            <a:avLst/>
          </a:prstGeom>
        </p:spPr>
      </p:pic>
      <p:sp>
        <p:nvSpPr>
          <p:cNvPr id="10" name="İçerik Yer Tutucusu 2">
            <a:extLst>
              <a:ext uri="{FF2B5EF4-FFF2-40B4-BE49-F238E27FC236}">
                <a16:creationId xmlns:a16="http://schemas.microsoft.com/office/drawing/2014/main" id="{ECE7E928-D6A3-461B-A40A-6B9D8E99CE2E}"/>
              </a:ext>
            </a:extLst>
          </p:cNvPr>
          <p:cNvSpPr txBox="1">
            <a:spLocks/>
          </p:cNvSpPr>
          <p:nvPr/>
        </p:nvSpPr>
        <p:spPr>
          <a:xfrm>
            <a:off x="835742" y="267930"/>
            <a:ext cx="10357655" cy="543232"/>
          </a:xfrm>
          <a:prstGeom prst="rect">
            <a:avLst/>
          </a:prstGeom>
        </p:spPr>
        <p:txBody>
          <a:bodyPr vert="horz" lIns="91440" tIns="45720" rIns="91440" bIns="45720" rtlCol="0">
            <a:normAutofit fontScale="92500"/>
          </a:bodyPr>
          <a:lst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a:lstStyle>
          <a:p>
            <a:pPr marL="0" indent="0">
              <a:buNone/>
            </a:pPr>
            <a:r>
              <a:rPr lang="tr-TR" b="1" dirty="0"/>
              <a:t>Aşağıdaki çoktan seçmeli soruları “Bir Gün, Bir Dünya” adlı öğrenci günlüğüne göre cevaplayınız.</a:t>
            </a:r>
            <a:endParaRPr lang="tr-TR" sz="28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2228797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6E813216-AFA8-461F-8790-28D2669DD79C}"/>
              </a:ext>
            </a:extLst>
          </p:cNvPr>
          <p:cNvSpPr>
            <a:spLocks noGrp="1"/>
          </p:cNvSpPr>
          <p:nvPr>
            <p:ph type="ctrTitle"/>
          </p:nvPr>
        </p:nvSpPr>
        <p:spPr>
          <a:xfrm>
            <a:off x="1915126" y="2379887"/>
            <a:ext cx="8361229" cy="2098226"/>
          </a:xfrm>
        </p:spPr>
        <p:txBody>
          <a:bodyPr/>
          <a:lstStyle/>
          <a:p>
            <a:pPr>
              <a:tabLst>
                <a:tab pos="4657725" algn="l"/>
              </a:tabLst>
            </a:pPr>
            <a:r>
              <a:rPr lang="tr-TR" sz="6600" b="1" dirty="0">
                <a:latin typeface="AmsiProCond-Ultra" panose="020B0A06020201010104" pitchFamily="34" charset="-94"/>
              </a:rPr>
              <a:t>Küreselleşmenin İnsan ve Toplum Hayatına Etkisi</a:t>
            </a:r>
          </a:p>
        </p:txBody>
      </p:sp>
      <p:sp>
        <p:nvSpPr>
          <p:cNvPr id="3" name="Alt Başlık 2">
            <a:extLst>
              <a:ext uri="{FF2B5EF4-FFF2-40B4-BE49-F238E27FC236}">
                <a16:creationId xmlns:a16="http://schemas.microsoft.com/office/drawing/2014/main" id="{7725A3A9-6BDD-4C7B-92C9-5DC64E815D8B}"/>
              </a:ext>
            </a:extLst>
          </p:cNvPr>
          <p:cNvSpPr>
            <a:spLocks noGrp="1"/>
          </p:cNvSpPr>
          <p:nvPr>
            <p:ph type="subTitle" idx="1"/>
          </p:nvPr>
        </p:nvSpPr>
        <p:spPr>
          <a:xfrm>
            <a:off x="2679905" y="5070184"/>
            <a:ext cx="6831673" cy="1086237"/>
          </a:xfrm>
        </p:spPr>
        <p:txBody>
          <a:bodyPr/>
          <a:lstStyle/>
          <a:p>
            <a:r>
              <a:rPr lang="tr-TR" dirty="0">
                <a:latin typeface="AmsiProCond-Ultra" panose="020B0A06020201010104" pitchFamily="34" charset="-94"/>
              </a:rPr>
              <a:t>Evimiz Dünya</a:t>
            </a:r>
          </a:p>
        </p:txBody>
      </p:sp>
    </p:spTree>
    <p:extLst>
      <p:ext uri="{BB962C8B-B14F-4D97-AF65-F5344CB8AC3E}">
        <p14:creationId xmlns:p14="http://schemas.microsoft.com/office/powerpoint/2010/main" val="2220592234"/>
      </p:ext>
    </p:extLst>
  </p:cSld>
  <p:clrMapOvr>
    <a:masterClrMapping/>
  </p:clrMapOvr>
</p:sld>
</file>

<file path=ppt/theme/theme1.xml><?xml version="1.0" encoding="utf-8"?>
<a:theme xmlns:a="http://schemas.openxmlformats.org/drawingml/2006/main" name="Kırp">
  <a:themeElements>
    <a:clrScheme name="Kır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Kırp">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Kır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docProps/app.xml><?xml version="1.0" encoding="utf-8"?>
<Properties xmlns="http://schemas.openxmlformats.org/officeDocument/2006/extended-properties" xmlns:vt="http://schemas.openxmlformats.org/officeDocument/2006/docPropsVTypes">
  <Template>TM10001105[[fn=Kırpma]]</Template>
  <TotalTime>346</TotalTime>
  <Words>1441</Words>
  <Application>Microsoft Office PowerPoint</Application>
  <PresentationFormat>Geniş ekran</PresentationFormat>
  <Paragraphs>103</Paragraphs>
  <Slides>16</Slides>
  <Notes>0</Notes>
  <HiddenSlides>0</HiddenSlides>
  <MMClips>0</MMClips>
  <ScaleCrop>false</ScaleCrop>
  <HeadingPairs>
    <vt:vector size="6" baseType="variant">
      <vt:variant>
        <vt:lpstr>Kullanılan Yazı Tipleri</vt:lpstr>
      </vt:variant>
      <vt:variant>
        <vt:i4>3</vt:i4>
      </vt:variant>
      <vt:variant>
        <vt:lpstr>Tema</vt:lpstr>
      </vt:variant>
      <vt:variant>
        <vt:i4>1</vt:i4>
      </vt:variant>
      <vt:variant>
        <vt:lpstr>Slayt Başlıkları</vt:lpstr>
      </vt:variant>
      <vt:variant>
        <vt:i4>16</vt:i4>
      </vt:variant>
    </vt:vector>
  </HeadingPairs>
  <TitlesOfParts>
    <vt:vector size="20" baseType="lpstr">
      <vt:lpstr>AmsiProCond-Ultra</vt:lpstr>
      <vt:lpstr>Calibri</vt:lpstr>
      <vt:lpstr>Franklin Gothic Book</vt:lpstr>
      <vt:lpstr>Kırp</vt:lpstr>
      <vt:lpstr>Küreselleşmenin İnsan ve Toplum Hayatına Etkisi</vt:lpstr>
      <vt:lpstr>Cevaplayalım</vt:lpstr>
      <vt:lpstr>Tanımlar</vt:lpstr>
      <vt:lpstr>Örnekler</vt:lpstr>
      <vt:lpstr>Tanımlar</vt:lpstr>
      <vt:lpstr>Örnekler</vt:lpstr>
      <vt:lpstr>Anlatım</vt:lpstr>
      <vt:lpstr>Anlatım</vt:lpstr>
      <vt:lpstr>Anlatım</vt:lpstr>
      <vt:lpstr>Anlatım</vt:lpstr>
      <vt:lpstr>Şiir</vt:lpstr>
      <vt:lpstr>Çizgi</vt:lpstr>
      <vt:lpstr>Etkinlik</vt:lpstr>
      <vt:lpstr>Etkinlik</vt:lpstr>
      <vt:lpstr>PowerPoint Sunusu</vt:lpstr>
      <vt:lpstr>Küreselleşmenin İnsan ve Toplum Hayatına Etkisi</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Gruplar ve Rollerimiz</dc:title>
  <dc:creator>Berkay Türkal</dc:creator>
  <cp:lastModifiedBy>Berkay Türkal</cp:lastModifiedBy>
  <cp:revision>100</cp:revision>
  <dcterms:created xsi:type="dcterms:W3CDTF">2026-09-20T07:56:22Z</dcterms:created>
  <dcterms:modified xsi:type="dcterms:W3CDTF">2026-09-30T13:29:04Z</dcterms:modified>
</cp:coreProperties>
</file>