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74" r:id="rId2"/>
    <p:sldId id="257" r:id="rId3"/>
    <p:sldId id="258" r:id="rId4"/>
    <p:sldId id="259" r:id="rId5"/>
    <p:sldId id="272" r:id="rId6"/>
    <p:sldId id="273" r:id="rId7"/>
    <p:sldId id="260" r:id="rId8"/>
    <p:sldId id="263" r:id="rId9"/>
    <p:sldId id="269" r:id="rId10"/>
    <p:sldId id="262" r:id="rId11"/>
    <p:sldId id="276" r:id="rId12"/>
    <p:sldId id="261" r:id="rId13"/>
    <p:sldId id="264" r:id="rId14"/>
    <p:sldId id="265" r:id="rId15"/>
    <p:sldId id="266" r:id="rId16"/>
    <p:sldId id="267" r:id="rId17"/>
    <p:sldId id="27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CFF40BA9-0F04-4A54-952E-B5A5B4714AA4}"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75531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3468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81694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1E31B66-95A8-4D4D-BBCB-E21375363991}" type="datetimeFigureOut">
              <a:rPr lang="tr-TR" smtClean="0"/>
              <a:t>27.09.2026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07511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1E31B66-95A8-4D4D-BBCB-E21375363991}" type="datetimeFigureOut">
              <a:rPr lang="tr-TR" smtClean="0"/>
              <a:t>27.09.2026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109297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1E31B66-95A8-4D4D-BBCB-E21375363991}" type="datetimeFigureOut">
              <a:rPr lang="tr-TR" smtClean="0"/>
              <a:t>27.09.2026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27926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E31B66-95A8-4D4D-BBCB-E21375363991}" type="datetimeFigureOut">
              <a:rPr lang="tr-TR" smtClean="0"/>
              <a:t>27.09.2026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94272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27.09.2026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122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27.09.2026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33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866041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4086065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1E31B66-95A8-4D4D-BBCB-E21375363991}" type="datetimeFigureOut">
              <a:rPr lang="tr-TR" smtClean="0"/>
              <a:t>27.09.2026</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CFF40BA9-0F04-4A54-952E-B5A5B4714AA4}"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7999518"/>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971958"/>
            <a:ext cx="8361229" cy="2098226"/>
          </a:xfrm>
        </p:spPr>
        <p:txBody>
          <a:bodyPr/>
          <a:lstStyle/>
          <a:p>
            <a:pPr>
              <a:tabLst>
                <a:tab pos="4657725" algn="l"/>
              </a:tabLst>
            </a:pPr>
            <a:r>
              <a:rPr lang="tr-TR" sz="6600" b="1" dirty="0">
                <a:latin typeface="AmsiProCond-Ultra" panose="020B0A06020201010104" pitchFamily="34" charset="-94"/>
              </a:rPr>
              <a:t>Millî Meseleler Karşısında Türk Toplumunun Tutum ve Davranışları</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070184"/>
            <a:ext cx="6831673" cy="1086237"/>
          </a:xfrm>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3929124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7030A0"/>
                </a:solidFill>
                <a:latin typeface="Calibri" panose="020F0502020204030204" pitchFamily="34" charset="0"/>
                <a:cs typeface="Calibri" panose="020F0502020204030204" pitchFamily="34" charset="0"/>
              </a:rPr>
              <a:t>Cevaplayalım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06243" y="1052050"/>
            <a:ext cx="10491021" cy="4994789"/>
          </a:xfrm>
        </p:spPr>
        <p:txBody>
          <a:bodyPr>
            <a:normAutofit fontScale="77500" lnSpcReduction="20000"/>
          </a:bodyPr>
          <a:lstStyle/>
          <a:p>
            <a:pPr marL="0" indent="0" algn="just">
              <a:buNone/>
            </a:pPr>
            <a:r>
              <a:rPr lang="tr-TR" sz="2800" dirty="0">
                <a:latin typeface="Calibri" panose="020F0502020204030204" pitchFamily="34" charset="0"/>
                <a:cs typeface="Calibri" panose="020F0502020204030204" pitchFamily="34" charset="0"/>
              </a:rPr>
              <a:t>Bir toplum hangi durumlarda birlik ve beraberlik içinde hareket etme ihtiyacı duyar?</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Millî Mücadele Dönemi’nde halkın ordusuna destek vermesi neden önemli bir dayanışma örneğidir?</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Bir afet yaşandığında toplumun farklı kesimlerinin yardıma koşması hangi değerlerle ilişkilendirilebilir?</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Bir sporcunun, bilim insanının veya sanatçının uluslararası başarı kazanması toplumda hangi duyguları oluşturur?</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“Vatan sevgisi sadece zor zamanlarda değil, günlük yaşamda da gösterilir.” sözüne uygun bir örnek yazınız.</a:t>
            </a:r>
          </a:p>
          <a:p>
            <a:pPr marL="0" indent="0" algn="just">
              <a:buNone/>
            </a:pPr>
            <a:endParaRPr lang="tr-TR" sz="28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69986AC5-AAC6-4DD0-BB53-232ACD148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8284" y="0"/>
            <a:ext cx="1223716" cy="1337330"/>
          </a:xfrm>
          <a:prstGeom prst="rect">
            <a:avLst/>
          </a:prstGeom>
        </p:spPr>
      </p:pic>
    </p:spTree>
    <p:extLst>
      <p:ext uri="{BB962C8B-B14F-4D97-AF65-F5344CB8AC3E}">
        <p14:creationId xmlns:p14="http://schemas.microsoft.com/office/powerpoint/2010/main" val="356615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7240" y="1111044"/>
            <a:ext cx="11277600" cy="5582265"/>
          </a:xfrm>
        </p:spPr>
        <p:txBody>
          <a:bodyPr>
            <a:normAutofit fontScale="77500" lnSpcReduction="20000"/>
          </a:bodyPr>
          <a:lstStyle/>
          <a:p>
            <a:pPr marL="0" indent="0" algn="just">
              <a:buNone/>
            </a:pPr>
            <a:r>
              <a:rPr lang="tr-TR" sz="4000" b="1" dirty="0">
                <a:latin typeface="Calibri" panose="020F0502020204030204" pitchFamily="34" charset="0"/>
                <a:cs typeface="Calibri" panose="020F0502020204030204" pitchFamily="34" charset="0"/>
              </a:rPr>
              <a:t>Millî Mesele: </a:t>
            </a:r>
            <a:r>
              <a:rPr lang="tr-TR" sz="4000" dirty="0">
                <a:latin typeface="Calibri" panose="020F0502020204030204" pitchFamily="34" charset="0"/>
                <a:cs typeface="Calibri" panose="020F0502020204030204" pitchFamily="34" charset="0"/>
              </a:rPr>
              <a:t>Bir milletin bağımsızlığını, vatan bütünlüğünü, güvenliğini, kültürünü, refahını ve geleceğini ilgilendiren önemli konudur.</a:t>
            </a:r>
          </a:p>
          <a:p>
            <a:pPr marL="0" indent="0" algn="just">
              <a:buNone/>
            </a:pPr>
            <a:r>
              <a:rPr lang="tr-TR" sz="4000" b="1" dirty="0">
                <a:latin typeface="Calibri" panose="020F0502020204030204" pitchFamily="34" charset="0"/>
                <a:cs typeface="Calibri" panose="020F0502020204030204" pitchFamily="34" charset="0"/>
              </a:rPr>
              <a:t>Millî Birlik ve Beraberlik: </a:t>
            </a:r>
            <a:r>
              <a:rPr lang="tr-TR" sz="4000" dirty="0">
                <a:latin typeface="Calibri" panose="020F0502020204030204" pitchFamily="34" charset="0"/>
                <a:cs typeface="Calibri" panose="020F0502020204030204" pitchFamily="34" charset="0"/>
              </a:rPr>
              <a:t>Bir milletin ortak değerler ve amaçlar etrafında dayanışma içinde hareket etmesidir.</a:t>
            </a:r>
          </a:p>
          <a:p>
            <a:pPr marL="0" indent="0" algn="just">
              <a:buNone/>
            </a:pPr>
            <a:r>
              <a:rPr lang="tr-TR" sz="4000" b="1" dirty="0">
                <a:latin typeface="Calibri" panose="020F0502020204030204" pitchFamily="34" charset="0"/>
                <a:cs typeface="Calibri" panose="020F0502020204030204" pitchFamily="34" charset="0"/>
              </a:rPr>
              <a:t>Vatan Sevgisi: </a:t>
            </a:r>
            <a:r>
              <a:rPr lang="tr-TR" sz="4000" dirty="0">
                <a:latin typeface="Calibri" panose="020F0502020204030204" pitchFamily="34" charset="0"/>
                <a:cs typeface="Calibri" panose="020F0502020204030204" pitchFamily="34" charset="0"/>
              </a:rPr>
              <a:t>Kişinin ülkesini sevmesi, koruması ve ülkesinin iyiliği için sorumluluk duymasıdır.</a:t>
            </a:r>
          </a:p>
          <a:p>
            <a:pPr marL="0" indent="0" algn="just">
              <a:buNone/>
            </a:pPr>
            <a:r>
              <a:rPr lang="tr-TR" sz="4000" b="1" dirty="0">
                <a:latin typeface="Calibri" panose="020F0502020204030204" pitchFamily="34" charset="0"/>
                <a:cs typeface="Calibri" panose="020F0502020204030204" pitchFamily="34" charset="0"/>
              </a:rPr>
              <a:t>Bağımsızlık: </a:t>
            </a:r>
            <a:r>
              <a:rPr lang="tr-TR" sz="4000" dirty="0">
                <a:latin typeface="Calibri" panose="020F0502020204030204" pitchFamily="34" charset="0"/>
                <a:cs typeface="Calibri" panose="020F0502020204030204" pitchFamily="34" charset="0"/>
              </a:rPr>
              <a:t>Bir milletin kendi geleceği hakkında karar verebilmesi ve başka bir devletin egemenliği altında olmamasıdır.</a:t>
            </a:r>
          </a:p>
          <a:p>
            <a:pPr marL="0" indent="0" algn="just">
              <a:buNone/>
            </a:pPr>
            <a:r>
              <a:rPr lang="tr-TR" sz="4000" b="1" dirty="0">
                <a:latin typeface="Calibri" panose="020F0502020204030204" pitchFamily="34" charset="0"/>
                <a:cs typeface="Calibri" panose="020F0502020204030204" pitchFamily="34" charset="0"/>
              </a:rPr>
              <a:t>Millî Kimlik: </a:t>
            </a:r>
            <a:r>
              <a:rPr lang="tr-TR" sz="4000" dirty="0">
                <a:latin typeface="Calibri" panose="020F0502020204030204" pitchFamily="34" charset="0"/>
                <a:cs typeface="Calibri" panose="020F0502020204030204" pitchFamily="34" charset="0"/>
              </a:rPr>
              <a:t>Bir milleti diğer milletlerden ayıran dil, tarih, kültür, vatan, din, gelenek ve ortak değerlerin oluşturduğu kimliktir.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82872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Millî Mesele: </a:t>
            </a:r>
            <a:r>
              <a:rPr lang="tr-TR" sz="2400" dirty="0">
                <a:latin typeface="Calibri" panose="020F0502020204030204" pitchFamily="34" charset="0"/>
                <a:cs typeface="Calibri" panose="020F0502020204030204" pitchFamily="34" charset="0"/>
              </a:rPr>
              <a:t>Millî Mücadele, 15 Temmuz darbe girişimi, afetlerde yardımlaşma, vatan bütünlüğü, sınır güvenliği, kültürel mirasın korunması ve bilim alanındaki gelişmeler millî meselelerle ilişkilendirilebilir.</a:t>
            </a:r>
          </a:p>
          <a:p>
            <a:pPr marL="0" indent="0" algn="just">
              <a:buNone/>
            </a:pPr>
            <a:r>
              <a:rPr lang="tr-TR" sz="2400" b="1" dirty="0">
                <a:latin typeface="Calibri" panose="020F0502020204030204" pitchFamily="34" charset="0"/>
                <a:cs typeface="Calibri" panose="020F0502020204030204" pitchFamily="34" charset="0"/>
              </a:rPr>
              <a:t>Millî Birlik ve Beraberlik: </a:t>
            </a:r>
            <a:r>
              <a:rPr lang="tr-TR" sz="2400" dirty="0">
                <a:latin typeface="Calibri" panose="020F0502020204030204" pitchFamily="34" charset="0"/>
                <a:cs typeface="Calibri" panose="020F0502020204030204" pitchFamily="34" charset="0"/>
              </a:rPr>
              <a:t>Millî Mücadele Dönemi’nde halkın vatanı savunmak için bir araya gelmesi millî birlik ve beraberliğe örnektir.</a:t>
            </a:r>
          </a:p>
          <a:p>
            <a:pPr marL="0" indent="0" algn="just">
              <a:buNone/>
            </a:pPr>
            <a:r>
              <a:rPr lang="tr-TR" sz="2400" b="1" dirty="0">
                <a:latin typeface="Calibri" panose="020F0502020204030204" pitchFamily="34" charset="0"/>
                <a:cs typeface="Calibri" panose="020F0502020204030204" pitchFamily="34" charset="0"/>
              </a:rPr>
              <a:t>Vatan Sevgisi: </a:t>
            </a:r>
            <a:r>
              <a:rPr lang="tr-TR" sz="2400" dirty="0">
                <a:latin typeface="Calibri" panose="020F0502020204030204" pitchFamily="34" charset="0"/>
                <a:cs typeface="Calibri" panose="020F0502020204030204" pitchFamily="34" charset="0"/>
              </a:rPr>
              <a:t>Bir kişinin ülkesinin doğal çevresini koruması, millî günlere saygı göstermesi ve topluma faydalı işler yapması vatan sevgisine örnektir.</a:t>
            </a:r>
          </a:p>
          <a:p>
            <a:pPr marL="0" indent="0" algn="just">
              <a:buNone/>
            </a:pPr>
            <a:r>
              <a:rPr lang="tr-TR" sz="2400" b="1" dirty="0">
                <a:latin typeface="Calibri" panose="020F0502020204030204" pitchFamily="34" charset="0"/>
                <a:cs typeface="Calibri" panose="020F0502020204030204" pitchFamily="34" charset="0"/>
              </a:rPr>
              <a:t>Bağımsızlık: </a:t>
            </a:r>
            <a:r>
              <a:rPr lang="tr-TR" sz="2400" dirty="0">
                <a:latin typeface="Calibri" panose="020F0502020204030204" pitchFamily="34" charset="0"/>
                <a:cs typeface="Calibri" panose="020F0502020204030204" pitchFamily="34" charset="0"/>
              </a:rPr>
              <a:t>Türk milletinin Millî Mücadele sonunda kendi devletini kurması ve özgür yaşama kararlılığını göstermesi bağımsızlıkla ilgilidir.</a:t>
            </a:r>
          </a:p>
          <a:p>
            <a:pPr marL="0" indent="0" algn="just">
              <a:buNone/>
            </a:pPr>
            <a:r>
              <a:rPr lang="tr-TR" sz="2400" b="1" dirty="0">
                <a:latin typeface="Calibri" panose="020F0502020204030204" pitchFamily="34" charset="0"/>
                <a:cs typeface="Calibri" panose="020F0502020204030204" pitchFamily="34" charset="0"/>
              </a:rPr>
              <a:t>Millî Kimlik: </a:t>
            </a:r>
            <a:r>
              <a:rPr lang="tr-TR" sz="2400" dirty="0">
                <a:latin typeface="Calibri" panose="020F0502020204030204" pitchFamily="34" charset="0"/>
                <a:cs typeface="Calibri" panose="020F0502020204030204" pitchFamily="34" charset="0"/>
              </a:rPr>
              <a:t>Türkçemiz, tarihimiz, kültürümüz, geleneklerimiz, bayrağımız ve ortak değerlerimiz millî kimliğimizi oluşturan unsurlara örnektir.</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3804175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7240" y="1111044"/>
            <a:ext cx="11277600" cy="5582265"/>
          </a:xfrm>
        </p:spPr>
        <p:txBody>
          <a:bodyPr>
            <a:normAutofit fontScale="85000" lnSpcReduction="20000"/>
          </a:bodyPr>
          <a:lstStyle/>
          <a:p>
            <a:pPr marL="0" indent="0" algn="just">
              <a:buNone/>
            </a:pPr>
            <a:r>
              <a:rPr lang="tr-TR" sz="4000" b="1" dirty="0">
                <a:latin typeface="Calibri" panose="020F0502020204030204" pitchFamily="34" charset="0"/>
                <a:cs typeface="Calibri" panose="020F0502020204030204" pitchFamily="34" charset="0"/>
              </a:rPr>
              <a:t>Millî İrade: </a:t>
            </a:r>
            <a:r>
              <a:rPr lang="tr-TR" sz="4000" dirty="0">
                <a:latin typeface="Calibri" panose="020F0502020204030204" pitchFamily="34" charset="0"/>
                <a:cs typeface="Calibri" panose="020F0502020204030204" pitchFamily="34" charset="0"/>
              </a:rPr>
              <a:t>Milletin kendi yönetimi ve geleceğiyle ilgili karar verme gücüdür.</a:t>
            </a:r>
          </a:p>
          <a:p>
            <a:pPr marL="0" indent="0" algn="just">
              <a:buNone/>
            </a:pPr>
            <a:r>
              <a:rPr lang="tr-TR" sz="4000" b="1" dirty="0">
                <a:latin typeface="Calibri" panose="020F0502020204030204" pitchFamily="34" charset="0"/>
                <a:cs typeface="Calibri" panose="020F0502020204030204" pitchFamily="34" charset="0"/>
              </a:rPr>
              <a:t>Demokrasi: </a:t>
            </a:r>
            <a:r>
              <a:rPr lang="tr-TR" sz="4000" dirty="0">
                <a:latin typeface="Calibri" panose="020F0502020204030204" pitchFamily="34" charset="0"/>
                <a:cs typeface="Calibri" panose="020F0502020204030204" pitchFamily="34" charset="0"/>
              </a:rPr>
              <a:t>Halkın seçme ve seçilme hakkı ile yönetime katıldığı yönetim anlayışıdır.</a:t>
            </a:r>
          </a:p>
          <a:p>
            <a:pPr marL="0" indent="0" algn="just">
              <a:buNone/>
            </a:pPr>
            <a:r>
              <a:rPr lang="tr-TR" sz="4000" b="1" dirty="0">
                <a:latin typeface="Calibri" panose="020F0502020204030204" pitchFamily="34" charset="0"/>
                <a:cs typeface="Calibri" panose="020F0502020204030204" pitchFamily="34" charset="0"/>
              </a:rPr>
              <a:t>Dayanışma: </a:t>
            </a:r>
            <a:r>
              <a:rPr lang="tr-TR" sz="4000" dirty="0">
                <a:latin typeface="Calibri" panose="020F0502020204030204" pitchFamily="34" charset="0"/>
                <a:cs typeface="Calibri" panose="020F0502020204030204" pitchFamily="34" charset="0"/>
              </a:rPr>
              <a:t>Bireylerin veya grupların ortak bir amaç için birbirine destek olmasıdır.</a:t>
            </a:r>
          </a:p>
          <a:p>
            <a:pPr marL="0" indent="0" algn="just">
              <a:buNone/>
            </a:pPr>
            <a:r>
              <a:rPr lang="tr-TR" sz="4000" b="1" dirty="0">
                <a:latin typeface="Calibri" panose="020F0502020204030204" pitchFamily="34" charset="0"/>
                <a:cs typeface="Calibri" panose="020F0502020204030204" pitchFamily="34" charset="0"/>
              </a:rPr>
              <a:t>Fedakârlık: </a:t>
            </a:r>
            <a:r>
              <a:rPr lang="tr-TR" sz="4000" dirty="0">
                <a:latin typeface="Calibri" panose="020F0502020204030204" pitchFamily="34" charset="0"/>
                <a:cs typeface="Calibri" panose="020F0502020204030204" pitchFamily="34" charset="0"/>
              </a:rPr>
              <a:t>Kişinin ortak yarar için kendi imkânlarından, zamanından veya rahatından vazgeçmesidir.</a:t>
            </a:r>
          </a:p>
          <a:p>
            <a:pPr marL="0" indent="0" algn="just">
              <a:buNone/>
            </a:pPr>
            <a:r>
              <a:rPr lang="tr-TR" sz="4000" b="1" dirty="0">
                <a:latin typeface="Calibri" panose="020F0502020204030204" pitchFamily="34" charset="0"/>
                <a:cs typeface="Calibri" panose="020F0502020204030204" pitchFamily="34" charset="0"/>
              </a:rPr>
              <a:t>Tarihsel Bilinç: </a:t>
            </a:r>
            <a:r>
              <a:rPr lang="tr-TR" sz="4000" dirty="0">
                <a:latin typeface="Calibri" panose="020F0502020204030204" pitchFamily="34" charset="0"/>
                <a:cs typeface="Calibri" panose="020F0502020204030204" pitchFamily="34" charset="0"/>
              </a:rPr>
              <a:t>Bir milletin geçmişte yaşadığı olayları anlayarak bugünü ve geleceği değerlendirme bilincidir.</a:t>
            </a:r>
          </a:p>
          <a:p>
            <a:pPr marL="0" indent="0" algn="just">
              <a:buNone/>
            </a:pPr>
            <a:r>
              <a:rPr lang="tr-TR" sz="4000" b="1" dirty="0">
                <a:latin typeface="Calibri" panose="020F0502020204030204" pitchFamily="34" charset="0"/>
                <a:cs typeface="Calibri" panose="020F0502020204030204" pitchFamily="34" charset="0"/>
              </a:rPr>
              <a:t>Aidiyet: </a:t>
            </a:r>
            <a:r>
              <a:rPr lang="tr-TR" sz="4000" dirty="0">
                <a:latin typeface="Calibri" panose="020F0502020204030204" pitchFamily="34" charset="0"/>
                <a:cs typeface="Calibri" panose="020F0502020204030204" pitchFamily="34" charset="0"/>
              </a:rPr>
              <a:t>Kişinin kendisini bir topluma, millete veya gruba bağlı hissetmesidir. </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409875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lnSpcReduction="10000"/>
          </a:bodyPr>
          <a:lstStyle/>
          <a:p>
            <a:pPr marL="0" indent="0" algn="just">
              <a:buNone/>
            </a:pPr>
            <a:r>
              <a:rPr lang="tr-TR" sz="2400" b="1" dirty="0">
                <a:latin typeface="Calibri" panose="020F0502020204030204" pitchFamily="34" charset="0"/>
                <a:cs typeface="Calibri" panose="020F0502020204030204" pitchFamily="34" charset="0"/>
              </a:rPr>
              <a:t>Millî İrade: </a:t>
            </a:r>
            <a:r>
              <a:rPr lang="tr-TR" sz="2400" dirty="0">
                <a:latin typeface="Calibri" panose="020F0502020204030204" pitchFamily="34" charset="0"/>
                <a:cs typeface="Calibri" panose="020F0502020204030204" pitchFamily="34" charset="0"/>
              </a:rPr>
              <a:t>Halkın seçtiği yönetime sahip çıkması ve demokrasiyi koruma kararlılığı millî iradeye örnektir.</a:t>
            </a:r>
          </a:p>
          <a:p>
            <a:pPr marL="0" indent="0" algn="just">
              <a:buNone/>
            </a:pPr>
            <a:r>
              <a:rPr lang="tr-TR" sz="2400" b="1" dirty="0">
                <a:latin typeface="Calibri" panose="020F0502020204030204" pitchFamily="34" charset="0"/>
                <a:cs typeface="Calibri" panose="020F0502020204030204" pitchFamily="34" charset="0"/>
              </a:rPr>
              <a:t>Demokrasi: </a:t>
            </a:r>
            <a:r>
              <a:rPr lang="tr-TR" sz="2400" dirty="0">
                <a:latin typeface="Calibri" panose="020F0502020204030204" pitchFamily="34" charset="0"/>
                <a:cs typeface="Calibri" panose="020F0502020204030204" pitchFamily="34" charset="0"/>
              </a:rPr>
              <a:t>Vatandaşların seçimlerde oy kullanması, düşüncelerini yasal yollarla ifade etmesi ve seçilmiş yönetime saygı göstermesi demokrasiyle ilgilidir.</a:t>
            </a:r>
          </a:p>
          <a:p>
            <a:pPr marL="0" indent="0" algn="just">
              <a:buNone/>
            </a:pPr>
            <a:r>
              <a:rPr lang="tr-TR" sz="2400" b="1" dirty="0">
                <a:latin typeface="Calibri" panose="020F0502020204030204" pitchFamily="34" charset="0"/>
                <a:cs typeface="Calibri" panose="020F0502020204030204" pitchFamily="34" charset="0"/>
              </a:rPr>
              <a:t>Dayanışma: </a:t>
            </a:r>
            <a:r>
              <a:rPr lang="tr-TR" sz="2400" dirty="0">
                <a:latin typeface="Calibri" panose="020F0502020204030204" pitchFamily="34" charset="0"/>
                <a:cs typeface="Calibri" panose="020F0502020204030204" pitchFamily="34" charset="0"/>
              </a:rPr>
              <a:t>6 Şubat depremlerinden sonra devlet kurumlarının, sivil toplum kuruluşlarının ve vatandaşların deprem bölgesine destek olması dayanışma örneğidir.</a:t>
            </a:r>
          </a:p>
          <a:p>
            <a:pPr marL="0" indent="0" algn="just">
              <a:buNone/>
            </a:pPr>
            <a:r>
              <a:rPr lang="tr-TR" sz="2400" b="1" dirty="0">
                <a:latin typeface="Calibri" panose="020F0502020204030204" pitchFamily="34" charset="0"/>
                <a:cs typeface="Calibri" panose="020F0502020204030204" pitchFamily="34" charset="0"/>
              </a:rPr>
              <a:t>Fedakârlık: </a:t>
            </a:r>
            <a:r>
              <a:rPr lang="tr-TR" sz="2400" dirty="0">
                <a:latin typeface="Calibri" panose="020F0502020204030204" pitchFamily="34" charset="0"/>
                <a:cs typeface="Calibri" panose="020F0502020204030204" pitchFamily="34" charset="0"/>
              </a:rPr>
              <a:t>Tekâlif-i Millîye Emirleri kapsamında halkın yiyecek, giyecek ve araç gereçlerini orduyla paylaşması fedakârlığa örnektir.</a:t>
            </a:r>
          </a:p>
          <a:p>
            <a:pPr marL="0" indent="0" algn="just">
              <a:buNone/>
            </a:pPr>
            <a:r>
              <a:rPr lang="tr-TR" sz="2400" b="1" dirty="0">
                <a:latin typeface="Calibri" panose="020F0502020204030204" pitchFamily="34" charset="0"/>
                <a:cs typeface="Calibri" panose="020F0502020204030204" pitchFamily="34" charset="0"/>
              </a:rPr>
              <a:t>Tarihsel Bilinç: </a:t>
            </a:r>
            <a:r>
              <a:rPr lang="tr-TR" sz="2400" dirty="0">
                <a:latin typeface="Calibri" panose="020F0502020204030204" pitchFamily="34" charset="0"/>
                <a:cs typeface="Calibri" panose="020F0502020204030204" pitchFamily="34" charset="0"/>
              </a:rPr>
              <a:t>Çanakkale Savaşları’nı, Millî Mücadele’yi ve Cumhuriyet’in kuruluş sürecini öğrenmek tarihsel bilincin gelişmesine katkı sağlar.</a:t>
            </a:r>
          </a:p>
          <a:p>
            <a:pPr marL="0" indent="0" algn="just">
              <a:buNone/>
            </a:pPr>
            <a:r>
              <a:rPr lang="tr-TR" sz="2400" b="1" dirty="0">
                <a:latin typeface="Calibri" panose="020F0502020204030204" pitchFamily="34" charset="0"/>
                <a:cs typeface="Calibri" panose="020F0502020204030204" pitchFamily="34" charset="0"/>
              </a:rPr>
              <a:t>Aidiyet: </a:t>
            </a:r>
            <a:r>
              <a:rPr lang="tr-TR" sz="2400" dirty="0">
                <a:latin typeface="Calibri" panose="020F0502020204030204" pitchFamily="34" charset="0"/>
                <a:cs typeface="Calibri" panose="020F0502020204030204" pitchFamily="34" charset="0"/>
              </a:rPr>
              <a:t>Millî bayramlarda ortak sevinç yaşamak, bayrağa saygı göstermek ve ülkenin başarılarıyla gurur duymak aidiyet duygusunu güçlendirir.</a:t>
            </a:r>
          </a:p>
          <a:p>
            <a:pPr marL="0" indent="0" algn="just">
              <a:buNone/>
            </a:pPr>
            <a:r>
              <a:rPr lang="tr-TR" sz="2400" b="1" dirty="0">
                <a:latin typeface="Calibri" panose="020F0502020204030204" pitchFamily="34" charset="0"/>
                <a:cs typeface="Calibri" panose="020F0502020204030204" pitchFamily="34" charset="0"/>
              </a:rPr>
              <a:t>Toplumsal Sorumluluk: </a:t>
            </a:r>
            <a:r>
              <a:rPr lang="tr-TR" sz="2400" dirty="0">
                <a:latin typeface="Calibri" panose="020F0502020204030204" pitchFamily="34" charset="0"/>
                <a:cs typeface="Calibri" panose="020F0502020204030204" pitchFamily="34" charset="0"/>
              </a:rPr>
              <a:t>Ormanları korumak, denizleri temiz tutmak, afetlerde yardım çalışmalarına katılmak ve ülkenin gelişmesi için çalışmak toplumsal sorumluluk örnekleridir.</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1314701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6748" y="953730"/>
            <a:ext cx="5614220" cy="5739580"/>
          </a:xfrm>
        </p:spPr>
        <p:txBody>
          <a:bodyPr>
            <a:normAutofit fontScale="77500" lnSpcReduction="20000"/>
          </a:bodyPr>
          <a:lstStyle/>
          <a:p>
            <a:pPr marL="0" indent="0">
              <a:lnSpc>
                <a:spcPct val="120000"/>
              </a:lnSpc>
              <a:buNone/>
            </a:pPr>
            <a:r>
              <a:rPr lang="tr-TR" sz="3200" dirty="0">
                <a:latin typeface="Calibri" panose="020F0502020204030204" pitchFamily="34" charset="0"/>
                <a:cs typeface="Calibri" panose="020F0502020204030204" pitchFamily="34" charset="0"/>
              </a:rPr>
              <a:t>Türk toplumu tarih boyunca ülkesinin bağımsızlığını, güvenliğini, birliğini ve geleceğini ilgilendiren konularda ortak bir duyarlılık göstermiştir.</a:t>
            </a:r>
          </a:p>
          <a:p>
            <a:pPr marL="0" indent="0">
              <a:lnSpc>
                <a:spcPct val="120000"/>
              </a:lnSpc>
              <a:buNone/>
            </a:pPr>
            <a:r>
              <a:rPr lang="tr-TR" sz="3200" dirty="0">
                <a:latin typeface="Calibri" panose="020F0502020204030204" pitchFamily="34" charset="0"/>
                <a:cs typeface="Calibri" panose="020F0502020204030204" pitchFamily="34" charset="0"/>
              </a:rPr>
              <a:t>Bir milletin varlığını, vatan bütünlüğünü, kültürünü, refahını ve geleceğini ilgilendiren önemli konular millî mesele olarak adlandırılır.</a:t>
            </a:r>
          </a:p>
          <a:p>
            <a:pPr marL="0" indent="0">
              <a:lnSpc>
                <a:spcPct val="120000"/>
              </a:lnSpc>
              <a:buNone/>
            </a:pPr>
            <a:r>
              <a:rPr lang="tr-TR" sz="3200" dirty="0">
                <a:latin typeface="Calibri" panose="020F0502020204030204" pitchFamily="34" charset="0"/>
                <a:cs typeface="Calibri" panose="020F0502020204030204" pitchFamily="34" charset="0"/>
              </a:rPr>
              <a:t>Bu meseleler karşısında toplumun ortak değerler etrafında birleşmesi, millî birlik ve beraberlik duygusunu güçlendirir. Bu duygu, Türk milletinin zor zamanlarda dayanışma içinde hareket etmesinde önemli bir rol oynamıştır.</a:t>
            </a:r>
            <a:endParaRPr lang="tr-TR" sz="40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1604F1BA-9A81-45F3-B711-5DB73F240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21961" y="13520"/>
            <a:ext cx="1148590" cy="1274506"/>
          </a:xfrm>
          <a:prstGeom prst="rect">
            <a:avLst/>
          </a:prstGeom>
        </p:spPr>
      </p:pic>
      <p:pic>
        <p:nvPicPr>
          <p:cNvPr id="6" name="Resim 5">
            <a:extLst>
              <a:ext uri="{FF2B5EF4-FFF2-40B4-BE49-F238E27FC236}">
                <a16:creationId xmlns:a16="http://schemas.microsoft.com/office/drawing/2014/main" id="{A2FEAAD9-1324-4277-95EE-A73EB7E8FA10}"/>
              </a:ext>
            </a:extLst>
          </p:cNvPr>
          <p:cNvPicPr>
            <a:picLocks noChangeAspect="1"/>
          </p:cNvPicPr>
          <p:nvPr/>
        </p:nvPicPr>
        <p:blipFill rotWithShape="1">
          <a:blip r:embed="rId3">
            <a:extLst>
              <a:ext uri="{28A0092B-C50C-407E-A947-70E740481C1C}">
                <a14:useLocalDpi xmlns:a14="http://schemas.microsoft.com/office/drawing/2010/main" val="0"/>
              </a:ext>
            </a:extLst>
          </a:blip>
          <a:srcRect l="5825" t="453" r="19718" b="-453"/>
          <a:stretch/>
        </p:blipFill>
        <p:spPr>
          <a:xfrm>
            <a:off x="6276873" y="1573161"/>
            <a:ext cx="5718482" cy="5120149"/>
          </a:xfrm>
          <a:prstGeom prst="rect">
            <a:avLst/>
          </a:prstGeom>
        </p:spPr>
      </p:pic>
    </p:spTree>
    <p:extLst>
      <p:ext uri="{BB962C8B-B14F-4D97-AF65-F5344CB8AC3E}">
        <p14:creationId xmlns:p14="http://schemas.microsoft.com/office/powerpoint/2010/main" val="139355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8" y="914400"/>
            <a:ext cx="6333995" cy="5778909"/>
          </a:xfrm>
        </p:spPr>
        <p:txBody>
          <a:bodyPr>
            <a:normAutofit fontScale="92500"/>
          </a:bodyPr>
          <a:lstStyle/>
          <a:p>
            <a:pPr marL="0" indent="0" algn="just">
              <a:lnSpc>
                <a:spcPct val="160000"/>
              </a:lnSpc>
              <a:buNone/>
            </a:pPr>
            <a:r>
              <a:rPr lang="tr-TR" dirty="0">
                <a:latin typeface="Calibri" panose="020F0502020204030204" pitchFamily="34" charset="0"/>
                <a:cs typeface="Calibri" panose="020F0502020204030204" pitchFamily="34" charset="0"/>
              </a:rPr>
              <a:t>Türk tarihindeki en önemli birlik örneklerinden biri Millî Mücadele Dönemi’dir.</a:t>
            </a:r>
          </a:p>
          <a:p>
            <a:pPr marL="0" indent="0" algn="just">
              <a:lnSpc>
                <a:spcPct val="160000"/>
              </a:lnSpc>
              <a:buNone/>
            </a:pPr>
            <a:r>
              <a:rPr lang="tr-TR" dirty="0">
                <a:latin typeface="Calibri" panose="020F0502020204030204" pitchFamily="34" charset="0"/>
                <a:cs typeface="Calibri" panose="020F0502020204030204" pitchFamily="34" charset="0"/>
              </a:rPr>
              <a:t>Mondros Ateşkes Antlaşması’ndan sonra Anadolu’nun birçok bölgesinin işgal edilmesi üzerine Mustafa Kemal Paşa, milletin bağımsızlık duygusunu yeniden canlandırmak için harekete geçmiştir.</a:t>
            </a:r>
          </a:p>
          <a:p>
            <a:pPr marL="0" indent="0" algn="just">
              <a:lnSpc>
                <a:spcPct val="160000"/>
              </a:lnSpc>
              <a:buNone/>
            </a:pPr>
            <a:r>
              <a:rPr lang="tr-TR" dirty="0">
                <a:latin typeface="Calibri" panose="020F0502020204030204" pitchFamily="34" charset="0"/>
                <a:cs typeface="Calibri" panose="020F0502020204030204" pitchFamily="34" charset="0"/>
              </a:rPr>
              <a:t>19 Mayıs 1919’da Samsun’a çıkışıyla başlayan süreçte Türk milleti, imkânsızlıklara rağmen vatanını savunmak için bir araya gelmiştir. Halkın Tekâlif-i Millîye Emirleri doğrultusunda ordusuyla imkânlarını paylaşması, fedakârlık, dayanışma ve vatan sevgisi açısından önemli bir örnektir.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95170167-75AB-43EF-9217-C547B06802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2745" y="164690"/>
            <a:ext cx="3285203" cy="6570406"/>
          </a:xfrm>
          <a:prstGeom prst="rect">
            <a:avLst/>
          </a:prstGeom>
        </p:spPr>
      </p:pic>
    </p:spTree>
    <p:extLst>
      <p:ext uri="{BB962C8B-B14F-4D97-AF65-F5344CB8AC3E}">
        <p14:creationId xmlns:p14="http://schemas.microsoft.com/office/powerpoint/2010/main" val="996054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98085" y="1288027"/>
            <a:ext cx="11265982" cy="2428568"/>
          </a:xfrm>
        </p:spPr>
        <p:txBody>
          <a:bodyPr>
            <a:normAutofit lnSpcReduction="10000"/>
          </a:bodyPr>
          <a:lstStyle/>
          <a:p>
            <a:pPr marL="0" indent="0" algn="just">
              <a:lnSpc>
                <a:spcPct val="160000"/>
              </a:lnSpc>
              <a:buNone/>
            </a:pPr>
            <a:r>
              <a:rPr lang="tr-TR" dirty="0">
                <a:latin typeface="Calibri" panose="020F0502020204030204" pitchFamily="34" charset="0"/>
                <a:cs typeface="Calibri" panose="020F0502020204030204" pitchFamily="34" charset="0"/>
              </a:rPr>
              <a:t>Türk toplumunun millî meseleler karşısındaki duyarlılığı sadece geçmişle sınırlı değildir. 15 Temmuz 2016’daki darbe girişimi sırasında Türk milleti, millî irade ve demokrasiye sahip çıkma kararlılığı göstermiştir. Afetlerde yardımlaşma, bilim ve teknoloji alanındaki başarılarla gurur duyma, sporcuların ve sanatçıların ülkemizi temsil etmesini sahiplenme de bu anlayışın günümüzdeki yansımalarıdır. Bu durum, Türk toplumunda aidiyet, tarihsel bilinç ve ortak sorumluluk duygusunun güçlü olduğunu gösterir.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C6AB40A0-DD03-4E1A-BD7B-5913FC8C49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5889" y="3716595"/>
            <a:ext cx="7700222" cy="3079312"/>
          </a:xfrm>
          <a:prstGeom prst="rect">
            <a:avLst/>
          </a:prstGeom>
        </p:spPr>
      </p:pic>
    </p:spTree>
    <p:extLst>
      <p:ext uri="{BB962C8B-B14F-4D97-AF65-F5344CB8AC3E}">
        <p14:creationId xmlns:p14="http://schemas.microsoft.com/office/powerpoint/2010/main" val="2398836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6"/>
            <a:ext cx="11265984" cy="3428847"/>
          </a:xfrm>
        </p:spPr>
        <p:txBody>
          <a:bodyPr>
            <a:normAutofit/>
          </a:bodyPr>
          <a:lstStyle/>
          <a:p>
            <a:pPr marL="0" indent="0">
              <a:buNone/>
            </a:pPr>
            <a:r>
              <a:rPr lang="tr-TR" sz="2800" dirty="0"/>
              <a:t>Bir milletin geleceğe güvenle bakabilmesi, millî kimlik bilincini korumasına bağlıdır. Dil, tarih, kültür, vatan, gelenekler ve ortak değerler millî kimliğin temel parçalarıdır. Orhun Yazıtları gibi tarihî miraslar, Türk milletinin birlik, sorumluluk ve vatan sevgisi anlayışını yansıtan önemli kaynaklardır. Geçmişini tanıyan bireyler, şehit ve gazilere vefa göstermeyi, ülkesinin değerlerine sahip çıkmayı ve topluma yararlı bireyler olmayı daha iyi kavrar.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156FAD1D-BD8E-46A2-830D-303B783390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7044" y="3723968"/>
            <a:ext cx="6268064" cy="3134032"/>
          </a:xfrm>
          <a:prstGeom prst="rect">
            <a:avLst/>
          </a:prstGeom>
        </p:spPr>
      </p:pic>
    </p:spTree>
    <p:extLst>
      <p:ext uri="{BB962C8B-B14F-4D97-AF65-F5344CB8AC3E}">
        <p14:creationId xmlns:p14="http://schemas.microsoft.com/office/powerpoint/2010/main" val="375839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6"/>
            <a:ext cx="11265984" cy="2326421"/>
          </a:xfrm>
        </p:spPr>
        <p:txBody>
          <a:bodyPr>
            <a:normAutofit fontScale="92500" lnSpcReduction="20000"/>
          </a:bodyPr>
          <a:lstStyle/>
          <a:p>
            <a:pPr marL="0" indent="0">
              <a:buNone/>
            </a:pPr>
            <a:r>
              <a:rPr lang="tr-TR" sz="2800" dirty="0"/>
              <a:t>Vatanseverlik sadece savaş zamanlarında ortaya çıkan bir duygu değildir. Barış zamanında da çevreyi korumak, ormanlara sahip çıkmak, denizleri temiz tutmak, bilimde, sanatta, sporda ve eğitimde ülkeye katkı sağlamak toplumsal sorumluluk anlayışının bir parçasıdır. Türk toplumu, millî meseleler karşısında birlik, dayanışma, fedakârlık, vefa ve sorumluluk bilinciyle hareket ettiğinde toplumsal birlik güçlenir ve ülkenin geleceği daha sağlam temeller üzerine kurulur.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845181F6-D2C2-4E0B-8D78-079E8B6727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0310" y="3220824"/>
            <a:ext cx="9095231" cy="3637176"/>
          </a:xfrm>
          <a:prstGeom prst="rect">
            <a:avLst/>
          </a:prstGeom>
        </p:spPr>
      </p:pic>
    </p:spTree>
    <p:extLst>
      <p:ext uri="{BB962C8B-B14F-4D97-AF65-F5344CB8AC3E}">
        <p14:creationId xmlns:p14="http://schemas.microsoft.com/office/powerpoint/2010/main" val="75347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bg1">
                    <a:lumMod val="50000"/>
                  </a:schemeClr>
                </a:solidFill>
                <a:latin typeface="Calibri" panose="020F0502020204030204" pitchFamily="34" charset="0"/>
                <a:cs typeface="Calibri" panose="020F0502020204030204" pitchFamily="34" charset="0"/>
              </a:rPr>
              <a:t>Şiir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533832" y="164690"/>
            <a:ext cx="9479567" cy="6528620"/>
          </a:xfrm>
        </p:spPr>
        <p:txBody>
          <a:bodyPr>
            <a:normAutofit lnSpcReduction="10000"/>
          </a:bodyPr>
          <a:lstStyle/>
          <a:p>
            <a:pPr marL="0" indent="0" algn="ctr">
              <a:buNone/>
            </a:pPr>
            <a:r>
              <a:rPr lang="tr-TR" b="1" dirty="0"/>
              <a:t>Bir Milletin Duruşu</a:t>
            </a:r>
          </a:p>
          <a:p>
            <a:pPr marL="0" indent="0" algn="ctr">
              <a:buNone/>
            </a:pPr>
            <a:endParaRPr lang="tr-TR" dirty="0"/>
          </a:p>
          <a:p>
            <a:pPr marL="0" indent="0" algn="ctr">
              <a:buNone/>
            </a:pPr>
            <a:r>
              <a:rPr lang="tr-TR" dirty="0"/>
              <a:t>Bir bayrak dalgalanır, yürekler birleşir,</a:t>
            </a:r>
          </a:p>
          <a:p>
            <a:pPr marL="0" indent="0" algn="ctr">
              <a:buNone/>
            </a:pPr>
            <a:r>
              <a:rPr lang="tr-TR" dirty="0"/>
              <a:t>Vatan sözü duyulunca gözlerde gurur belirir.</a:t>
            </a:r>
          </a:p>
          <a:p>
            <a:pPr marL="0" indent="0" algn="ctr">
              <a:buNone/>
            </a:pPr>
            <a:r>
              <a:rPr lang="tr-TR" dirty="0"/>
              <a:t>Zor gün gelir, millet olur tek bir ses,</a:t>
            </a:r>
          </a:p>
          <a:p>
            <a:pPr marL="0" indent="0" algn="ctr">
              <a:buNone/>
            </a:pPr>
            <a:r>
              <a:rPr lang="tr-TR" dirty="0"/>
              <a:t>Birlik varsa eğer, denilmez “Pes”. </a:t>
            </a:r>
          </a:p>
          <a:p>
            <a:pPr marL="0" indent="0" algn="ctr">
              <a:buNone/>
            </a:pPr>
            <a:endParaRPr lang="tr-TR" dirty="0"/>
          </a:p>
          <a:p>
            <a:pPr marL="0" indent="0" algn="ctr">
              <a:buNone/>
            </a:pPr>
            <a:r>
              <a:rPr lang="tr-TR" dirty="0"/>
              <a:t>Samsun’dan doğan umut, yurdu aydınlatır,</a:t>
            </a:r>
          </a:p>
          <a:p>
            <a:pPr marL="0" indent="0" algn="ctr">
              <a:buNone/>
            </a:pPr>
            <a:r>
              <a:rPr lang="tr-TR" dirty="0"/>
              <a:t>Fedakâr eller orduya ekmeğini taşır.</a:t>
            </a:r>
          </a:p>
          <a:p>
            <a:pPr marL="0" indent="0" algn="ctr">
              <a:buNone/>
            </a:pPr>
            <a:r>
              <a:rPr lang="tr-TR" dirty="0"/>
              <a:t>Vatan sevgisiyle büyür bağımsızlık yolu,</a:t>
            </a:r>
          </a:p>
          <a:p>
            <a:pPr marL="0" indent="0" algn="ctr">
              <a:buNone/>
            </a:pPr>
            <a:r>
              <a:rPr lang="tr-TR" dirty="0"/>
              <a:t>Milletin yüreğinde saklıdır zafer soluğu.</a:t>
            </a:r>
          </a:p>
          <a:p>
            <a:pPr marL="0" indent="0" algn="ctr">
              <a:buNone/>
            </a:pPr>
            <a:endParaRPr lang="tr-TR" dirty="0"/>
          </a:p>
          <a:p>
            <a:pPr marL="0" indent="0" algn="ctr">
              <a:buNone/>
            </a:pPr>
            <a:r>
              <a:rPr lang="tr-TR" dirty="0"/>
              <a:t>Demokrasiye, vatana, tarihe sahip çıkan,</a:t>
            </a:r>
          </a:p>
          <a:p>
            <a:pPr marL="0" indent="0" algn="ctr">
              <a:buNone/>
            </a:pPr>
            <a:r>
              <a:rPr lang="tr-TR" dirty="0"/>
              <a:t>Şehidini, gazisini saygıyla anan insan.</a:t>
            </a:r>
          </a:p>
          <a:p>
            <a:pPr marL="0" indent="0" algn="ctr">
              <a:buNone/>
            </a:pPr>
            <a:r>
              <a:rPr lang="tr-TR" dirty="0"/>
              <a:t>Bilimde, sanatta, sporda gururla yükselir,</a:t>
            </a:r>
          </a:p>
          <a:p>
            <a:pPr marL="0" indent="0" algn="ctr">
              <a:buNone/>
            </a:pPr>
            <a:r>
              <a:rPr lang="tr-TR" dirty="0"/>
              <a:t>Millî kimlik yaşadıkça vatan güçlenir.</a:t>
            </a:r>
          </a:p>
        </p:txBody>
      </p:sp>
      <p:pic>
        <p:nvPicPr>
          <p:cNvPr id="5" name="Resim 4">
            <a:extLst>
              <a:ext uri="{FF2B5EF4-FFF2-40B4-BE49-F238E27FC236}">
                <a16:creationId xmlns:a16="http://schemas.microsoft.com/office/drawing/2014/main" id="{664EC579-FBD3-47A3-AA27-D03F29A09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399" y="0"/>
            <a:ext cx="1178601" cy="1288026"/>
          </a:xfrm>
          <a:prstGeom prst="rect">
            <a:avLst/>
          </a:prstGeom>
        </p:spPr>
      </p:pic>
    </p:spTree>
    <p:extLst>
      <p:ext uri="{BB962C8B-B14F-4D97-AF65-F5344CB8AC3E}">
        <p14:creationId xmlns:p14="http://schemas.microsoft.com/office/powerpoint/2010/main" val="1933673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F0"/>
                </a:solidFill>
                <a:latin typeface="Calibri" panose="020F0502020204030204" pitchFamily="34" charset="0"/>
                <a:cs typeface="Calibri" panose="020F0502020204030204" pitchFamily="34" charset="0"/>
              </a:rPr>
              <a:t>Çizgi</a:t>
            </a:r>
          </a:p>
        </p:txBody>
      </p:sp>
      <p:pic>
        <p:nvPicPr>
          <p:cNvPr id="9" name="Resim 8">
            <a:extLst>
              <a:ext uri="{FF2B5EF4-FFF2-40B4-BE49-F238E27FC236}">
                <a16:creationId xmlns:a16="http://schemas.microsoft.com/office/drawing/2014/main" id="{E6CE5BCD-6618-4C55-8D81-853F56692E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0972799" y="-63910"/>
            <a:ext cx="1219200" cy="1288026"/>
          </a:xfrm>
          <a:prstGeom prst="rect">
            <a:avLst/>
          </a:prstGeom>
        </p:spPr>
      </p:pic>
      <p:pic>
        <p:nvPicPr>
          <p:cNvPr id="4" name="Resim 3">
            <a:extLst>
              <a:ext uri="{FF2B5EF4-FFF2-40B4-BE49-F238E27FC236}">
                <a16:creationId xmlns:a16="http://schemas.microsoft.com/office/drawing/2014/main" id="{42671D2D-2D48-451F-915A-B00A08685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7727" y="1069258"/>
            <a:ext cx="7718323" cy="5788742"/>
          </a:xfrm>
          <a:prstGeom prst="rect">
            <a:avLst/>
          </a:prstGeom>
        </p:spPr>
      </p:pic>
    </p:spTree>
    <p:extLst>
      <p:ext uri="{BB962C8B-B14F-4D97-AF65-F5344CB8AC3E}">
        <p14:creationId xmlns:p14="http://schemas.microsoft.com/office/powerpoint/2010/main" val="8176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pic>
        <p:nvPicPr>
          <p:cNvPr id="5" name="Resim 4">
            <a:extLst>
              <a:ext uri="{FF2B5EF4-FFF2-40B4-BE49-F238E27FC236}">
                <a16:creationId xmlns:a16="http://schemas.microsoft.com/office/drawing/2014/main" id="{8BB1D446-9B31-4D58-9DDB-F9255CEE9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
        <p:nvSpPr>
          <p:cNvPr id="6" name="İçerik Yer Tutucusu 2">
            <a:extLst>
              <a:ext uri="{FF2B5EF4-FFF2-40B4-BE49-F238E27FC236}">
                <a16:creationId xmlns:a16="http://schemas.microsoft.com/office/drawing/2014/main" id="{3AF580B1-11CA-4768-8689-98076AEA9699}"/>
              </a:ext>
            </a:extLst>
          </p:cNvPr>
          <p:cNvSpPr txBox="1">
            <a:spLocks/>
          </p:cNvSpPr>
          <p:nvPr/>
        </p:nvSpPr>
        <p:spPr>
          <a:xfrm>
            <a:off x="904568" y="1120877"/>
            <a:ext cx="10785985" cy="5572432"/>
          </a:xfrm>
          <a:prstGeom prst="rect">
            <a:avLst/>
          </a:prstGeom>
        </p:spPr>
        <p:txBody>
          <a:bodyPr vert="horz" lIns="91440" tIns="45720" rIns="91440" bIns="45720" rtlCol="0">
            <a:normAutofit fontScale="925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gn="just">
              <a:lnSpc>
                <a:spcPct val="160000"/>
              </a:lnSpc>
              <a:buNone/>
            </a:pPr>
            <a:r>
              <a:rPr lang="tr-TR" sz="2400" b="1" dirty="0">
                <a:latin typeface="Calibri" panose="020F0502020204030204" pitchFamily="34" charset="0"/>
                <a:cs typeface="Calibri" panose="020F0502020204030204" pitchFamily="34" charset="0"/>
              </a:rPr>
              <a:t>Aşağıdaki olayları, Türk toplumunda ortaya çıkan tutum ve davranışlarla eşleştiriniz.</a:t>
            </a:r>
          </a:p>
          <a:p>
            <a:pPr marL="0" indent="0" algn="just">
              <a:lnSpc>
                <a:spcPct val="160000"/>
              </a:lnSpc>
              <a:buNone/>
            </a:pPr>
            <a:r>
              <a:rPr lang="tr-TR" sz="2800" b="1" dirty="0">
                <a:latin typeface="Calibri" panose="020F0502020204030204" pitchFamily="34" charset="0"/>
                <a:cs typeface="Calibri" panose="020F0502020204030204" pitchFamily="34" charset="0"/>
              </a:rPr>
              <a:t>	Olay						Tutum ve Davranış</a:t>
            </a:r>
          </a:p>
          <a:p>
            <a:pPr marL="0" indent="0" algn="just">
              <a:lnSpc>
                <a:spcPct val="160000"/>
              </a:lnSpc>
              <a:buNone/>
            </a:pPr>
            <a:r>
              <a:rPr lang="tr-TR" sz="2400" dirty="0">
                <a:latin typeface="Calibri" panose="020F0502020204030204" pitchFamily="34" charset="0"/>
                <a:cs typeface="Calibri" panose="020F0502020204030204" pitchFamily="34" charset="0"/>
              </a:rPr>
              <a:t>1. Millî Mücadele				A. Başarıyı sahiplenme ve millî gurur duyma</a:t>
            </a:r>
          </a:p>
          <a:p>
            <a:pPr marL="0" indent="0" algn="just">
              <a:lnSpc>
                <a:spcPct val="160000"/>
              </a:lnSpc>
              <a:buNone/>
            </a:pPr>
            <a:r>
              <a:rPr lang="tr-TR" sz="2400" dirty="0">
                <a:latin typeface="Calibri" panose="020F0502020204030204" pitchFamily="34" charset="0"/>
                <a:cs typeface="Calibri" panose="020F0502020204030204" pitchFamily="34" charset="0"/>
              </a:rPr>
              <a:t>2. 15 Temmuz darbe girişimi		B. Afetzedelere yardım etme ve dayanışma gösterme</a:t>
            </a:r>
          </a:p>
          <a:p>
            <a:pPr marL="0" indent="0" algn="just">
              <a:lnSpc>
                <a:spcPct val="160000"/>
              </a:lnSpc>
              <a:buNone/>
            </a:pPr>
            <a:r>
              <a:rPr lang="tr-TR" sz="2400" dirty="0">
                <a:latin typeface="Calibri" panose="020F0502020204030204" pitchFamily="34" charset="0"/>
                <a:cs typeface="Calibri" panose="020F0502020204030204" pitchFamily="34" charset="0"/>
              </a:rPr>
              <a:t>3. 6 Şubat depremleri			C. Bağımsızlık için fedakârlık yapma</a:t>
            </a:r>
          </a:p>
          <a:p>
            <a:pPr marL="0" indent="0" algn="just">
              <a:lnSpc>
                <a:spcPct val="160000"/>
              </a:lnSpc>
              <a:buNone/>
            </a:pPr>
            <a:r>
              <a:rPr lang="tr-TR" sz="2400" dirty="0">
                <a:latin typeface="Calibri" panose="020F0502020204030204" pitchFamily="34" charset="0"/>
                <a:cs typeface="Calibri" panose="020F0502020204030204" pitchFamily="34" charset="0"/>
              </a:rPr>
              <a:t>4. Millî sporcuların uluslararası başarısı	D. Demokrasiye ve millî iradeye sahip çıkma</a:t>
            </a:r>
          </a:p>
          <a:p>
            <a:pPr marL="0" indent="0" algn="just">
              <a:lnSpc>
                <a:spcPct val="160000"/>
              </a:lnSpc>
              <a:buNone/>
            </a:pPr>
            <a:r>
              <a:rPr lang="tr-TR" sz="2400" dirty="0">
                <a:latin typeface="Calibri" panose="020F0502020204030204" pitchFamily="34" charset="0"/>
                <a:cs typeface="Calibri" panose="020F0502020204030204" pitchFamily="34" charset="0"/>
              </a:rPr>
              <a:t>5. Orhun </a:t>
            </a:r>
            <a:r>
              <a:rPr lang="tr-TR" sz="2400" dirty="0" err="1">
                <a:latin typeface="Calibri" panose="020F0502020204030204" pitchFamily="34" charset="0"/>
                <a:cs typeface="Calibri" panose="020F0502020204030204" pitchFamily="34" charset="0"/>
              </a:rPr>
              <a:t>Yazıtları’nın</a:t>
            </a:r>
            <a:r>
              <a:rPr lang="tr-TR" sz="2400" dirty="0">
                <a:latin typeface="Calibri" panose="020F0502020204030204" pitchFamily="34" charset="0"/>
                <a:cs typeface="Calibri" panose="020F0502020204030204" pitchFamily="34" charset="0"/>
              </a:rPr>
              <a:t> tanınması		E. Tarihsel bilinç ve millî kimlik geliştirme</a:t>
            </a:r>
          </a:p>
        </p:txBody>
      </p:sp>
    </p:spTree>
    <p:extLst>
      <p:ext uri="{BB962C8B-B14F-4D97-AF65-F5344CB8AC3E}">
        <p14:creationId xmlns:p14="http://schemas.microsoft.com/office/powerpoint/2010/main" val="1361819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2108" y="885827"/>
            <a:ext cx="11257936" cy="566890"/>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2. Aşağıdaki cümleleri doğru ya da yanlış olarak değerlendiriniz.</a:t>
            </a:r>
          </a:p>
          <a:p>
            <a:pPr marL="0" indent="0" algn="just">
              <a:buNone/>
            </a:pPr>
            <a:endParaRPr lang="tr-TR" sz="2800" b="1"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1763135F-406D-43A5-B068-8E1F05D312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
        <p:nvSpPr>
          <p:cNvPr id="10" name="İçerik Yer Tutucusu 2">
            <a:extLst>
              <a:ext uri="{FF2B5EF4-FFF2-40B4-BE49-F238E27FC236}">
                <a16:creationId xmlns:a16="http://schemas.microsoft.com/office/drawing/2014/main" id="{5445F0C6-84D4-48B7-AB93-1FD1680751BD}"/>
              </a:ext>
            </a:extLst>
          </p:cNvPr>
          <p:cNvSpPr txBox="1">
            <a:spLocks/>
          </p:cNvSpPr>
          <p:nvPr/>
        </p:nvSpPr>
        <p:spPr>
          <a:xfrm>
            <a:off x="904568" y="1800225"/>
            <a:ext cx="10785985" cy="4893084"/>
          </a:xfrm>
          <a:prstGeom prst="rect">
            <a:avLst/>
          </a:prstGeom>
        </p:spPr>
        <p:txBody>
          <a:bodyPr vert="horz" lIns="91440" tIns="45720" rIns="91440" bIns="45720" rtlCol="0">
            <a:normAutofit fontScale="925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gn="just">
              <a:lnSpc>
                <a:spcPct val="160000"/>
              </a:lnSpc>
              <a:buNone/>
            </a:pPr>
            <a:r>
              <a:rPr lang="tr-TR" sz="2400" dirty="0">
                <a:latin typeface="Calibri" panose="020F0502020204030204" pitchFamily="34" charset="0"/>
                <a:cs typeface="Calibri" panose="020F0502020204030204" pitchFamily="34" charset="0"/>
              </a:rPr>
              <a:t>Millî meseleler, toplumun ortak geleceğiyle ilgili konuları kapsar.</a:t>
            </a:r>
          </a:p>
          <a:p>
            <a:pPr marL="0" indent="0" algn="just">
              <a:lnSpc>
                <a:spcPct val="160000"/>
              </a:lnSpc>
              <a:buNone/>
            </a:pPr>
            <a:r>
              <a:rPr lang="tr-TR" sz="2400" dirty="0">
                <a:latin typeface="Calibri" panose="020F0502020204030204" pitchFamily="34" charset="0"/>
                <a:cs typeface="Calibri" panose="020F0502020204030204" pitchFamily="34" charset="0"/>
              </a:rPr>
              <a:t>Millî birlik ve beraberlik, zor zamanlarda toplumun birlikte hareket etmesini kolaylaştırır.</a:t>
            </a:r>
          </a:p>
          <a:p>
            <a:pPr marL="0" indent="0" algn="just">
              <a:lnSpc>
                <a:spcPct val="160000"/>
              </a:lnSpc>
              <a:buNone/>
            </a:pPr>
            <a:r>
              <a:rPr lang="tr-TR" sz="2400" dirty="0">
                <a:latin typeface="Calibri" panose="020F0502020204030204" pitchFamily="34" charset="0"/>
                <a:cs typeface="Calibri" panose="020F0502020204030204" pitchFamily="34" charset="0"/>
              </a:rPr>
              <a:t>Vatanseverlik, günlük yaşamda çevreye ve topluma karşı sorumlu davranmayı da içerir.</a:t>
            </a:r>
          </a:p>
          <a:p>
            <a:pPr marL="0" indent="0" algn="just">
              <a:lnSpc>
                <a:spcPct val="160000"/>
              </a:lnSpc>
              <a:buNone/>
            </a:pPr>
            <a:r>
              <a:rPr lang="tr-TR" sz="2400" dirty="0">
                <a:latin typeface="Calibri" panose="020F0502020204030204" pitchFamily="34" charset="0"/>
                <a:cs typeface="Calibri" panose="020F0502020204030204" pitchFamily="34" charset="0"/>
              </a:rPr>
              <a:t>Millî kimlik bilinci, bireyin geçmişiyle ve ortak değerleriyle bağ kurmasına katkı sağlar.</a:t>
            </a:r>
          </a:p>
          <a:p>
            <a:pPr marL="0" indent="0" algn="just">
              <a:lnSpc>
                <a:spcPct val="160000"/>
              </a:lnSpc>
              <a:buNone/>
            </a:pPr>
            <a:r>
              <a:rPr lang="tr-TR" sz="2400" dirty="0">
                <a:latin typeface="Calibri" panose="020F0502020204030204" pitchFamily="34" charset="0"/>
                <a:cs typeface="Calibri" panose="020F0502020204030204" pitchFamily="34" charset="0"/>
              </a:rPr>
              <a:t>Afetlerde yardımlaşma ve dayanışma toplumsal birlik duygusunu güçlendirir.</a:t>
            </a:r>
          </a:p>
          <a:p>
            <a:pPr marL="0" indent="0" algn="just">
              <a:lnSpc>
                <a:spcPct val="160000"/>
              </a:lnSpc>
              <a:buNone/>
            </a:pPr>
            <a:r>
              <a:rPr lang="tr-TR" sz="2400" dirty="0">
                <a:latin typeface="Calibri" panose="020F0502020204030204" pitchFamily="34" charset="0"/>
                <a:cs typeface="Calibri" panose="020F0502020204030204" pitchFamily="34" charset="0"/>
              </a:rPr>
              <a:t>Şehit ve gazileri saygıyla anmak vefa duygusuyla ilişkilidir.</a:t>
            </a:r>
          </a:p>
        </p:txBody>
      </p:sp>
    </p:spTree>
    <p:extLst>
      <p:ext uri="{BB962C8B-B14F-4D97-AF65-F5344CB8AC3E}">
        <p14:creationId xmlns:p14="http://schemas.microsoft.com/office/powerpoint/2010/main" val="2520594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35742" y="688258"/>
            <a:ext cx="10205255" cy="4149213"/>
          </a:xfrm>
        </p:spPr>
        <p:txBody>
          <a:bodyPr>
            <a:normAutofit fontScale="85000" lnSpcReduction="10000"/>
          </a:bodyPr>
          <a:lstStyle/>
          <a:p>
            <a:pPr marL="0" indent="0">
              <a:buNone/>
            </a:pPr>
            <a:r>
              <a:rPr lang="tr-TR" b="1" dirty="0"/>
              <a:t>Panel Başlığı: Millî Meselelerde Toplumsal Birlik</a:t>
            </a:r>
          </a:p>
          <a:p>
            <a:pPr marL="0" indent="0">
              <a:buNone/>
            </a:pPr>
            <a:r>
              <a:rPr lang="tr-TR" b="1" dirty="0"/>
              <a:t>Yer: 7. Sınıflar Konferans Salonu</a:t>
            </a:r>
          </a:p>
          <a:p>
            <a:pPr marL="0" indent="0">
              <a:buNone/>
            </a:pPr>
            <a:r>
              <a:rPr lang="tr-TR" b="1" dirty="0"/>
              <a:t>Amaç: Türk toplumunun millî meseleler karşısında gösterdiği tutum ve davranışları değerlendirmek.</a:t>
            </a:r>
          </a:p>
          <a:p>
            <a:pPr marL="0" indent="0">
              <a:buNone/>
            </a:pPr>
            <a:endParaRPr lang="tr-TR" sz="1900" b="1" dirty="0"/>
          </a:p>
          <a:p>
            <a:pPr marL="0" indent="0">
              <a:buNone/>
            </a:pPr>
            <a:r>
              <a:rPr lang="tr-TR" sz="1900" b="1" dirty="0"/>
              <a:t>Konuşmacı		Konuşma Başlığı				Ana Vurgu</a:t>
            </a:r>
          </a:p>
          <a:p>
            <a:pPr marL="0" indent="0">
              <a:buNone/>
            </a:pPr>
            <a:r>
              <a:rPr lang="tr-TR" sz="1900" b="1" dirty="0" err="1">
                <a:highlight>
                  <a:srgbClr val="FFFF00"/>
                </a:highlight>
              </a:rPr>
              <a:t>Erberk</a:t>
            </a:r>
            <a:r>
              <a:rPr lang="tr-TR" sz="1900" b="1" dirty="0">
                <a:highlight>
                  <a:srgbClr val="FFFF00"/>
                </a:highlight>
              </a:rPr>
              <a:t>		Millî Mücadele’de Halkın Desteği		Bağımsızlık için fedakârlık ve dayanışma</a:t>
            </a:r>
          </a:p>
          <a:p>
            <a:pPr marL="0" indent="0">
              <a:buNone/>
            </a:pPr>
            <a:r>
              <a:rPr lang="tr-TR" sz="1900" b="1" dirty="0" err="1"/>
              <a:t>Toyberk</a:t>
            </a:r>
            <a:r>
              <a:rPr lang="tr-TR" sz="1900" b="1" dirty="0"/>
              <a:t>		15 Temmuz’da Demokrasiye Sahip Çıkmak	Millî irade ve demokrasi bilinci</a:t>
            </a:r>
          </a:p>
          <a:p>
            <a:pPr marL="0" indent="0">
              <a:buNone/>
            </a:pPr>
            <a:r>
              <a:rPr lang="tr-TR" sz="1900" b="1" dirty="0" err="1">
                <a:highlight>
                  <a:srgbClr val="FFFF00"/>
                </a:highlight>
              </a:rPr>
              <a:t>Ataberk</a:t>
            </a:r>
            <a:r>
              <a:rPr lang="tr-TR" sz="1900" b="1" dirty="0">
                <a:highlight>
                  <a:srgbClr val="FFFF00"/>
                </a:highlight>
              </a:rPr>
              <a:t>		Afetlerde Tek Yürek Olmak			Yardımlaşma ve toplumsal dayanışma</a:t>
            </a:r>
          </a:p>
          <a:p>
            <a:pPr marL="0" indent="0">
              <a:buNone/>
            </a:pPr>
            <a:r>
              <a:rPr lang="tr-TR" sz="1900" b="1" dirty="0"/>
              <a:t>Özberk		Bilim, Sanat ve Sporda Millî Gurur		Başarıları sahiplenme ve aidiyet</a:t>
            </a:r>
          </a:p>
          <a:p>
            <a:pPr marL="0" indent="0">
              <a:buNone/>
            </a:pPr>
            <a:r>
              <a:rPr lang="tr-TR" sz="1900" b="1" dirty="0">
                <a:highlight>
                  <a:srgbClr val="FFFF00"/>
                </a:highlight>
              </a:rPr>
              <a:t>Canberk		Vatan Sevgisi Günlük Yaşamda da Sürer		Çevreyi koruma ve toplumsal sorumluluk</a:t>
            </a:r>
            <a:endParaRPr lang="tr-TR" sz="2400" dirty="0">
              <a:highlight>
                <a:srgbClr val="FFFF00"/>
              </a:highlight>
              <a:latin typeface="Calibri" panose="020F0502020204030204" pitchFamily="34" charset="0"/>
              <a:cs typeface="Calibri" panose="020F0502020204030204" pitchFamily="34" charset="0"/>
            </a:endParaRPr>
          </a:p>
        </p:txBody>
      </p:sp>
      <p:sp>
        <p:nvSpPr>
          <p:cNvPr id="7" name="İçerik Yer Tutucusu 2">
            <a:extLst>
              <a:ext uri="{FF2B5EF4-FFF2-40B4-BE49-F238E27FC236}">
                <a16:creationId xmlns:a16="http://schemas.microsoft.com/office/drawing/2014/main" id="{CC924224-5585-4316-B87B-289E7E12AD85}"/>
              </a:ext>
            </a:extLst>
          </p:cNvPr>
          <p:cNvSpPr txBox="1">
            <a:spLocks/>
          </p:cNvSpPr>
          <p:nvPr/>
        </p:nvSpPr>
        <p:spPr>
          <a:xfrm>
            <a:off x="835743" y="4542503"/>
            <a:ext cx="3598606" cy="2315497"/>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800" b="1" dirty="0">
                <a:latin typeface="Calibri" panose="020F0502020204030204" pitchFamily="34" charset="0"/>
                <a:cs typeface="Calibri" panose="020F0502020204030204" pitchFamily="34" charset="0"/>
              </a:rPr>
              <a:t>Berk’in konuşma başlığı aşağıdaki değerlerden hangisiyle ilişkilidir?</a:t>
            </a:r>
            <a:endParaRPr lang="tr-TR" sz="1800" dirty="0">
              <a:latin typeface="Calibri" panose="020F0502020204030204" pitchFamily="34" charset="0"/>
              <a:cs typeface="Calibri" panose="020F0502020204030204" pitchFamily="34" charset="0"/>
            </a:endParaRPr>
          </a:p>
          <a:p>
            <a:pPr marL="0" indent="0">
              <a:buNone/>
            </a:pPr>
            <a:r>
              <a:rPr lang="tr-TR" sz="1800" dirty="0">
                <a:latin typeface="Calibri" panose="020F0502020204030204" pitchFamily="34" charset="0"/>
                <a:cs typeface="Calibri" panose="020F0502020204030204" pitchFamily="34" charset="0"/>
              </a:rPr>
              <a:t>A) Kültürel farklılık</a:t>
            </a:r>
          </a:p>
          <a:p>
            <a:pPr marL="0" indent="0">
              <a:buNone/>
            </a:pPr>
            <a:r>
              <a:rPr lang="tr-TR" sz="1800" dirty="0">
                <a:latin typeface="Calibri" panose="020F0502020204030204" pitchFamily="34" charset="0"/>
                <a:cs typeface="Calibri" panose="020F0502020204030204" pitchFamily="34" charset="0"/>
              </a:rPr>
              <a:t>B) Ulaşım güvenliği</a:t>
            </a:r>
          </a:p>
          <a:p>
            <a:pPr marL="0" indent="0">
              <a:buNone/>
            </a:pPr>
            <a:r>
              <a:rPr lang="tr-TR" sz="1800" dirty="0">
                <a:latin typeface="Calibri" panose="020F0502020204030204" pitchFamily="34" charset="0"/>
                <a:cs typeface="Calibri" panose="020F0502020204030204" pitchFamily="34" charset="0"/>
              </a:rPr>
              <a:t>C) Fedakârlık ve dayanışma</a:t>
            </a:r>
          </a:p>
          <a:p>
            <a:pPr marL="0" indent="0">
              <a:buNone/>
            </a:pPr>
            <a:r>
              <a:rPr lang="tr-TR" sz="1800" dirty="0">
                <a:latin typeface="Calibri" panose="020F0502020204030204" pitchFamily="34" charset="0"/>
                <a:cs typeface="Calibri" panose="020F0502020204030204" pitchFamily="34" charset="0"/>
              </a:rPr>
              <a:t>D) Dijital iletişim</a:t>
            </a:r>
          </a:p>
        </p:txBody>
      </p:sp>
      <p:sp>
        <p:nvSpPr>
          <p:cNvPr id="8" name="İçerik Yer Tutucusu 2">
            <a:extLst>
              <a:ext uri="{FF2B5EF4-FFF2-40B4-BE49-F238E27FC236}">
                <a16:creationId xmlns:a16="http://schemas.microsoft.com/office/drawing/2014/main" id="{0F4E18A2-B5B9-40E2-BFE0-D4BBD722E40A}"/>
              </a:ext>
            </a:extLst>
          </p:cNvPr>
          <p:cNvSpPr txBox="1">
            <a:spLocks/>
          </p:cNvSpPr>
          <p:nvPr/>
        </p:nvSpPr>
        <p:spPr>
          <a:xfrm>
            <a:off x="4434349" y="4542503"/>
            <a:ext cx="4009563" cy="2315497"/>
          </a:xfrm>
          <a:prstGeom prst="rect">
            <a:avLst/>
          </a:prstGeom>
        </p:spPr>
        <p:txBody>
          <a:bodyPr vert="horz" lIns="91440" tIns="45720" rIns="91440" bIns="45720" rtlCol="0">
            <a:normAutofit fontScale="775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err="1">
                <a:latin typeface="Calibri" panose="020F0502020204030204" pitchFamily="34" charset="0"/>
                <a:cs typeface="Calibri" panose="020F0502020204030204" pitchFamily="34" charset="0"/>
              </a:rPr>
              <a:t>Toyberk’in</a:t>
            </a:r>
            <a:r>
              <a:rPr lang="tr-TR" b="1" dirty="0">
                <a:latin typeface="Calibri" panose="020F0502020204030204" pitchFamily="34" charset="0"/>
                <a:cs typeface="Calibri" panose="020F0502020204030204" pitchFamily="34" charset="0"/>
              </a:rPr>
              <a:t> konuşmasında vurgulanan “millî irade” aşağıdakilerden hangisiyle açıklanabilir?</a:t>
            </a:r>
          </a:p>
          <a:p>
            <a:pPr marL="0" indent="0">
              <a:buNone/>
            </a:pPr>
            <a:r>
              <a:rPr lang="tr-TR" dirty="0">
                <a:latin typeface="Calibri" panose="020F0502020204030204" pitchFamily="34" charset="0"/>
                <a:cs typeface="Calibri" panose="020F0502020204030204" pitchFamily="34" charset="0"/>
              </a:rPr>
              <a:t>A) Milletin kendi yönetimiyle ilgili karar verme gücü</a:t>
            </a:r>
          </a:p>
          <a:p>
            <a:pPr marL="0" indent="0">
              <a:buNone/>
            </a:pPr>
            <a:r>
              <a:rPr lang="tr-TR" dirty="0">
                <a:latin typeface="Calibri" panose="020F0502020204030204" pitchFamily="34" charset="0"/>
                <a:cs typeface="Calibri" panose="020F0502020204030204" pitchFamily="34" charset="0"/>
              </a:rPr>
              <a:t>B) Bireyin spor alanında ödül kazanması</a:t>
            </a:r>
          </a:p>
          <a:p>
            <a:pPr marL="0" indent="0">
              <a:buNone/>
            </a:pPr>
            <a:r>
              <a:rPr lang="tr-TR" dirty="0">
                <a:latin typeface="Calibri" panose="020F0502020204030204" pitchFamily="34" charset="0"/>
                <a:cs typeface="Calibri" panose="020F0502020204030204" pitchFamily="34" charset="0"/>
              </a:rPr>
              <a:t>C) Toplumda farklı mesleklerin bulunması</a:t>
            </a:r>
          </a:p>
          <a:p>
            <a:pPr marL="0" indent="0">
              <a:buNone/>
            </a:pPr>
            <a:r>
              <a:rPr lang="tr-TR" dirty="0">
                <a:latin typeface="Calibri" panose="020F0502020204030204" pitchFamily="34" charset="0"/>
                <a:cs typeface="Calibri" panose="020F0502020204030204" pitchFamily="34" charset="0"/>
              </a:rPr>
              <a:t>D) Bir bölgenin iklim özelliklerinin değişmesi</a:t>
            </a:r>
          </a:p>
        </p:txBody>
      </p:sp>
      <p:sp>
        <p:nvSpPr>
          <p:cNvPr id="9" name="İçerik Yer Tutucusu 2">
            <a:extLst>
              <a:ext uri="{FF2B5EF4-FFF2-40B4-BE49-F238E27FC236}">
                <a16:creationId xmlns:a16="http://schemas.microsoft.com/office/drawing/2014/main" id="{EE0AB418-0A72-4AFC-BDB5-9A722E7ACB43}"/>
              </a:ext>
            </a:extLst>
          </p:cNvPr>
          <p:cNvSpPr txBox="1">
            <a:spLocks/>
          </p:cNvSpPr>
          <p:nvPr/>
        </p:nvSpPr>
        <p:spPr>
          <a:xfrm>
            <a:off x="8593394" y="4542502"/>
            <a:ext cx="3598606" cy="2315497"/>
          </a:xfrm>
          <a:prstGeom prst="rect">
            <a:avLst/>
          </a:prstGeom>
        </p:spPr>
        <p:txBody>
          <a:bodyPr vert="horz" lIns="91440" tIns="45720" rIns="91440" bIns="45720" rtlCol="0">
            <a:normAutofit fontScale="850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err="1">
                <a:latin typeface="Calibri" panose="020F0502020204030204" pitchFamily="34" charset="0"/>
                <a:cs typeface="Calibri" panose="020F0502020204030204" pitchFamily="34" charset="0"/>
              </a:rPr>
              <a:t>Ataberk’in</a:t>
            </a:r>
            <a:r>
              <a:rPr lang="tr-TR" b="1" dirty="0">
                <a:latin typeface="Calibri" panose="020F0502020204030204" pitchFamily="34" charset="0"/>
                <a:cs typeface="Calibri" panose="020F0502020204030204" pitchFamily="34" charset="0"/>
              </a:rPr>
              <a:t> “Afetlerde Tek Yürek Olmak” başlıklı konuşması aşağıdaki davranışlardan hangisini örnekler?</a:t>
            </a:r>
          </a:p>
          <a:p>
            <a:pPr marL="0" indent="0">
              <a:buNone/>
            </a:pPr>
            <a:r>
              <a:rPr lang="tr-TR" dirty="0">
                <a:latin typeface="Calibri" panose="020F0502020204030204" pitchFamily="34" charset="0"/>
                <a:cs typeface="Calibri" panose="020F0502020204030204" pitchFamily="34" charset="0"/>
              </a:rPr>
              <a:t>A) Başarıları görmezden gelmeyi</a:t>
            </a:r>
          </a:p>
          <a:p>
            <a:pPr marL="0" indent="0">
              <a:buNone/>
            </a:pPr>
            <a:r>
              <a:rPr lang="tr-TR" dirty="0">
                <a:latin typeface="Calibri" panose="020F0502020204030204" pitchFamily="34" charset="0"/>
                <a:cs typeface="Calibri" panose="020F0502020204030204" pitchFamily="34" charset="0"/>
              </a:rPr>
              <a:t>B) Yardımlaşma ve dayanışma göstermeyi</a:t>
            </a:r>
          </a:p>
          <a:p>
            <a:pPr marL="0" indent="0">
              <a:buNone/>
            </a:pPr>
            <a:r>
              <a:rPr lang="tr-TR" dirty="0">
                <a:latin typeface="Calibri" panose="020F0502020204030204" pitchFamily="34" charset="0"/>
                <a:cs typeface="Calibri" panose="020F0502020204030204" pitchFamily="34" charset="0"/>
              </a:rPr>
              <a:t>C) Tarihî mirası yok saymayı</a:t>
            </a:r>
          </a:p>
          <a:p>
            <a:pPr marL="0" indent="0">
              <a:buNone/>
            </a:pPr>
            <a:r>
              <a:rPr lang="tr-TR" dirty="0">
                <a:latin typeface="Calibri" panose="020F0502020204030204" pitchFamily="34" charset="0"/>
                <a:cs typeface="Calibri" panose="020F0502020204030204" pitchFamily="34" charset="0"/>
              </a:rPr>
              <a:t>D) Ortak sorumluluktan kaçınmayı</a:t>
            </a:r>
          </a:p>
        </p:txBody>
      </p:sp>
      <p:pic>
        <p:nvPicPr>
          <p:cNvPr id="11" name="Resim 10">
            <a:extLst>
              <a:ext uri="{FF2B5EF4-FFF2-40B4-BE49-F238E27FC236}">
                <a16:creationId xmlns:a16="http://schemas.microsoft.com/office/drawing/2014/main" id="{1FBE4344-3EE4-49A6-9CF5-B0CE36B1A2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40997" y="0"/>
            <a:ext cx="1151003" cy="1217281"/>
          </a:xfrm>
          <a:prstGeom prst="rect">
            <a:avLst/>
          </a:prstGeom>
        </p:spPr>
      </p:pic>
      <p:sp>
        <p:nvSpPr>
          <p:cNvPr id="10" name="İçerik Yer Tutucusu 2">
            <a:extLst>
              <a:ext uri="{FF2B5EF4-FFF2-40B4-BE49-F238E27FC236}">
                <a16:creationId xmlns:a16="http://schemas.microsoft.com/office/drawing/2014/main" id="{ECE7E928-D6A3-461B-A40A-6B9D8E99CE2E}"/>
              </a:ext>
            </a:extLst>
          </p:cNvPr>
          <p:cNvSpPr txBox="1">
            <a:spLocks/>
          </p:cNvSpPr>
          <p:nvPr/>
        </p:nvSpPr>
        <p:spPr>
          <a:xfrm>
            <a:off x="988142" y="267930"/>
            <a:ext cx="10205255" cy="543232"/>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Font typeface="Franklin Gothic Book" panose="020B0503020102020204" pitchFamily="34" charset="0"/>
              <a:buNone/>
            </a:pPr>
            <a:r>
              <a:rPr lang="tr-TR" b="1" dirty="0"/>
              <a:t>Aşağıdaki çoktan seçmeli soruları Okul Paneli Programına göre cevaplayınız.</a:t>
            </a:r>
            <a:endParaRPr lang="tr-TR"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22879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971958"/>
            <a:ext cx="8361229" cy="2098226"/>
          </a:xfrm>
        </p:spPr>
        <p:txBody>
          <a:bodyPr/>
          <a:lstStyle/>
          <a:p>
            <a:pPr>
              <a:tabLst>
                <a:tab pos="4657725" algn="l"/>
              </a:tabLst>
            </a:pPr>
            <a:r>
              <a:rPr lang="tr-TR" sz="6600" b="1" dirty="0">
                <a:latin typeface="AmsiProCond-Ultra" panose="020B0A06020201010104" pitchFamily="34" charset="-94"/>
              </a:rPr>
              <a:t>Millî Meseleler Karşısında Türk Toplumunun Tutum ve Davranışları</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070184"/>
            <a:ext cx="6831673" cy="1086237"/>
          </a:xfrm>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3098802300"/>
      </p:ext>
    </p:extLst>
  </p:cSld>
  <p:clrMapOvr>
    <a:masterClrMapping/>
  </p:clrMapOvr>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TM10001105[[fn=Kırpma]]</Template>
  <TotalTime>186</TotalTime>
  <Words>1378</Words>
  <Application>Microsoft Office PowerPoint</Application>
  <PresentationFormat>Geniş ekran</PresentationFormat>
  <Paragraphs>115</Paragraphs>
  <Slides>17</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17</vt:i4>
      </vt:variant>
    </vt:vector>
  </HeadingPairs>
  <TitlesOfParts>
    <vt:vector size="21" baseType="lpstr">
      <vt:lpstr>AmsiProCond-Ultra</vt:lpstr>
      <vt:lpstr>Calibri</vt:lpstr>
      <vt:lpstr>Franklin Gothic Book</vt:lpstr>
      <vt:lpstr>Kırp</vt:lpstr>
      <vt:lpstr>Millî Meseleler Karşısında Türk Toplumunun Tutum ve Davranışları</vt:lpstr>
      <vt:lpstr>Cevaplayalım</vt:lpstr>
      <vt:lpstr>Tanımlar</vt:lpstr>
      <vt:lpstr>Örnekler</vt:lpstr>
      <vt:lpstr>Tanımlar</vt:lpstr>
      <vt:lpstr>Örnekler</vt:lpstr>
      <vt:lpstr>Anlatım</vt:lpstr>
      <vt:lpstr>Anlatım</vt:lpstr>
      <vt:lpstr>Anlatım</vt:lpstr>
      <vt:lpstr>Anlatım</vt:lpstr>
      <vt:lpstr>Anlatım</vt:lpstr>
      <vt:lpstr>Şiir</vt:lpstr>
      <vt:lpstr>Çizgi</vt:lpstr>
      <vt:lpstr>Etkinlik</vt:lpstr>
      <vt:lpstr>Etkinlik</vt:lpstr>
      <vt:lpstr>PowerPoint Sunusu</vt:lpstr>
      <vt:lpstr>Millî Meseleler Karşısında Türk Toplumunun Tutum ve Davranışları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creator>Berkay Türkal</dc:creator>
  <cp:lastModifiedBy>Berkay Türkal</cp:lastModifiedBy>
  <cp:revision>70</cp:revision>
  <dcterms:created xsi:type="dcterms:W3CDTF">2026-09-20T07:56:22Z</dcterms:created>
  <dcterms:modified xsi:type="dcterms:W3CDTF">2026-09-27T16:05:02Z</dcterms:modified>
</cp:coreProperties>
</file>