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89" r:id="rId5"/>
    <p:sldId id="260" r:id="rId6"/>
    <p:sldId id="288" r:id="rId7"/>
    <p:sldId id="290" r:id="rId8"/>
    <p:sldId id="284" r:id="rId9"/>
    <p:sldId id="262" r:id="rId10"/>
    <p:sldId id="263" r:id="rId11"/>
    <p:sldId id="291" r:id="rId12"/>
    <p:sldId id="292" r:id="rId13"/>
    <p:sldId id="293" r:id="rId14"/>
    <p:sldId id="294" r:id="rId15"/>
    <p:sldId id="266" r:id="rId16"/>
    <p:sldId id="267" r:id="rId17"/>
    <p:sldId id="295" r:id="rId18"/>
    <p:sldId id="296" r:id="rId19"/>
    <p:sldId id="271" r:id="rId20"/>
    <p:sldId id="297" r:id="rId21"/>
    <p:sldId id="298" r:id="rId22"/>
    <p:sldId id="274" r:id="rId23"/>
    <p:sldId id="275" r:id="rId24"/>
    <p:sldId id="300" r:id="rId25"/>
    <p:sldId id="299" r:id="rId26"/>
    <p:sldId id="278" r:id="rId27"/>
    <p:sldId id="279" r:id="rId28"/>
    <p:sldId id="280" r:id="rId29"/>
    <p:sldId id="281" r:id="rId30"/>
    <p:sldId id="282" r:id="rId3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3" d="100"/>
          <a:sy n="83" d="100"/>
        </p:scale>
        <p:origin x="61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19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Kapak slaytı. Konu: Millî Meseleler Karşısında Türk Toplumunun Tutum ve Davranışları. 7. Sınıf Sosyal Bilgiler, 1. Öğrenme Alanı: Birey ve Toplum.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MEB Kazanımı: SB.7.1.3 — Millî meselelere karşı duyarlı bir vatandaş olmanın önemini kavrar. Bu derste millî mesele, millî kimlik, ortak değerler, zor zamanlar ve başarılarımızı işleyeceğiz.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4 yıldız görevi var: Millî Mesele mi Değil mi?, Değer Eşleştirme, Olay-Tutum Eşleştirme, Millî Birlik Şifresi (Escape Room).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1. Durak: Millî Mesele ve Kimlik. Bu bölümde temel kavramları öğreneceğiz.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Yıldız Görevi 1: Siber güvenlik, kantin fiyatları, enerji bağımsızlığı, telefon markası — hangisi millî mesele?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Cevaplar: Siber güvenlik ✓ Millî mesele, Kantin fiyatları ✗ Kişisel, Enerji bağımsızlığı ✓ Millî mesele, Telefon tercihi ✗ Kişisel.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Yıldız Görevi 2: Diğergâmlık, metanet, vefa, fedakârlık tanımlarını eşleştirme.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dirty="0" err="1"/>
              <a:t>Cevaplar</a:t>
            </a:r>
            <a:r>
              <a:rPr dirty="0"/>
              <a:t>: Başkasını </a:t>
            </a:r>
            <a:r>
              <a:rPr dirty="0" err="1"/>
              <a:t>düşünme</a:t>
            </a:r>
            <a:r>
              <a:rPr dirty="0"/>
              <a:t> = Diğergâmlık, Dik </a:t>
            </a:r>
            <a:r>
              <a:rPr dirty="0" err="1"/>
              <a:t>durma</a:t>
            </a:r>
            <a:r>
              <a:rPr dirty="0"/>
              <a:t> = </a:t>
            </a:r>
            <a:r>
              <a:rPr dirty="0" err="1"/>
              <a:t>Metanet</a:t>
            </a:r>
            <a:r>
              <a:rPr dirty="0"/>
              <a:t>, </a:t>
            </a:r>
            <a:r>
              <a:rPr dirty="0" err="1"/>
              <a:t>İyiliği</a:t>
            </a:r>
            <a:r>
              <a:rPr dirty="0"/>
              <a:t> </a:t>
            </a:r>
            <a:r>
              <a:rPr dirty="0" err="1"/>
              <a:t>unutmama</a:t>
            </a:r>
            <a:r>
              <a:rPr dirty="0"/>
              <a:t> = Vefa, </a:t>
            </a:r>
            <a:r>
              <a:rPr dirty="0" err="1"/>
              <a:t>Çıkarını</a:t>
            </a:r>
            <a:r>
              <a:rPr dirty="0"/>
              <a:t> </a:t>
            </a:r>
            <a:r>
              <a:rPr dirty="0" err="1"/>
              <a:t>bırakma</a:t>
            </a:r>
            <a:r>
              <a:rPr dirty="0"/>
              <a:t> = </a:t>
            </a:r>
            <a:r>
              <a:rPr dirty="0" err="1"/>
              <a:t>Fedakârlık</a:t>
            </a:r>
            <a:r>
              <a:rPr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Cevaplar: Millî Mücadele = Tekâlif-i Millîye, 15 Temmuz = Demokrasiye sahip çıkma, 6 Şubat = Topyekûn seferberlik, Eren Bülbül = Vefa ve kahramanlık.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Doğru/Yanlış Etkinliği: 6 ifade — Öğrenciler ayağa kalkıp oturarak cevap verir.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Cevaplar: 1-Y, 2-D, 3-D, 4-Y, 5-Y, 6-D.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Ölçme 1/2: 5 bilgi sorusu + 3 yorum sorusu.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Ölçme 2/2: 2 günlük yaşam + 1 üst düzey düşünme sorusu.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Escape Room: 4 kilit — Millî mesele, Tekâlif-i Millîye, Mavi Vatan, Vefa.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Escape Room cevapları açıklanır. En çok yıldız toplayan grup şampiyon!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Kapanış slaytı. Tebrikler!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SINIF SOSYAL BİLGİLER  ·  1. Öğrenme Alanı Birey ve Toplum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Karşısında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Toplumunun Tutum ve Davranışları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birlik, dayanışma ve gururumuzu keşfet!</a:t>
            </a:r>
            <a:endParaRPr lang="en-US" sz="1500" dirty="0"/>
          </a:p>
        </p:txBody>
      </p:sp>
      <p:pic>
        <p:nvPicPr>
          <p:cNvPr id="10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243F6FA-3610-6388-5845-3B36CB8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66424" y="4690872"/>
            <a:ext cx="2578768" cy="25787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SB.7.1.3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273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000000"/>
                </a:solidFill>
              </a:rPr>
              <a:t>🎯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"Millî meselelere karşı duyarlı bir vatandaş olmanın önemini kavrar."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9" name="Shape 7"/>
          <p:cNvSpPr/>
          <p:nvPr/>
        </p:nvSpPr>
        <p:spPr>
          <a:xfrm>
            <a:off x="110642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1106424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🎯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472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mesele, millî kimlik ve ortak değer kavramlarını tanırım.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390448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3904488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📖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278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 ile yerel/kişisel konular arasındaki farkı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670255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670255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🔍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Örneklendiririm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084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Zor zamanlarda milletimizin birlik ve dayanışma örneklerini açıklarım.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50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24" name="Shape 22"/>
          <p:cNvSpPr/>
          <p:nvPr/>
        </p:nvSpPr>
        <p:spPr>
          <a:xfrm>
            <a:off x="950061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950061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Değerlendiririm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891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Bilim, spor, sanat ve teknolojideki millî başarılarımızı değerlendiririm.</a:t>
            </a:r>
            <a:endParaRPr lang="en-US" sz="105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🧭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Millî Mesele mi, Değil mi?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durum millî mesele mi, kişisel mi?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🗺️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Değer Eşleştirme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değer hangi tanıma ait?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🌍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Olay-Tutum Eşleştirme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Olayı milletin gösterdiği tutumla eşleştir.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6250"/>
            </a:avLst>
          </a:prstGeom>
          <a:solidFill>
            <a:srgbClr val="211E5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Millî Birlik Şifresi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bilgi kilitlerini aç.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052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pic>
        <p:nvPicPr>
          <p:cNvPr id="31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2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9E0021C3-8666-AC64-8E07-094195796A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976"/>
            <a:ext cx="12192000" cy="6808048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16832CD1-B986-DB4F-65E0-5914BB6571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84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MİLLÎ MESELE VE KİMLİK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800" dirty="0"/>
          </a:p>
        </p:txBody>
      </p:sp>
      <p:pic>
        <p:nvPicPr>
          <p:cNvPr id="21" name="Image 1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5</a:t>
            </a:r>
            <a:endParaRPr lang="en-US" sz="900" dirty="0"/>
          </a:p>
        </p:txBody>
      </p:sp>
      <p:pic>
        <p:nvPicPr>
          <p:cNvPr id="23" name="Picture 22" descr="c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62" y="961292"/>
            <a:ext cx="10598638" cy="49091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B97F3A3-87C8-7468-9CAF-5C9FC5F2C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B6C7CBD3-39B9-F8D2-CEF6-EE8DE05AF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0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63B2FE0-BAB5-75B5-C0D8-EC3256FC0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EA641586-D949-B6EF-C1A5-F3E6D8E0A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rtak_degerl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68" y="0"/>
            <a:ext cx="11324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Millî Mesele mi, Değil mi?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durumlar MİLLÎ MESELE mi, KİŞİSEL KONU mu?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🔢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Siber güvenlik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⏱️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Kantin fiyatları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📏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Enerji bağımsızlığı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🌐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Telefon markası tercihi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7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Siber güvenlik ve enerji bağımsızlığı 85 milyonu ilgilendirir; kantin fiyatları ve telefon tercihi kişiseldir.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Siber güvenlik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MİLLÎ MESELE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Kantin fiyatları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KİŞİSEL KONU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Enerji bağımsızlığı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MİLLÎ MESELE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Telefon markası tercihi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KİŞİSEL KONU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8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3316C162-42D8-77B3-4770-94AAAEBA3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5FA1437D-022B-4893-0682-AD1BED325D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15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E4404DB-C5D9-F5D5-0FC3-C98C89BB0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06" y="0"/>
            <a:ext cx="12130587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572C59E4-26C2-C7D8-D0D6-F179D1423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60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40FFFE8D-9ECC-3F37-AD4B-F3B7ECE03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77"/>
            <a:ext cx="12192000" cy="6823446"/>
          </a:xfrm>
          <a:prstGeom prst="rect">
            <a:avLst/>
          </a:prstGeom>
        </p:spPr>
      </p:pic>
      <p:pic>
        <p:nvPicPr>
          <p:cNvPr id="6" name="Image 0" descr="/home/claude/work/logo.png">
            <a:extLst>
              <a:ext uri="{FF2B5EF4-FFF2-40B4-BE49-F238E27FC236}">
                <a16:creationId xmlns:a16="http://schemas.microsoft.com/office/drawing/2014/main" id="{783AFB10-0CF4-BF4D-DCDB-6D39A92548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7222A878-3EFC-5C7F-2E8D-2BE5D95E8F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31FE46AA-187C-F9E4-9B45-CD78808EE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7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Değer Eşleştirme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tanımlar hangi değere aittir?</a:t>
            </a:r>
            <a:r>
              <a:rPr lang="tr-TR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Diğergâmlık başkasını </a:t>
            </a:r>
            <a:r>
              <a:rPr lang="en-US" sz="1200" dirty="0" err="1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düşünme</a:t>
            </a: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; </a:t>
            </a:r>
            <a:r>
              <a:rPr lang="en-US" sz="1200" dirty="0" err="1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metanet</a:t>
            </a: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dik</a:t>
            </a: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durma</a:t>
            </a: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🌉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Başkasını düşünebilme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480680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48068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🍂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Zorluklar karşısında dik durma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10113384" y="272491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1011338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⛵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İyiliği unutmama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4480680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48068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🧭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 çıkarını bir kenara koyma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10113384" y="4462272"/>
            <a:ext cx="1371600" cy="530352"/>
          </a:xfrm>
          <a:prstGeom prst="roundRect">
            <a:avLst>
              <a:gd name="adj" fmla="val 13793"/>
            </a:avLst>
          </a:prstGeom>
          <a:solidFill>
            <a:srgbClr val="F3F4F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1011338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11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Diğergâmlık başkasını düşünme; metanet dik durma; vefa iyiliği unutmama; fedakârlık çıkarını bırakma.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Başkasını düşünebilme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DİĞERGÂMLIK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Zorluklar karşısında dik durma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METANET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İyiliği unutmama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6E6E88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DİĞERGÂMLIK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 çıkarını bir kenara koyma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METANET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12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7ABF0386-0A12-8B30-5D4F-85DDD499AE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7" y="0"/>
            <a:ext cx="12158025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E2A4BD52-58E0-D5AD-562E-CDB698B78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81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6428563-7AEB-1C44-F329-63E36ADAA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311"/>
            <a:ext cx="12192000" cy="681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44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14286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Halk topyekûn seferber olmuş, meydanlara çıkmış, el ele vermiş ve kahramanca vatanını savunmuştur.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Mücadele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TEKÂLİF-İ MİLLÎYE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 2016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DEMOKRASİYE SAHİP ÇIKMA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Şubat 2023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TOPYEKÛN SEFERBERLİK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48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Eren Bülbül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12308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VEFA VE KAHRAMANLIK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0909"/>
            </a:avLst>
          </a:prstGeom>
          <a:solidFill>
            <a:srgbClr val="E4E3F2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pic>
        <p:nvPicPr>
          <p:cNvPr id="32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16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8B34465C-F4C7-46B2-7695-CDD00545C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77"/>
            <a:ext cx="12192000" cy="682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84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0834F705-36FA-A4F6-0A16-CF99AFE96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77"/>
            <a:ext cx="12192000" cy="682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73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yalnızca devlet yöneticilerini ilgilendirir.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Tekâlif-i Millîye Emirleri halkın orduya desteğini gösterir.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4" name="Shape 12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 'Demokrasi ve Millî Birlik Günü' olarak anılır.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Spor başarıları millî mesele kapsamında değerlendirilemez.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2" name="Shape 20"/>
          <p:cNvSpPr/>
          <p:nvPr/>
        </p:nvSpPr>
        <p:spPr>
          <a:xfrm>
            <a:off x="777240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777240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1417320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Vatanseverlik yalnızca savaş zamanında gösterilir.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6181344" y="502920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" name="Shape 24"/>
          <p:cNvSpPr/>
          <p:nvPr/>
        </p:nvSpPr>
        <p:spPr>
          <a:xfrm>
            <a:off x="6409944" y="539496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" name="Text 25"/>
          <p:cNvSpPr/>
          <p:nvPr/>
        </p:nvSpPr>
        <p:spPr>
          <a:xfrm>
            <a:off x="6409944" y="539496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50024" y="5166360"/>
            <a:ext cx="44805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Vatan, Türkiye'nin deniz yetki alanlarının tamamıdır.</a:t>
            </a:r>
            <a:endParaRPr lang="en-US" sz="120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19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777240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yalnızca devlet yöneticilerini ilgilendirir.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777240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777240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6181344" y="169164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6409944" y="178308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Tekâlif-i Millîye Emirleri halkın orduya desteğini gösterir.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6409944" y="237744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6409944" y="237744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48640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777240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 'Demokrasi ve Millî Birlik Günü' olarak anılır.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77240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777240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181344" y="310896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6409944" y="320040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Spor başarıları millî mesele kapsamında değerlendirilemez.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6409944" y="379476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409944" y="379476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48640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1" name="Text 19"/>
          <p:cNvSpPr/>
          <p:nvPr/>
        </p:nvSpPr>
        <p:spPr>
          <a:xfrm>
            <a:off x="777240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Vatanseverlik yalnızca savaş zamanında gösterilir.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777240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777240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4526280"/>
            <a:ext cx="5440680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6409944" y="4617720"/>
            <a:ext cx="4983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Vatan, Türkiye'nin deniz yetki alanlarının tamamıdır.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6409944" y="5212080"/>
            <a:ext cx="1737360" cy="411480"/>
          </a:xfrm>
          <a:prstGeom prst="roundRect">
            <a:avLst>
              <a:gd name="adj" fmla="val 13333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7" name="Text 25"/>
          <p:cNvSpPr/>
          <p:nvPr/>
        </p:nvSpPr>
        <p:spPr>
          <a:xfrm>
            <a:off x="6409944" y="5212080"/>
            <a:ext cx="1737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100" dirty="0"/>
          </a:p>
        </p:txBody>
      </p:sp>
      <p:pic>
        <p:nvPicPr>
          <p:cNvPr id="2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20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C9D5F0F-DB0C-FBC8-4831-39B18FADC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3" y="0"/>
            <a:ext cx="12008734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147C5D36-967A-D92A-84A7-136CE4C7D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8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123D85C-B236-DC70-9ADC-14671D5BE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2" y="0"/>
            <a:ext cx="12123315" cy="6858000"/>
          </a:xfrm>
          <a:prstGeom prst="rect">
            <a:avLst/>
          </a:prstGeom>
        </p:spPr>
      </p:pic>
      <p:pic>
        <p:nvPicPr>
          <p:cNvPr id="4" name="Image 0" descr="/home/claude/work/logo.png">
            <a:extLst>
              <a:ext uri="{FF2B5EF4-FFF2-40B4-BE49-F238E27FC236}">
                <a16:creationId xmlns:a16="http://schemas.microsoft.com/office/drawing/2014/main" id="{E37D144A-980A-61F3-0AC6-D6558BCE03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47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Millî mesele kavramını tanımlayınız ve günümüzden iki örnek veriniz.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Tekâlif-i Millîye Emirleri'nin Millî Mücadele'deki rolünü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Mavi Vatan, Yeşil Vatan ve Gök Vatan kavramlarını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Ortak değerlerimizden üçünü tanımlayınız.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Millî mesele ile kişisel konu arasındaki farkı yazınız.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1584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14545"/>
            </a:avLst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Shape 9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6492240" y="2377440"/>
            <a:ext cx="50749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15 Temmuz'da Türk milletinin gösterdiği tutumu açıklayınız.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Bilim, spor veya teknoloji alanında bir millî başarı örneği verip topluma etkisini değerlendiriniz.</a:t>
            </a: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endParaRPr lang="en-US" sz="11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"Vatanseverlik yalnızca savaş zamanında mı gösterilir?" ifadesini tartışınız.</a:t>
            </a:r>
            <a:endParaRPr lang="en-US" sz="1100" dirty="0"/>
          </a:p>
        </p:txBody>
      </p:sp>
      <p:pic>
        <p:nvPicPr>
          <p:cNvPr id="14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23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5" name="Shape 3"/>
          <p:cNvSpPr/>
          <p:nvPr/>
        </p:nvSpPr>
        <p:spPr>
          <a:xfrm>
            <a:off x="731520" y="1943100"/>
            <a:ext cx="731520" cy="73152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731520" y="194310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☀️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691640" y="182880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691640" y="219456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Ailenle birlikte bir millî mesele örneği (deprem hazırlığı, enerji tasarrufu vb.) belirleyip yapabileceklerinizi listeleyin.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10896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731520" y="3360420"/>
            <a:ext cx="731520" cy="731520"/>
          </a:xfrm>
          <a:prstGeom prst="ellipse">
            <a:avLst/>
          </a:prstGeom>
          <a:solidFill>
            <a:srgbClr val="159C8E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731520" y="336042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👨‍👩‍👧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691640" y="324612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1691640" y="361188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Çevrende vatanseverlik ve dayanışma gösteren bir olayı araştır ve sınıfta paylaş.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48640" y="4526280"/>
            <a:ext cx="11091672" cy="1234440"/>
          </a:xfrm>
          <a:prstGeom prst="roundRect">
            <a:avLst>
              <a:gd name="adj" fmla="val 5926"/>
            </a:avLst>
          </a:prstGeom>
          <a:solidFill>
            <a:srgbClr val="FFFFFF"/>
          </a:solidFill>
          <a:ln/>
          <a:effectLst>
            <a:outerShdw blurRad="635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/>
          </a:p>
        </p:txBody>
      </p:sp>
      <p:sp>
        <p:nvSpPr>
          <p:cNvPr id="15" name="Shape 13"/>
          <p:cNvSpPr/>
          <p:nvPr/>
        </p:nvSpPr>
        <p:spPr>
          <a:xfrm>
            <a:off x="731520" y="4777740"/>
            <a:ext cx="731520" cy="731520"/>
          </a:xfrm>
          <a:prstGeom prst="ellipse">
            <a:avLst/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731520" y="477774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🧠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1691640" y="4663440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1691640" y="5029200"/>
            <a:ext cx="9235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"Bir milletin asıl karakteri zorluklar karşısında ortaya çıkar." İfadesini 15 Temmuz ve 6 Şubat örnekleriyle tartış.</a:t>
            </a:r>
            <a:endParaRPr lang="en-US" sz="1150" dirty="0"/>
          </a:p>
        </p:txBody>
      </p:sp>
      <p:pic>
        <p:nvPicPr>
          <p:cNvPr id="1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24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Millî Birlik Şifresi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Milletin tamamını ilgilendiren gelişmelere ne denir?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Halkın Millî Mücadele'de orduya destek verdiği emirlerin adı nedir?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Türkiye'nin deniz yetki alanlarına ne denir?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4211"/>
            </a:avLst>
          </a:prstGeom>
          <a:solidFill>
            <a:srgbClr val="2E2A6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🔒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İyiliği ve fedakârlığı unutmama duygusuna ne denir?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pic>
        <p:nvPicPr>
          <p:cNvPr id="29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30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25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Birlik şifresini çözdünüz!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MİLLÎ MESELE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TEKÂLİF-İ MİLLÎYE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MAVİ VATAN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VEFA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pic>
        <p:nvPicPr>
          <p:cNvPr id="18" name="Image 0" descr="/home/claude/work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26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"Millî Meseleler Karşısında Türk Toplumunun Tutum ve Davranışları" konusunu başarıyla tamamladın.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</a:t>
            </a:r>
            <a:r>
              <a:rPr lang="en-US" sz="800" dirty="0" err="1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Atölyesi</a:t>
            </a:r>
            <a:r>
              <a:rPr lang="en-US" sz="8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800" dirty="0"/>
          </a:p>
        </p:txBody>
      </p:sp>
      <p:sp>
        <p:nvSpPr>
          <p:cNvPr id="9" name="Text 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Meseleler   ·   27</a:t>
            </a:r>
            <a:endParaRPr lang="en-US" sz="900" dirty="0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BFA64715-67B3-3826-C4F2-156F96014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790" y="3843688"/>
            <a:ext cx="2374232" cy="2374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1306</Words>
  <Application>Microsoft Office PowerPoint</Application>
  <PresentationFormat>Geniş ekran</PresentationFormat>
  <Paragraphs>257</Paragraphs>
  <Slides>30</Slides>
  <Notes>16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3</cp:revision>
  <dcterms:created xsi:type="dcterms:W3CDTF">2026-07-28T21:52:19Z</dcterms:created>
  <dcterms:modified xsi:type="dcterms:W3CDTF">2026-09-30T08:27:52Z</dcterms:modified>
</cp:coreProperties>
</file>