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7" r:id="rId1"/>
  </p:sldMasterIdLst>
  <p:sldIdLst>
    <p:sldId id="274" r:id="rId2"/>
    <p:sldId id="257" r:id="rId3"/>
    <p:sldId id="258" r:id="rId4"/>
    <p:sldId id="259" r:id="rId5"/>
    <p:sldId id="272" r:id="rId6"/>
    <p:sldId id="273" r:id="rId7"/>
    <p:sldId id="260" r:id="rId8"/>
    <p:sldId id="263" r:id="rId9"/>
    <p:sldId id="269" r:id="rId10"/>
    <p:sldId id="262" r:id="rId11"/>
    <p:sldId id="261" r:id="rId12"/>
    <p:sldId id="264" r:id="rId13"/>
    <p:sldId id="265" r:id="rId14"/>
    <p:sldId id="266" r:id="rId15"/>
    <p:sldId id="267" r:id="rId16"/>
    <p:sldId id="27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778"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1E31B66-95A8-4D4D-BBCB-E21375363991}" type="datetimeFigureOut">
              <a:rPr lang="tr-TR" smtClean="0"/>
              <a:t>27.09.2026</a:t>
            </a:fld>
            <a:endParaRPr lang="tr-TR"/>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CFF40BA9-0F04-4A54-952E-B5A5B4714AA4}" type="slidenum">
              <a:rPr lang="tr-TR" smtClean="0"/>
              <a:t>‹#›</a:t>
            </a:fld>
            <a:endParaRPr lang="tr-TR"/>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8755311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27.09.2026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34680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 Bilgis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1E31B66-95A8-4D4D-BBCB-E21375363991}" type="datetimeFigureOut">
              <a:rPr lang="tr-TR" smtClean="0"/>
              <a:t>27.09.2026</a:t>
            </a:fld>
            <a:endParaRPr lang="tr-TR"/>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816941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81E31B66-95A8-4D4D-BBCB-E21375363991}" type="datetimeFigureOut">
              <a:rPr lang="tr-TR" smtClean="0"/>
              <a:t>27.09.2026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075112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81E31B66-95A8-4D4D-BBCB-E21375363991}" type="datetimeFigureOut">
              <a:rPr lang="tr-TR" smtClean="0"/>
              <a:t>27.09.2026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1092977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81E31B66-95A8-4D4D-BBCB-E21375363991}" type="datetimeFigureOut">
              <a:rPr lang="tr-TR" smtClean="0"/>
              <a:t>27.09.2026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3279263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E31B66-95A8-4D4D-BBCB-E21375363991}" type="datetimeFigureOut">
              <a:rPr lang="tr-TR" smtClean="0"/>
              <a:t>27.09.2026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1942726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tr-TR"/>
              <a:t>Asıl başlık stilini düzenlemek için tıklayın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27.09.2026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112210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1E31B66-95A8-4D4D-BBCB-E21375363991}" type="datetimeFigureOut">
              <a:rPr lang="tr-TR" smtClean="0"/>
              <a:t>27.09.2026</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CFF40BA9-0F04-4A54-952E-B5A5B4714AA4}"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45338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27.09.2026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866041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81E31B66-95A8-4D4D-BBCB-E21375363991}" type="datetimeFigureOut">
              <a:rPr lang="tr-TR" smtClean="0"/>
              <a:t>27.09.2026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FF40BA9-0F04-4A54-952E-B5A5B4714AA4}" type="slidenum">
              <a:rPr lang="tr-TR" smtClean="0"/>
              <a:t>‹#›</a:t>
            </a:fld>
            <a:endParaRPr lang="tr-TR"/>
          </a:p>
        </p:txBody>
      </p:sp>
    </p:spTree>
    <p:extLst>
      <p:ext uri="{BB962C8B-B14F-4D97-AF65-F5344CB8AC3E}">
        <p14:creationId xmlns:p14="http://schemas.microsoft.com/office/powerpoint/2010/main" val="4086065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1E31B66-95A8-4D4D-BBCB-E21375363991}" type="datetimeFigureOut">
              <a:rPr lang="tr-TR" smtClean="0"/>
              <a:t>27.09.2026</a:t>
            </a:fld>
            <a:endParaRPr lang="tr-TR"/>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tr-TR"/>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CFF40BA9-0F04-4A54-952E-B5A5B4714AA4}" type="slidenum">
              <a:rPr lang="tr-TR" smtClean="0"/>
              <a:t>‹#›</a:t>
            </a:fld>
            <a:endParaRPr lang="tr-TR"/>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37999518"/>
      </p:ext>
    </p:extLst>
  </p:cSld>
  <p:clrMap bg1="lt1" tx1="dk1" bg2="lt2" tx2="dk2" accent1="accent1" accent2="accent2" accent3="accent3" accent4="accent4" accent5="accent5" accent6="accent6" hlink="hlink" folHlink="folHlink"/>
  <p:sldLayoutIdLst>
    <p:sldLayoutId id="2147483998" r:id="rId1"/>
    <p:sldLayoutId id="2147483999" r:id="rId2"/>
    <p:sldLayoutId id="2147484000" r:id="rId3"/>
    <p:sldLayoutId id="2147484001" r:id="rId4"/>
    <p:sldLayoutId id="2147484002" r:id="rId5"/>
    <p:sldLayoutId id="2147484003" r:id="rId6"/>
    <p:sldLayoutId id="2147484004" r:id="rId7"/>
    <p:sldLayoutId id="2147484005" r:id="rId8"/>
    <p:sldLayoutId id="2147484006" r:id="rId9"/>
    <p:sldLayoutId id="2147484007" r:id="rId10"/>
    <p:sldLayoutId id="2147484008"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a:xfrm>
            <a:off x="1915126" y="2686229"/>
            <a:ext cx="8361229" cy="2098226"/>
          </a:xfrm>
        </p:spPr>
        <p:txBody>
          <a:bodyPr/>
          <a:lstStyle/>
          <a:p>
            <a:pPr>
              <a:tabLst>
                <a:tab pos="4657725" algn="l"/>
              </a:tabLst>
            </a:pPr>
            <a:r>
              <a:rPr lang="tr-TR" sz="6600" b="1" dirty="0">
                <a:latin typeface="AmsiProCond-Ultra" panose="020B0A06020201010104" pitchFamily="34" charset="-94"/>
              </a:rPr>
              <a:t>Özel </a:t>
            </a:r>
            <a:r>
              <a:rPr lang="tr-TR" sz="6600" b="1" dirty="0" err="1">
                <a:latin typeface="AmsiProCond-Ultra" panose="020B0A06020201010104" pitchFamily="34" charset="-94"/>
              </a:rPr>
              <a:t>Gereksinimli</a:t>
            </a:r>
            <a:br>
              <a:rPr lang="tr-TR" sz="6600" b="1" dirty="0">
                <a:latin typeface="AmsiProCond-Ultra" panose="020B0A06020201010104" pitchFamily="34" charset="-94"/>
              </a:rPr>
            </a:br>
            <a:r>
              <a:rPr lang="tr-TR" sz="6600" b="1" dirty="0">
                <a:latin typeface="AmsiProCond-Ultra" panose="020B0A06020201010104" pitchFamily="34" charset="-94"/>
              </a:rPr>
              <a:t>Bireyler İçin Fırsat Eşitliği</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a:xfrm>
            <a:off x="2679905" y="5070184"/>
            <a:ext cx="6831673" cy="1086237"/>
          </a:xfrm>
        </p:spPr>
        <p:txBody>
          <a:bodyPr/>
          <a:lstStyle/>
          <a:p>
            <a:r>
              <a:rPr lang="tr-TR" dirty="0">
                <a:latin typeface="AmsiProCond-Ultra" panose="020B0A06020201010104" pitchFamily="34" charset="-94"/>
              </a:rPr>
              <a:t>Birlikte Yaşamak</a:t>
            </a:r>
          </a:p>
        </p:txBody>
      </p:sp>
    </p:spTree>
    <p:extLst>
      <p:ext uri="{BB962C8B-B14F-4D97-AF65-F5344CB8AC3E}">
        <p14:creationId xmlns:p14="http://schemas.microsoft.com/office/powerpoint/2010/main" val="3929124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7030A0"/>
                </a:solidFill>
                <a:latin typeface="Calibri" panose="020F0502020204030204" pitchFamily="34" charset="0"/>
                <a:cs typeface="Calibri" panose="020F0502020204030204" pitchFamily="34" charset="0"/>
              </a:rPr>
              <a:t>Cevaplayalım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06244" y="1052050"/>
            <a:ext cx="6853086" cy="5641260"/>
          </a:xfrm>
        </p:spPr>
        <p:txBody>
          <a:bodyPr>
            <a:normAutofit fontScale="92500" lnSpcReduction="20000"/>
          </a:bodyPr>
          <a:lstStyle/>
          <a:p>
            <a:pPr marL="0" indent="0" algn="just">
              <a:buNone/>
            </a:pPr>
            <a:r>
              <a:rPr lang="tr-TR" sz="2800" dirty="0">
                <a:latin typeface="Calibri" panose="020F0502020204030204" pitchFamily="34" charset="0"/>
                <a:cs typeface="Calibri" panose="020F0502020204030204" pitchFamily="34" charset="0"/>
              </a:rPr>
              <a:t>1. Okulunuzda merdiven kullanmakta zorlanan bir öğrenci olduğunu düşününüz. Bu öğrencinin okula daha rahat katılabilmesi için hangi düzenlemeler yapılabilir?</a:t>
            </a:r>
          </a:p>
          <a:p>
            <a:pPr marL="0" indent="0" algn="just">
              <a:buNone/>
            </a:pPr>
            <a:endParaRPr lang="tr-TR" sz="2800" dirty="0">
              <a:latin typeface="Calibri" panose="020F0502020204030204" pitchFamily="34" charset="0"/>
              <a:cs typeface="Calibri" panose="020F0502020204030204" pitchFamily="34" charset="0"/>
            </a:endParaRPr>
          </a:p>
          <a:p>
            <a:pPr marL="0" indent="0" algn="just">
              <a:buNone/>
            </a:pPr>
            <a:r>
              <a:rPr lang="tr-TR" sz="2800" dirty="0">
                <a:latin typeface="Calibri" panose="020F0502020204030204" pitchFamily="34" charset="0"/>
                <a:cs typeface="Calibri" panose="020F0502020204030204" pitchFamily="34" charset="0"/>
              </a:rPr>
              <a:t>2. Bir arkadaşınız bazı dersleri öğrenirken daha fazla zamana ve desteğe ihtiyaç duyuyorsa ona nasıl yaklaşmanız gerekir?</a:t>
            </a:r>
          </a:p>
          <a:p>
            <a:pPr marL="0" indent="0" algn="just">
              <a:buNone/>
            </a:pPr>
            <a:endParaRPr lang="tr-TR" sz="2800" dirty="0">
              <a:latin typeface="Calibri" panose="020F0502020204030204" pitchFamily="34" charset="0"/>
              <a:cs typeface="Calibri" panose="020F0502020204030204" pitchFamily="34" charset="0"/>
            </a:endParaRPr>
          </a:p>
          <a:p>
            <a:pPr marL="0" indent="0" algn="just">
              <a:buNone/>
            </a:pPr>
            <a:r>
              <a:rPr lang="tr-TR" sz="2800" dirty="0">
                <a:latin typeface="Calibri" panose="020F0502020204030204" pitchFamily="34" charset="0"/>
                <a:cs typeface="Calibri" panose="020F0502020204030204" pitchFamily="34" charset="0"/>
              </a:rPr>
              <a:t>3. “Fırsat eşitliği” denildiğinde aklınıza hangi örnekler geliyor? İki örnek yazınız.</a:t>
            </a:r>
          </a:p>
          <a:p>
            <a:pPr marL="0" indent="0" algn="just">
              <a:buNone/>
            </a:pPr>
            <a:endParaRPr lang="tr-TR" sz="2800" dirty="0">
              <a:latin typeface="Calibri" panose="020F0502020204030204" pitchFamily="34" charset="0"/>
              <a:cs typeface="Calibri" panose="020F0502020204030204" pitchFamily="34" charset="0"/>
            </a:endParaRPr>
          </a:p>
          <a:p>
            <a:pPr marL="0" indent="0" algn="just">
              <a:buNone/>
            </a:pPr>
            <a:r>
              <a:rPr lang="tr-TR" sz="2800" dirty="0">
                <a:latin typeface="Calibri" panose="020F0502020204030204" pitchFamily="34" charset="0"/>
                <a:cs typeface="Calibri" panose="020F0502020204030204" pitchFamily="34" charset="0"/>
              </a:rPr>
              <a:t>4. Özel </a:t>
            </a:r>
            <a:r>
              <a:rPr lang="tr-TR" sz="2800" dirty="0" err="1">
                <a:latin typeface="Calibri" panose="020F0502020204030204" pitchFamily="34" charset="0"/>
                <a:cs typeface="Calibri" panose="020F0502020204030204" pitchFamily="34" charset="0"/>
              </a:rPr>
              <a:t>gereksinimli</a:t>
            </a:r>
            <a:r>
              <a:rPr lang="tr-TR" sz="2800" dirty="0">
                <a:latin typeface="Calibri" panose="020F0502020204030204" pitchFamily="34" charset="0"/>
                <a:cs typeface="Calibri" panose="020F0502020204030204" pitchFamily="34" charset="0"/>
              </a:rPr>
              <a:t> bireylerin başarı hikâyelerini öğrenmek sizde hangi duygu ve düşünceleri oluşturur?</a:t>
            </a:r>
          </a:p>
        </p:txBody>
      </p:sp>
      <p:pic>
        <p:nvPicPr>
          <p:cNvPr id="5" name="Resim 4">
            <a:extLst>
              <a:ext uri="{FF2B5EF4-FFF2-40B4-BE49-F238E27FC236}">
                <a16:creationId xmlns:a16="http://schemas.microsoft.com/office/drawing/2014/main" id="{69986AC5-AAC6-4DD0-BB53-232ACD1484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68284" y="0"/>
            <a:ext cx="1223716" cy="1337330"/>
          </a:xfrm>
          <a:prstGeom prst="rect">
            <a:avLst/>
          </a:prstGeom>
        </p:spPr>
      </p:pic>
    </p:spTree>
    <p:extLst>
      <p:ext uri="{BB962C8B-B14F-4D97-AF65-F5344CB8AC3E}">
        <p14:creationId xmlns:p14="http://schemas.microsoft.com/office/powerpoint/2010/main" val="3566152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6">
                    <a:lumMod val="50000"/>
                  </a:schemeClr>
                </a:solidFill>
                <a:latin typeface="Calibri" panose="020F0502020204030204" pitchFamily="34" charset="0"/>
                <a:cs typeface="Calibri" panose="020F0502020204030204" pitchFamily="34" charset="0"/>
              </a:rPr>
              <a:t>Tanımlar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7240" y="1111044"/>
            <a:ext cx="11277600" cy="5582265"/>
          </a:xfrm>
        </p:spPr>
        <p:txBody>
          <a:bodyPr>
            <a:normAutofit fontScale="70000" lnSpcReduction="20000"/>
          </a:bodyPr>
          <a:lstStyle/>
          <a:p>
            <a:pPr marL="0" indent="0" algn="just">
              <a:buNone/>
            </a:pPr>
            <a:r>
              <a:rPr lang="tr-TR" sz="4000" b="1" dirty="0">
                <a:latin typeface="Calibri" panose="020F0502020204030204" pitchFamily="34" charset="0"/>
                <a:cs typeface="Calibri" panose="020F0502020204030204" pitchFamily="34" charset="0"/>
              </a:rPr>
              <a:t>Özel Gereksinim: </a:t>
            </a:r>
            <a:r>
              <a:rPr lang="tr-TR" sz="4000" dirty="0">
                <a:latin typeface="Calibri" panose="020F0502020204030204" pitchFamily="34" charset="0"/>
                <a:cs typeface="Calibri" panose="020F0502020204030204" pitchFamily="34" charset="0"/>
              </a:rPr>
              <a:t>Bireyin günlük yaşam, eğitim, iletişim, hareket veya sosyal katılım gibi alanlarda ek destek ve düzenlemeye ihtiyaç duymasıdır.</a:t>
            </a:r>
          </a:p>
          <a:p>
            <a:pPr marL="0" indent="0" algn="just">
              <a:buNone/>
            </a:pPr>
            <a:r>
              <a:rPr lang="tr-TR" sz="4000" b="1" dirty="0">
                <a:latin typeface="Calibri" panose="020F0502020204030204" pitchFamily="34" charset="0"/>
                <a:cs typeface="Calibri" panose="020F0502020204030204" pitchFamily="34" charset="0"/>
              </a:rPr>
              <a:t>Özel </a:t>
            </a:r>
            <a:r>
              <a:rPr lang="tr-TR" sz="4000" b="1" dirty="0" err="1">
                <a:latin typeface="Calibri" panose="020F0502020204030204" pitchFamily="34" charset="0"/>
                <a:cs typeface="Calibri" panose="020F0502020204030204" pitchFamily="34" charset="0"/>
              </a:rPr>
              <a:t>Gereksinimli</a:t>
            </a:r>
            <a:r>
              <a:rPr lang="tr-TR" sz="4000" b="1" dirty="0">
                <a:latin typeface="Calibri" panose="020F0502020204030204" pitchFamily="34" charset="0"/>
                <a:cs typeface="Calibri" panose="020F0502020204030204" pitchFamily="34" charset="0"/>
              </a:rPr>
              <a:t> Birey: </a:t>
            </a:r>
            <a:r>
              <a:rPr lang="tr-TR" sz="4000" dirty="0">
                <a:latin typeface="Calibri" panose="020F0502020204030204" pitchFamily="34" charset="0"/>
                <a:cs typeface="Calibri" panose="020F0502020204030204" pitchFamily="34" charset="0"/>
              </a:rPr>
              <a:t>Fiziksel, zihinsel, duygusal veya gelişimsel özellikleri nedeniyle günlük yaşamda, eğitimde ya da sosyal hayatta ek desteğe ihtiyaç duyan bireydir.</a:t>
            </a:r>
          </a:p>
          <a:p>
            <a:pPr marL="0" indent="0" algn="just">
              <a:buNone/>
            </a:pPr>
            <a:r>
              <a:rPr lang="tr-TR" sz="4000" b="1" dirty="0">
                <a:latin typeface="Calibri" panose="020F0502020204030204" pitchFamily="34" charset="0"/>
                <a:cs typeface="Calibri" panose="020F0502020204030204" pitchFamily="34" charset="0"/>
              </a:rPr>
              <a:t>Fırsat Eşitliği: </a:t>
            </a:r>
            <a:r>
              <a:rPr lang="tr-TR" sz="4000" dirty="0">
                <a:latin typeface="Calibri" panose="020F0502020204030204" pitchFamily="34" charset="0"/>
                <a:cs typeface="Calibri" panose="020F0502020204030204" pitchFamily="34" charset="0"/>
              </a:rPr>
              <a:t>Bireylerin özellikleri, koşulları veya ihtiyaçları farklı olsa da haklardan ve imkânlardan adil biçimde yararlanabilmesidir.</a:t>
            </a:r>
          </a:p>
          <a:p>
            <a:pPr marL="0" indent="0" algn="just">
              <a:buNone/>
            </a:pPr>
            <a:r>
              <a:rPr lang="tr-TR" sz="4000" b="1" dirty="0">
                <a:latin typeface="Calibri" panose="020F0502020204030204" pitchFamily="34" charset="0"/>
                <a:cs typeface="Calibri" panose="020F0502020204030204" pitchFamily="34" charset="0"/>
              </a:rPr>
              <a:t>Temel İnsan Hakları: </a:t>
            </a:r>
            <a:r>
              <a:rPr lang="tr-TR" sz="4000" dirty="0">
                <a:latin typeface="Calibri" panose="020F0502020204030204" pitchFamily="34" charset="0"/>
                <a:cs typeface="Calibri" panose="020F0502020204030204" pitchFamily="34" charset="0"/>
              </a:rPr>
              <a:t>Her bireyin insan olmasından dolayı sahip olduğu, devredilemez ve vazgeçilemez haklardır.</a:t>
            </a:r>
          </a:p>
          <a:p>
            <a:pPr marL="0" indent="0" algn="just">
              <a:buNone/>
            </a:pPr>
            <a:r>
              <a:rPr lang="tr-TR" sz="4000" b="1" dirty="0">
                <a:latin typeface="Calibri" panose="020F0502020204030204" pitchFamily="34" charset="0"/>
                <a:cs typeface="Calibri" panose="020F0502020204030204" pitchFamily="34" charset="0"/>
              </a:rPr>
              <a:t>Eşitlik: </a:t>
            </a:r>
            <a:r>
              <a:rPr lang="tr-TR" sz="4000" dirty="0">
                <a:latin typeface="Calibri" panose="020F0502020204030204" pitchFamily="34" charset="0"/>
                <a:cs typeface="Calibri" panose="020F0502020204030204" pitchFamily="34" charset="0"/>
              </a:rPr>
              <a:t>Bireylerin hak ve değer bakımından ayrım yapılmadan kabul edilmesidir.</a:t>
            </a:r>
          </a:p>
          <a:p>
            <a:pPr marL="0" indent="0" algn="just">
              <a:buNone/>
            </a:pPr>
            <a:r>
              <a:rPr lang="tr-TR" sz="4000" b="1" dirty="0">
                <a:latin typeface="Calibri" panose="020F0502020204030204" pitchFamily="34" charset="0"/>
                <a:cs typeface="Calibri" panose="020F0502020204030204" pitchFamily="34" charset="0"/>
              </a:rPr>
              <a:t>Erişilebilirlik: </a:t>
            </a:r>
            <a:r>
              <a:rPr lang="tr-TR" sz="4000" dirty="0">
                <a:latin typeface="Calibri" panose="020F0502020204030204" pitchFamily="34" charset="0"/>
                <a:cs typeface="Calibri" panose="020F0502020204030204" pitchFamily="34" charset="0"/>
              </a:rPr>
              <a:t>Binaların, yolların, ulaşım araçlarının, eğitim ortamlarının ve hizmetlerin herkes tarafından kullanılabilir hâle getirilmesidir.</a:t>
            </a:r>
            <a:endParaRPr lang="tr-TR" sz="36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0D4B6C50-A362-45ED-9507-C3FC947F0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2133"/>
            <a:ext cx="1179871" cy="1300159"/>
          </a:xfrm>
          <a:prstGeom prst="rect">
            <a:avLst/>
          </a:prstGeom>
        </p:spPr>
      </p:pic>
    </p:spTree>
    <p:extLst>
      <p:ext uri="{BB962C8B-B14F-4D97-AF65-F5344CB8AC3E}">
        <p14:creationId xmlns:p14="http://schemas.microsoft.com/office/powerpoint/2010/main" val="3828720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50"/>
                </a:solidFill>
                <a:latin typeface="Calibri" panose="020F0502020204030204" pitchFamily="34" charset="0"/>
                <a:cs typeface="Calibri" panose="020F0502020204030204" pitchFamily="34" charset="0"/>
              </a:rPr>
              <a:t>Örnekler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25909" y="924232"/>
            <a:ext cx="11012129" cy="5933767"/>
          </a:xfrm>
        </p:spPr>
        <p:txBody>
          <a:bodyPr>
            <a:normAutofit/>
          </a:bodyPr>
          <a:lstStyle/>
          <a:p>
            <a:pPr marL="0" indent="0" algn="just">
              <a:buNone/>
            </a:pPr>
            <a:r>
              <a:rPr lang="tr-TR" sz="2400" b="1" dirty="0">
                <a:latin typeface="Calibri" panose="020F0502020204030204" pitchFamily="34" charset="0"/>
                <a:cs typeface="Calibri" panose="020F0502020204030204" pitchFamily="34" charset="0"/>
              </a:rPr>
              <a:t>Özel Gereksinim: </a:t>
            </a:r>
            <a:r>
              <a:rPr lang="tr-TR" sz="2400" dirty="0">
                <a:latin typeface="Calibri" panose="020F0502020204030204" pitchFamily="34" charset="0"/>
                <a:cs typeface="Calibri" panose="020F0502020204030204" pitchFamily="34" charset="0"/>
              </a:rPr>
              <a:t>Bir öğrencinin merdiven çıkmakta zorlanması, yazıları okumak için büyüteç kullanması veya dersi anlamak için ek açıklamaya ihtiyaç duyması özel gereksinime örnektir.</a:t>
            </a:r>
          </a:p>
          <a:p>
            <a:pPr marL="0" indent="0" algn="just">
              <a:buNone/>
            </a:pPr>
            <a:r>
              <a:rPr lang="tr-TR" sz="2400" b="1" dirty="0">
                <a:latin typeface="Calibri" panose="020F0502020204030204" pitchFamily="34" charset="0"/>
                <a:cs typeface="Calibri" panose="020F0502020204030204" pitchFamily="34" charset="0"/>
              </a:rPr>
              <a:t>Özel </a:t>
            </a:r>
            <a:r>
              <a:rPr lang="tr-TR" sz="2400" b="1" dirty="0" err="1">
                <a:latin typeface="Calibri" panose="020F0502020204030204" pitchFamily="34" charset="0"/>
                <a:cs typeface="Calibri" panose="020F0502020204030204" pitchFamily="34" charset="0"/>
              </a:rPr>
              <a:t>Gereksinimli</a:t>
            </a:r>
            <a:r>
              <a:rPr lang="tr-TR" sz="2400" b="1" dirty="0">
                <a:latin typeface="Calibri" panose="020F0502020204030204" pitchFamily="34" charset="0"/>
                <a:cs typeface="Calibri" panose="020F0502020204030204" pitchFamily="34" charset="0"/>
              </a:rPr>
              <a:t> Birey: </a:t>
            </a:r>
            <a:r>
              <a:rPr lang="tr-TR" sz="2400" dirty="0">
                <a:latin typeface="Calibri" panose="020F0502020204030204" pitchFamily="34" charset="0"/>
                <a:cs typeface="Calibri" panose="020F0502020204030204" pitchFamily="34" charset="0"/>
              </a:rPr>
              <a:t>Görme yetersizliği olan, işitme yetersizliği bulunan, tekerlekli sandalye kullanan, öğrenme güçlüğü yaşayan veya özel yeteneğe sahip bireyler özel </a:t>
            </a:r>
            <a:r>
              <a:rPr lang="tr-TR" sz="2400" dirty="0" err="1">
                <a:latin typeface="Calibri" panose="020F0502020204030204" pitchFamily="34" charset="0"/>
                <a:cs typeface="Calibri" panose="020F0502020204030204" pitchFamily="34" charset="0"/>
              </a:rPr>
              <a:t>gereksinimli</a:t>
            </a:r>
            <a:r>
              <a:rPr lang="tr-TR" sz="2400" dirty="0">
                <a:latin typeface="Calibri" panose="020F0502020204030204" pitchFamily="34" charset="0"/>
                <a:cs typeface="Calibri" panose="020F0502020204030204" pitchFamily="34" charset="0"/>
              </a:rPr>
              <a:t> bireylere örnek gösterilebilir.</a:t>
            </a:r>
          </a:p>
          <a:p>
            <a:pPr marL="0" indent="0" algn="just">
              <a:buNone/>
            </a:pPr>
            <a:r>
              <a:rPr lang="tr-TR" sz="2400" b="1" dirty="0">
                <a:latin typeface="Calibri" panose="020F0502020204030204" pitchFamily="34" charset="0"/>
                <a:cs typeface="Calibri" panose="020F0502020204030204" pitchFamily="34" charset="0"/>
              </a:rPr>
              <a:t>Fırsat Eşitliği: </a:t>
            </a:r>
            <a:r>
              <a:rPr lang="tr-TR" sz="2400" dirty="0">
                <a:latin typeface="Calibri" panose="020F0502020204030204" pitchFamily="34" charset="0"/>
                <a:cs typeface="Calibri" panose="020F0502020204030204" pitchFamily="34" charset="0"/>
              </a:rPr>
              <a:t>Tekerlekli sandalye kullanan bir öğrencinin okul girişindeki rampayı kullanarak sınıfına ulaşabilmesi.</a:t>
            </a:r>
          </a:p>
          <a:p>
            <a:pPr marL="0" indent="0" algn="just">
              <a:buNone/>
            </a:pPr>
            <a:r>
              <a:rPr lang="tr-TR" sz="2400" b="1" dirty="0">
                <a:latin typeface="Calibri" panose="020F0502020204030204" pitchFamily="34" charset="0"/>
                <a:cs typeface="Calibri" panose="020F0502020204030204" pitchFamily="34" charset="0"/>
              </a:rPr>
              <a:t>Temel İnsan Hakları: </a:t>
            </a:r>
            <a:r>
              <a:rPr lang="tr-TR" sz="2400" dirty="0">
                <a:latin typeface="Calibri" panose="020F0502020204030204" pitchFamily="34" charset="0"/>
                <a:cs typeface="Calibri" panose="020F0502020204030204" pitchFamily="34" charset="0"/>
              </a:rPr>
              <a:t>Eğitim alma, sağlık hizmetlerinden yararlanma, güvenli yaşama ve toplumsal hayata katılma hakları temel insan haklarına örnektir.</a:t>
            </a:r>
          </a:p>
          <a:p>
            <a:pPr marL="0" indent="0" algn="just">
              <a:buNone/>
            </a:pPr>
            <a:r>
              <a:rPr lang="tr-TR" sz="2400" b="1" dirty="0">
                <a:latin typeface="Calibri" panose="020F0502020204030204" pitchFamily="34" charset="0"/>
                <a:cs typeface="Calibri" panose="020F0502020204030204" pitchFamily="34" charset="0"/>
              </a:rPr>
              <a:t>Eşitlik: </a:t>
            </a:r>
            <a:r>
              <a:rPr lang="tr-TR" sz="2400" dirty="0">
                <a:latin typeface="Calibri" panose="020F0502020204030204" pitchFamily="34" charset="0"/>
                <a:cs typeface="Calibri" panose="020F0502020204030204" pitchFamily="34" charset="0"/>
              </a:rPr>
              <a:t>Bir okulda her öğrencinin değerli kabul edilmesi ve ihtiyaçlarına göre desteklenmesi.</a:t>
            </a:r>
          </a:p>
          <a:p>
            <a:pPr marL="0" indent="0" algn="just">
              <a:buNone/>
            </a:pPr>
            <a:r>
              <a:rPr lang="tr-TR" sz="2400" b="1" dirty="0">
                <a:latin typeface="Calibri" panose="020F0502020204030204" pitchFamily="34" charset="0"/>
                <a:cs typeface="Calibri" panose="020F0502020204030204" pitchFamily="34" charset="0"/>
              </a:rPr>
              <a:t>Erişilebilirlik: </a:t>
            </a:r>
            <a:r>
              <a:rPr lang="tr-TR" sz="2400" dirty="0">
                <a:latin typeface="Calibri" panose="020F0502020204030204" pitchFamily="34" charset="0"/>
                <a:cs typeface="Calibri" panose="020F0502020204030204" pitchFamily="34" charset="0"/>
              </a:rPr>
              <a:t>Okulda rampa, asansör, hissedilebilir takip şeridi, uygun tuvalet ve geniş kapıların bulunması erişilebilirlik örneğidir.</a:t>
            </a:r>
          </a:p>
        </p:txBody>
      </p:sp>
      <p:pic>
        <p:nvPicPr>
          <p:cNvPr id="5" name="Resim 4">
            <a:extLst>
              <a:ext uri="{FF2B5EF4-FFF2-40B4-BE49-F238E27FC236}">
                <a16:creationId xmlns:a16="http://schemas.microsoft.com/office/drawing/2014/main" id="{A0B08192-3A1C-4518-AAB2-DD6B79E072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400" y="1"/>
            <a:ext cx="1178600" cy="1288026"/>
          </a:xfrm>
          <a:prstGeom prst="rect">
            <a:avLst/>
          </a:prstGeom>
        </p:spPr>
      </p:pic>
    </p:spTree>
    <p:extLst>
      <p:ext uri="{BB962C8B-B14F-4D97-AF65-F5344CB8AC3E}">
        <p14:creationId xmlns:p14="http://schemas.microsoft.com/office/powerpoint/2010/main" val="3804175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6">
                    <a:lumMod val="50000"/>
                  </a:schemeClr>
                </a:solidFill>
                <a:latin typeface="Calibri" panose="020F0502020204030204" pitchFamily="34" charset="0"/>
                <a:cs typeface="Calibri" panose="020F0502020204030204" pitchFamily="34" charset="0"/>
              </a:rPr>
              <a:t>Tanımlar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7240" y="1111044"/>
            <a:ext cx="11277600" cy="5582265"/>
          </a:xfrm>
        </p:spPr>
        <p:txBody>
          <a:bodyPr>
            <a:normAutofit fontScale="62500" lnSpcReduction="20000"/>
          </a:bodyPr>
          <a:lstStyle/>
          <a:p>
            <a:pPr marL="0" indent="0" algn="just">
              <a:buNone/>
            </a:pPr>
            <a:r>
              <a:rPr lang="tr-TR" sz="4000" b="1" dirty="0">
                <a:latin typeface="Calibri" panose="020F0502020204030204" pitchFamily="34" charset="0"/>
                <a:cs typeface="Calibri" panose="020F0502020204030204" pitchFamily="34" charset="0"/>
              </a:rPr>
              <a:t>Kaynaştırma/Bütünleştirme: </a:t>
            </a:r>
            <a:r>
              <a:rPr lang="tr-TR" sz="4000" dirty="0">
                <a:latin typeface="Calibri" panose="020F0502020204030204" pitchFamily="34" charset="0"/>
                <a:cs typeface="Calibri" panose="020F0502020204030204" pitchFamily="34" charset="0"/>
              </a:rPr>
              <a:t>Özel </a:t>
            </a:r>
            <a:r>
              <a:rPr lang="tr-TR" sz="4000" dirty="0" err="1">
                <a:latin typeface="Calibri" panose="020F0502020204030204" pitchFamily="34" charset="0"/>
                <a:cs typeface="Calibri" panose="020F0502020204030204" pitchFamily="34" charset="0"/>
              </a:rPr>
              <a:t>gereksinimli</a:t>
            </a:r>
            <a:r>
              <a:rPr lang="tr-TR" sz="4000" dirty="0">
                <a:latin typeface="Calibri" panose="020F0502020204030204" pitchFamily="34" charset="0"/>
                <a:cs typeface="Calibri" panose="020F0502020204030204" pitchFamily="34" charset="0"/>
              </a:rPr>
              <a:t> öğrencilerin akranlarıyla birlikte eğitim almalarını destekleyen uygulamadır.</a:t>
            </a:r>
          </a:p>
          <a:p>
            <a:pPr marL="0" indent="0" algn="just">
              <a:buNone/>
            </a:pPr>
            <a:r>
              <a:rPr lang="tr-TR" sz="4000" b="1" dirty="0">
                <a:latin typeface="Calibri" panose="020F0502020204030204" pitchFamily="34" charset="0"/>
                <a:cs typeface="Calibri" panose="020F0502020204030204" pitchFamily="34" charset="0"/>
              </a:rPr>
              <a:t>Bireyselleştirilmiş Eğitim Programı: </a:t>
            </a:r>
            <a:r>
              <a:rPr lang="tr-TR" sz="4000" dirty="0">
                <a:latin typeface="Calibri" panose="020F0502020204030204" pitchFamily="34" charset="0"/>
                <a:cs typeface="Calibri" panose="020F0502020204030204" pitchFamily="34" charset="0"/>
              </a:rPr>
              <a:t>Özel </a:t>
            </a:r>
            <a:r>
              <a:rPr lang="tr-TR" sz="4000" dirty="0" err="1">
                <a:latin typeface="Calibri" panose="020F0502020204030204" pitchFamily="34" charset="0"/>
                <a:cs typeface="Calibri" panose="020F0502020204030204" pitchFamily="34" charset="0"/>
              </a:rPr>
              <a:t>gereksinimli</a:t>
            </a:r>
            <a:r>
              <a:rPr lang="tr-TR" sz="4000" dirty="0">
                <a:latin typeface="Calibri" panose="020F0502020204030204" pitchFamily="34" charset="0"/>
                <a:cs typeface="Calibri" panose="020F0502020204030204" pitchFamily="34" charset="0"/>
              </a:rPr>
              <a:t> öğrencinin ihtiyaçlarına göre hazırlanan eğitim planıdır.</a:t>
            </a:r>
          </a:p>
          <a:p>
            <a:pPr marL="0" indent="0" algn="just">
              <a:buNone/>
            </a:pPr>
            <a:r>
              <a:rPr lang="tr-TR" sz="4000" b="1" dirty="0">
                <a:latin typeface="Calibri" panose="020F0502020204030204" pitchFamily="34" charset="0"/>
                <a:cs typeface="Calibri" panose="020F0502020204030204" pitchFamily="34" charset="0"/>
              </a:rPr>
              <a:t>Empati: </a:t>
            </a:r>
            <a:r>
              <a:rPr lang="tr-TR" sz="4000" dirty="0">
                <a:latin typeface="Calibri" panose="020F0502020204030204" pitchFamily="34" charset="0"/>
                <a:cs typeface="Calibri" panose="020F0502020204030204" pitchFamily="34" charset="0"/>
              </a:rPr>
              <a:t>Kişinin kendisini başkasının yerine koyarak onun duygu ve düşüncelerini anlamaya çalışmasıdır.</a:t>
            </a:r>
          </a:p>
          <a:p>
            <a:pPr marL="0" indent="0" algn="just">
              <a:buNone/>
            </a:pPr>
            <a:r>
              <a:rPr lang="tr-TR" sz="4000" b="1" dirty="0">
                <a:latin typeface="Calibri" panose="020F0502020204030204" pitchFamily="34" charset="0"/>
                <a:cs typeface="Calibri" panose="020F0502020204030204" pitchFamily="34" charset="0"/>
              </a:rPr>
              <a:t>Sevgi</a:t>
            </a:r>
            <a:r>
              <a:rPr lang="tr-TR" sz="4000" dirty="0">
                <a:latin typeface="Calibri" panose="020F0502020204030204" pitchFamily="34" charset="0"/>
                <a:cs typeface="Calibri" panose="020F0502020204030204" pitchFamily="34" charset="0"/>
              </a:rPr>
              <a:t>: İnsanları değerli görme, kabul etme ve onlara olumlu duygularla yaklaşmadır.</a:t>
            </a:r>
          </a:p>
          <a:p>
            <a:pPr marL="0" indent="0" algn="just">
              <a:buNone/>
            </a:pPr>
            <a:r>
              <a:rPr lang="tr-TR" sz="4000" b="1" dirty="0">
                <a:latin typeface="Calibri" panose="020F0502020204030204" pitchFamily="34" charset="0"/>
                <a:cs typeface="Calibri" panose="020F0502020204030204" pitchFamily="34" charset="0"/>
              </a:rPr>
              <a:t>Şefkat: </a:t>
            </a:r>
            <a:r>
              <a:rPr lang="tr-TR" sz="4000" dirty="0">
                <a:latin typeface="Calibri" panose="020F0502020204030204" pitchFamily="34" charset="0"/>
                <a:cs typeface="Calibri" panose="020F0502020204030204" pitchFamily="34" charset="0"/>
              </a:rPr>
              <a:t>Bir kişinin ihtiyacını fark ederek ona içtenlikle destek olma davranışıdır.</a:t>
            </a:r>
          </a:p>
          <a:p>
            <a:pPr marL="0" indent="0" algn="just">
              <a:buNone/>
            </a:pPr>
            <a:r>
              <a:rPr lang="tr-TR" sz="4000" b="1" dirty="0">
                <a:latin typeface="Calibri" panose="020F0502020204030204" pitchFamily="34" charset="0"/>
                <a:cs typeface="Calibri" panose="020F0502020204030204" pitchFamily="34" charset="0"/>
              </a:rPr>
              <a:t>Merhamet: </a:t>
            </a:r>
            <a:r>
              <a:rPr lang="tr-TR" sz="4000" dirty="0">
                <a:latin typeface="Calibri" panose="020F0502020204030204" pitchFamily="34" charset="0"/>
                <a:cs typeface="Calibri" panose="020F0502020204030204" pitchFamily="34" charset="0"/>
              </a:rPr>
              <a:t>Başkalarının yaşadığı güçlükleri anlayarak duyarlı ve yardımsever davranmaktır.</a:t>
            </a:r>
          </a:p>
          <a:p>
            <a:pPr marL="0" indent="0" algn="just">
              <a:buNone/>
            </a:pPr>
            <a:r>
              <a:rPr lang="tr-TR" sz="4000" b="1" dirty="0">
                <a:latin typeface="Calibri" panose="020F0502020204030204" pitchFamily="34" charset="0"/>
                <a:cs typeface="Calibri" panose="020F0502020204030204" pitchFamily="34" charset="0"/>
              </a:rPr>
              <a:t>Sosyal Yaşama Katılım: </a:t>
            </a:r>
            <a:r>
              <a:rPr lang="tr-TR" sz="4000" dirty="0">
                <a:latin typeface="Calibri" panose="020F0502020204030204" pitchFamily="34" charset="0"/>
                <a:cs typeface="Calibri" panose="020F0502020204030204" pitchFamily="34" charset="0"/>
              </a:rPr>
              <a:t>Bireyin eğitim, kültür, spor, sanat, eğlence ve günlük yaşam etkinliklerinde yer alabilmesidir.</a:t>
            </a:r>
          </a:p>
          <a:p>
            <a:pPr marL="0" indent="0" algn="just">
              <a:buNone/>
            </a:pPr>
            <a:r>
              <a:rPr lang="tr-TR" sz="4000" b="1" dirty="0">
                <a:latin typeface="Calibri" panose="020F0502020204030204" pitchFamily="34" charset="0"/>
                <a:cs typeface="Calibri" panose="020F0502020204030204" pitchFamily="34" charset="0"/>
              </a:rPr>
              <a:t>İstihdam: </a:t>
            </a:r>
            <a:r>
              <a:rPr lang="tr-TR" sz="4000" dirty="0">
                <a:latin typeface="Calibri" panose="020F0502020204030204" pitchFamily="34" charset="0"/>
                <a:cs typeface="Calibri" panose="020F0502020204030204" pitchFamily="34" charset="0"/>
              </a:rPr>
              <a:t>Bireylerin yetenek ve eğitimlerine uygun bir işte çalışmasıdır.</a:t>
            </a:r>
            <a:endParaRPr lang="tr-TR" sz="36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0D4B6C50-A362-45ED-9507-C3FC947F0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2133"/>
            <a:ext cx="1179871" cy="1300159"/>
          </a:xfrm>
          <a:prstGeom prst="rect">
            <a:avLst/>
          </a:prstGeom>
        </p:spPr>
      </p:pic>
    </p:spTree>
    <p:extLst>
      <p:ext uri="{BB962C8B-B14F-4D97-AF65-F5344CB8AC3E}">
        <p14:creationId xmlns:p14="http://schemas.microsoft.com/office/powerpoint/2010/main" val="34098759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50"/>
                </a:solidFill>
                <a:latin typeface="Calibri" panose="020F0502020204030204" pitchFamily="34" charset="0"/>
                <a:cs typeface="Calibri" panose="020F0502020204030204" pitchFamily="34" charset="0"/>
              </a:rPr>
              <a:t>Örnekler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25909" y="924232"/>
            <a:ext cx="11012129" cy="5933767"/>
          </a:xfrm>
        </p:spPr>
        <p:txBody>
          <a:bodyPr>
            <a:normAutofit lnSpcReduction="10000"/>
          </a:bodyPr>
          <a:lstStyle/>
          <a:p>
            <a:pPr marL="0" indent="0" algn="just">
              <a:buNone/>
            </a:pPr>
            <a:r>
              <a:rPr lang="tr-TR" b="1" dirty="0">
                <a:latin typeface="Calibri" panose="020F0502020204030204" pitchFamily="34" charset="0"/>
                <a:cs typeface="Calibri" panose="020F0502020204030204" pitchFamily="34" charset="0"/>
              </a:rPr>
              <a:t>Kaynaştırma/Bütünleştirme: </a:t>
            </a:r>
            <a:r>
              <a:rPr lang="tr-TR" dirty="0">
                <a:latin typeface="Calibri" panose="020F0502020204030204" pitchFamily="34" charset="0"/>
                <a:cs typeface="Calibri" panose="020F0502020204030204" pitchFamily="34" charset="0"/>
              </a:rPr>
              <a:t>Özel </a:t>
            </a:r>
            <a:r>
              <a:rPr lang="tr-TR" dirty="0" err="1">
                <a:latin typeface="Calibri" panose="020F0502020204030204" pitchFamily="34" charset="0"/>
                <a:cs typeface="Calibri" panose="020F0502020204030204" pitchFamily="34" charset="0"/>
              </a:rPr>
              <a:t>gereksinimli</a:t>
            </a:r>
            <a:r>
              <a:rPr lang="tr-TR" dirty="0">
                <a:latin typeface="Calibri" panose="020F0502020204030204" pitchFamily="34" charset="0"/>
                <a:cs typeface="Calibri" panose="020F0502020204030204" pitchFamily="34" charset="0"/>
              </a:rPr>
              <a:t> bir öğrencinin gerekli desteklerle sınıfındaki arkadaşlarıyla birlikte derslere katılması kaynaştırma/bütünleştirme uygulamasıdır.</a:t>
            </a:r>
          </a:p>
          <a:p>
            <a:pPr marL="0" indent="0" algn="just">
              <a:buNone/>
            </a:pPr>
            <a:r>
              <a:rPr lang="tr-TR" b="1" dirty="0">
                <a:latin typeface="Calibri" panose="020F0502020204030204" pitchFamily="34" charset="0"/>
                <a:cs typeface="Calibri" panose="020F0502020204030204" pitchFamily="34" charset="0"/>
              </a:rPr>
              <a:t>Bireyselleştirilmiş Eğitim Programı: </a:t>
            </a:r>
            <a:r>
              <a:rPr lang="tr-TR" dirty="0">
                <a:latin typeface="Calibri" panose="020F0502020204030204" pitchFamily="34" charset="0"/>
                <a:cs typeface="Calibri" panose="020F0502020204030204" pitchFamily="34" charset="0"/>
              </a:rPr>
              <a:t>Okuma, yazma veya dikkat konusunda desteğe ihtiyaç duyan bir öğrenci için öğretmenin özel hedefler ve etkinlikler planlaması bireyselleştirilmiş eğitim programına örnektir.</a:t>
            </a:r>
          </a:p>
          <a:p>
            <a:pPr marL="0" indent="0" algn="just">
              <a:buNone/>
            </a:pPr>
            <a:r>
              <a:rPr lang="tr-TR" b="1" dirty="0">
                <a:latin typeface="Calibri" panose="020F0502020204030204" pitchFamily="34" charset="0"/>
                <a:cs typeface="Calibri" panose="020F0502020204030204" pitchFamily="34" charset="0"/>
              </a:rPr>
              <a:t>Empati: </a:t>
            </a:r>
            <a:r>
              <a:rPr lang="tr-TR" dirty="0">
                <a:latin typeface="Calibri" panose="020F0502020204030204" pitchFamily="34" charset="0"/>
                <a:cs typeface="Calibri" panose="020F0502020204030204" pitchFamily="34" charset="0"/>
              </a:rPr>
              <a:t>Sınıfa yeni gelen ve işitme cihazı kullanan bir arkadaşın kendini nasıl hissedebileceğini düşünerek onunla sabırla iletişim kurmak empati örneğidir.</a:t>
            </a:r>
          </a:p>
          <a:p>
            <a:pPr marL="0" indent="0" algn="just">
              <a:buNone/>
            </a:pPr>
            <a:r>
              <a:rPr lang="tr-TR" b="1" dirty="0">
                <a:latin typeface="Calibri" panose="020F0502020204030204" pitchFamily="34" charset="0"/>
                <a:cs typeface="Calibri" panose="020F0502020204030204" pitchFamily="34" charset="0"/>
              </a:rPr>
              <a:t>Sevgi: </a:t>
            </a:r>
            <a:r>
              <a:rPr lang="tr-TR" dirty="0">
                <a:latin typeface="Calibri" panose="020F0502020204030204" pitchFamily="34" charset="0"/>
                <a:cs typeface="Calibri" panose="020F0502020204030204" pitchFamily="34" charset="0"/>
              </a:rPr>
              <a:t>Bir arkadaşımızı özellikleri nedeniyle dışlamadan, onu sınıfın değerli bir üyesi olarak görmek sevgiye örnektir.</a:t>
            </a:r>
          </a:p>
          <a:p>
            <a:pPr marL="0" indent="0" algn="just">
              <a:buNone/>
            </a:pPr>
            <a:r>
              <a:rPr lang="tr-TR" b="1" dirty="0">
                <a:latin typeface="Calibri" panose="020F0502020204030204" pitchFamily="34" charset="0"/>
                <a:cs typeface="Calibri" panose="020F0502020204030204" pitchFamily="34" charset="0"/>
              </a:rPr>
              <a:t>Şefkat: </a:t>
            </a:r>
            <a:r>
              <a:rPr lang="tr-TR" dirty="0">
                <a:latin typeface="Calibri" panose="020F0502020204030204" pitchFamily="34" charset="0"/>
                <a:cs typeface="Calibri" panose="020F0502020204030204" pitchFamily="34" charset="0"/>
              </a:rPr>
              <a:t>Görme yetersizliği olan bir arkadaşın sınıfta yolunu bulmasına ihtiyaç duyduğunda ona uygun biçimde destek olmak şefkatli davranıştır.</a:t>
            </a:r>
          </a:p>
          <a:p>
            <a:pPr marL="0" indent="0" algn="just">
              <a:buNone/>
            </a:pPr>
            <a:r>
              <a:rPr lang="tr-TR" b="1" dirty="0">
                <a:latin typeface="Calibri" panose="020F0502020204030204" pitchFamily="34" charset="0"/>
                <a:cs typeface="Calibri" panose="020F0502020204030204" pitchFamily="34" charset="0"/>
              </a:rPr>
              <a:t>Merhamet: </a:t>
            </a:r>
            <a:r>
              <a:rPr lang="tr-TR" dirty="0">
                <a:latin typeface="Calibri" panose="020F0502020204030204" pitchFamily="34" charset="0"/>
                <a:cs typeface="Calibri" panose="020F0502020204030204" pitchFamily="34" charset="0"/>
              </a:rPr>
              <a:t>Zorluk yaşayan bir kişiyi küçümsemeden, onun yaşamını kolaylaştıracak bir çözüm düşünmek merhamet örneğidir.</a:t>
            </a:r>
          </a:p>
          <a:p>
            <a:pPr marL="0" indent="0" algn="just">
              <a:buNone/>
            </a:pPr>
            <a:r>
              <a:rPr lang="tr-TR" b="1" dirty="0">
                <a:latin typeface="Calibri" panose="020F0502020204030204" pitchFamily="34" charset="0"/>
                <a:cs typeface="Calibri" panose="020F0502020204030204" pitchFamily="34" charset="0"/>
              </a:rPr>
              <a:t>Sosyal Yaşama Katılım: </a:t>
            </a:r>
            <a:r>
              <a:rPr lang="tr-TR" dirty="0">
                <a:latin typeface="Calibri" panose="020F0502020204030204" pitchFamily="34" charset="0"/>
                <a:cs typeface="Calibri" panose="020F0502020204030204" pitchFamily="34" charset="0"/>
              </a:rPr>
              <a:t>Engelsiz plaj, spor kursu, sanat atölyesi veya belediye etkinliği sayesinde özel </a:t>
            </a:r>
            <a:r>
              <a:rPr lang="tr-TR" dirty="0" err="1">
                <a:latin typeface="Calibri" panose="020F0502020204030204" pitchFamily="34" charset="0"/>
                <a:cs typeface="Calibri" panose="020F0502020204030204" pitchFamily="34" charset="0"/>
              </a:rPr>
              <a:t>gereksinimli</a:t>
            </a:r>
            <a:r>
              <a:rPr lang="tr-TR" dirty="0">
                <a:latin typeface="Calibri" panose="020F0502020204030204" pitchFamily="34" charset="0"/>
                <a:cs typeface="Calibri" panose="020F0502020204030204" pitchFamily="34" charset="0"/>
              </a:rPr>
              <a:t> bireylerin sosyal yaşama katılması bu kavrama örnektir.</a:t>
            </a:r>
          </a:p>
          <a:p>
            <a:pPr marL="0" indent="0" algn="just">
              <a:buNone/>
            </a:pPr>
            <a:r>
              <a:rPr lang="tr-TR" b="1" dirty="0">
                <a:latin typeface="Calibri" panose="020F0502020204030204" pitchFamily="34" charset="0"/>
                <a:cs typeface="Calibri" panose="020F0502020204030204" pitchFamily="34" charset="0"/>
              </a:rPr>
              <a:t>İstihdam: </a:t>
            </a:r>
            <a:r>
              <a:rPr lang="tr-TR" dirty="0">
                <a:latin typeface="Calibri" panose="020F0502020204030204" pitchFamily="34" charset="0"/>
                <a:cs typeface="Calibri" panose="020F0502020204030204" pitchFamily="34" charset="0"/>
              </a:rPr>
              <a:t>Özel </a:t>
            </a:r>
            <a:r>
              <a:rPr lang="tr-TR" dirty="0" err="1">
                <a:latin typeface="Calibri" panose="020F0502020204030204" pitchFamily="34" charset="0"/>
                <a:cs typeface="Calibri" panose="020F0502020204030204" pitchFamily="34" charset="0"/>
              </a:rPr>
              <a:t>gereksinimli</a:t>
            </a:r>
            <a:r>
              <a:rPr lang="tr-TR" dirty="0">
                <a:latin typeface="Calibri" panose="020F0502020204030204" pitchFamily="34" charset="0"/>
                <a:cs typeface="Calibri" panose="020F0502020204030204" pitchFamily="34" charset="0"/>
              </a:rPr>
              <a:t> bireylerin yeteneklerine uygun işlerde çalışabilmesi ve üretime katkı sağlaması.</a:t>
            </a:r>
          </a:p>
        </p:txBody>
      </p:sp>
      <p:pic>
        <p:nvPicPr>
          <p:cNvPr id="5" name="Resim 4">
            <a:extLst>
              <a:ext uri="{FF2B5EF4-FFF2-40B4-BE49-F238E27FC236}">
                <a16:creationId xmlns:a16="http://schemas.microsoft.com/office/drawing/2014/main" id="{A0B08192-3A1C-4518-AAB2-DD6B79E072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400" y="1"/>
            <a:ext cx="1178600" cy="1288026"/>
          </a:xfrm>
          <a:prstGeom prst="rect">
            <a:avLst/>
          </a:prstGeom>
        </p:spPr>
      </p:pic>
    </p:spTree>
    <p:extLst>
      <p:ext uri="{BB962C8B-B14F-4D97-AF65-F5344CB8AC3E}">
        <p14:creationId xmlns:p14="http://schemas.microsoft.com/office/powerpoint/2010/main" val="1314701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76748" y="953730"/>
            <a:ext cx="5614220" cy="5739580"/>
          </a:xfrm>
        </p:spPr>
        <p:txBody>
          <a:bodyPr>
            <a:normAutofit fontScale="62500" lnSpcReduction="20000"/>
          </a:bodyPr>
          <a:lstStyle/>
          <a:p>
            <a:pPr marL="0" indent="0">
              <a:lnSpc>
                <a:spcPct val="120000"/>
              </a:lnSpc>
              <a:buNone/>
            </a:pPr>
            <a:r>
              <a:rPr lang="tr-TR" sz="3200" dirty="0">
                <a:latin typeface="Calibri" panose="020F0502020204030204" pitchFamily="34" charset="0"/>
                <a:cs typeface="Calibri" panose="020F0502020204030204" pitchFamily="34" charset="0"/>
              </a:rPr>
              <a:t>İnsanlar fiziksel, zihinsel, duygusal, sosyal ve gelişimsel özellikleri bakımından birbirinden farklı olabilir. Bu farklılıklar toplum yaşamının doğal bir parçasıdır.</a:t>
            </a:r>
          </a:p>
          <a:p>
            <a:pPr marL="0" indent="0">
              <a:lnSpc>
                <a:spcPct val="120000"/>
              </a:lnSpc>
              <a:buNone/>
            </a:pPr>
            <a:r>
              <a:rPr lang="tr-TR" sz="3200" dirty="0">
                <a:latin typeface="Calibri" panose="020F0502020204030204" pitchFamily="34" charset="0"/>
                <a:cs typeface="Calibri" panose="020F0502020204030204" pitchFamily="34" charset="0"/>
              </a:rPr>
              <a:t>Bazı bireyler günlük yaşam, eğitim, iletişim, hareket veya sosyal katılım alanlarında ek desteğe ihtiyaç duyabilir. Bu bireyler özel </a:t>
            </a:r>
            <a:r>
              <a:rPr lang="tr-TR" sz="3200" dirty="0" err="1">
                <a:latin typeface="Calibri" panose="020F0502020204030204" pitchFamily="34" charset="0"/>
                <a:cs typeface="Calibri" panose="020F0502020204030204" pitchFamily="34" charset="0"/>
              </a:rPr>
              <a:t>gereksinimli</a:t>
            </a:r>
            <a:r>
              <a:rPr lang="tr-TR" sz="3200" dirty="0">
                <a:latin typeface="Calibri" panose="020F0502020204030204" pitchFamily="34" charset="0"/>
                <a:cs typeface="Calibri" panose="020F0502020204030204" pitchFamily="34" charset="0"/>
              </a:rPr>
              <a:t> birey olarak adlandırılır.</a:t>
            </a:r>
          </a:p>
          <a:p>
            <a:pPr marL="0" indent="0">
              <a:lnSpc>
                <a:spcPct val="120000"/>
              </a:lnSpc>
              <a:buNone/>
            </a:pPr>
            <a:r>
              <a:rPr lang="tr-TR" sz="3200" dirty="0">
                <a:latin typeface="Calibri" panose="020F0502020204030204" pitchFamily="34" charset="0"/>
                <a:cs typeface="Calibri" panose="020F0502020204030204" pitchFamily="34" charset="0"/>
              </a:rPr>
              <a:t>Özel </a:t>
            </a:r>
            <a:r>
              <a:rPr lang="tr-TR" sz="3200" dirty="0" err="1">
                <a:latin typeface="Calibri" panose="020F0502020204030204" pitchFamily="34" charset="0"/>
                <a:cs typeface="Calibri" panose="020F0502020204030204" pitchFamily="34" charset="0"/>
              </a:rPr>
              <a:t>gereksinimli</a:t>
            </a:r>
            <a:r>
              <a:rPr lang="tr-TR" sz="3200" dirty="0">
                <a:latin typeface="Calibri" panose="020F0502020204030204" pitchFamily="34" charset="0"/>
                <a:cs typeface="Calibri" panose="020F0502020204030204" pitchFamily="34" charset="0"/>
              </a:rPr>
              <a:t> bireyler de toplumun eşit ve değerli üyeleridir; eğitim, sağlık, ulaşım, sosyal yaşam ve çalışma hayatı gibi alanlarda haklardan yararlanma konusunda desteklenmelidir.</a:t>
            </a:r>
          </a:p>
          <a:p>
            <a:pPr marL="0" indent="0">
              <a:lnSpc>
                <a:spcPct val="120000"/>
              </a:lnSpc>
              <a:buNone/>
            </a:pPr>
            <a:r>
              <a:rPr lang="tr-TR" sz="3200" dirty="0">
                <a:latin typeface="Calibri" panose="020F0502020204030204" pitchFamily="34" charset="0"/>
                <a:cs typeface="Calibri" panose="020F0502020204030204" pitchFamily="34" charset="0"/>
              </a:rPr>
              <a:t>Özel </a:t>
            </a:r>
            <a:r>
              <a:rPr lang="tr-TR" sz="3200" dirty="0" err="1">
                <a:latin typeface="Calibri" panose="020F0502020204030204" pitchFamily="34" charset="0"/>
                <a:cs typeface="Calibri" panose="020F0502020204030204" pitchFamily="34" charset="0"/>
              </a:rPr>
              <a:t>gereksinimli</a:t>
            </a:r>
            <a:r>
              <a:rPr lang="tr-TR" sz="3200" dirty="0">
                <a:latin typeface="Calibri" panose="020F0502020204030204" pitchFamily="34" charset="0"/>
                <a:cs typeface="Calibri" panose="020F0502020204030204" pitchFamily="34" charset="0"/>
              </a:rPr>
              <a:t> bireyler de toplumun eşit ve değerli üyeleridir; eğitim, sağlık, ulaşım, sosyal yaşam ve çalışma hayatı gibi alanlarda haklardan yararlanma konusunda desteklenmelidir.</a:t>
            </a:r>
            <a:endParaRPr lang="tr-TR" sz="4000" dirty="0">
              <a:latin typeface="Calibri" panose="020F0502020204030204" pitchFamily="34" charset="0"/>
              <a:cs typeface="Calibri" panose="020F0502020204030204" pitchFamily="34" charset="0"/>
            </a:endParaRPr>
          </a:p>
        </p:txBody>
      </p:sp>
      <p:pic>
        <p:nvPicPr>
          <p:cNvPr id="5" name="Resim 4">
            <a:extLst>
              <a:ext uri="{FF2B5EF4-FFF2-40B4-BE49-F238E27FC236}">
                <a16:creationId xmlns:a16="http://schemas.microsoft.com/office/drawing/2014/main" id="{1604F1BA-9A81-45F3-B711-5DB73F240A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21961" y="13520"/>
            <a:ext cx="1148590" cy="1274506"/>
          </a:xfrm>
          <a:prstGeom prst="rect">
            <a:avLst/>
          </a:prstGeom>
        </p:spPr>
      </p:pic>
      <p:pic>
        <p:nvPicPr>
          <p:cNvPr id="6" name="Resim 5">
            <a:extLst>
              <a:ext uri="{FF2B5EF4-FFF2-40B4-BE49-F238E27FC236}">
                <a16:creationId xmlns:a16="http://schemas.microsoft.com/office/drawing/2014/main" id="{4E0C0DD4-B09A-459F-876F-6429428AAE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7057" y="2458065"/>
            <a:ext cx="5646993" cy="4235245"/>
          </a:xfrm>
          <a:prstGeom prst="rect">
            <a:avLst/>
          </a:prstGeom>
        </p:spPr>
      </p:pic>
    </p:spTree>
    <p:extLst>
      <p:ext uri="{BB962C8B-B14F-4D97-AF65-F5344CB8AC3E}">
        <p14:creationId xmlns:p14="http://schemas.microsoft.com/office/powerpoint/2010/main" val="1393558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9" y="914400"/>
            <a:ext cx="5565056" cy="5778909"/>
          </a:xfrm>
        </p:spPr>
        <p:txBody>
          <a:bodyPr>
            <a:normAutofit lnSpcReduction="10000"/>
          </a:bodyPr>
          <a:lstStyle/>
          <a:p>
            <a:pPr marL="0" indent="0" algn="just">
              <a:lnSpc>
                <a:spcPct val="160000"/>
              </a:lnSpc>
              <a:buNone/>
            </a:pPr>
            <a:r>
              <a:rPr lang="tr-TR" dirty="0">
                <a:latin typeface="Calibri" panose="020F0502020204030204" pitchFamily="34" charset="0"/>
                <a:cs typeface="Calibri" panose="020F0502020204030204" pitchFamily="34" charset="0"/>
              </a:rPr>
              <a:t>Toplumda adaletli bir yaşamın kurulabilmesi için fırsat eşitliği önemlidir. Fırsat eşitliği, herkesin aynı ihtiyaca sahip olduğu anlamına gelmez. İnsanların farklı gereksinimlerine uygun düzenlemeler yapılarak haklardan adil biçimde yararlanmaları sağlanır.</a:t>
            </a:r>
          </a:p>
          <a:p>
            <a:pPr marL="0" indent="0" algn="just">
              <a:lnSpc>
                <a:spcPct val="160000"/>
              </a:lnSpc>
              <a:buNone/>
            </a:pPr>
            <a:r>
              <a:rPr lang="tr-TR" dirty="0">
                <a:latin typeface="Calibri" panose="020F0502020204030204" pitchFamily="34" charset="0"/>
                <a:cs typeface="Calibri" panose="020F0502020204030204" pitchFamily="34" charset="0"/>
              </a:rPr>
              <a:t>Bir okulda rampa yapılması, asansör bulunması, hissedilebilir takip şeritlerinin kullanılması, işaret dili desteği verilmesi, Braille alfabesiyle hazırlanmış materyallerin bulunması ve özel eğitim desteği sunulması erişilebilirlik ve fırsat eşitliği açısından önem taşır.</a:t>
            </a:r>
            <a:endParaRPr lang="tr-TR" sz="24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a:extLst>
              <a:ext uri="{FF2B5EF4-FFF2-40B4-BE49-F238E27FC236}">
                <a16:creationId xmlns:a16="http://schemas.microsoft.com/office/drawing/2014/main" id="{B85101FC-4443-4839-977F-FCC5EFDE4C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1891" y="766916"/>
            <a:ext cx="3511620" cy="5855110"/>
          </a:xfrm>
          <a:prstGeom prst="rect">
            <a:avLst/>
          </a:prstGeom>
        </p:spPr>
      </p:pic>
    </p:spTree>
    <p:extLst>
      <p:ext uri="{BB962C8B-B14F-4D97-AF65-F5344CB8AC3E}">
        <p14:creationId xmlns:p14="http://schemas.microsoft.com/office/powerpoint/2010/main" val="996054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98085" y="1052053"/>
            <a:ext cx="11265982" cy="2772696"/>
          </a:xfrm>
        </p:spPr>
        <p:txBody>
          <a:bodyPr>
            <a:normAutofit fontScale="92500" lnSpcReduction="20000"/>
          </a:bodyPr>
          <a:lstStyle/>
          <a:p>
            <a:pPr marL="0" indent="0" algn="just">
              <a:lnSpc>
                <a:spcPct val="160000"/>
              </a:lnSpc>
              <a:buNone/>
            </a:pPr>
            <a:r>
              <a:rPr lang="tr-TR" dirty="0">
                <a:latin typeface="Calibri" panose="020F0502020204030204" pitchFamily="34" charset="0"/>
                <a:cs typeface="Calibri" panose="020F0502020204030204" pitchFamily="34" charset="0"/>
              </a:rPr>
              <a:t>Özel </a:t>
            </a:r>
            <a:r>
              <a:rPr lang="tr-TR" dirty="0" err="1">
                <a:latin typeface="Calibri" panose="020F0502020204030204" pitchFamily="34" charset="0"/>
                <a:cs typeface="Calibri" panose="020F0502020204030204" pitchFamily="34" charset="0"/>
              </a:rPr>
              <a:t>gereksinimli</a:t>
            </a:r>
            <a:r>
              <a:rPr lang="tr-TR" dirty="0">
                <a:latin typeface="Calibri" panose="020F0502020204030204" pitchFamily="34" charset="0"/>
                <a:cs typeface="Calibri" panose="020F0502020204030204" pitchFamily="34" charset="0"/>
              </a:rPr>
              <a:t> bireylerin eğitim hayatına katılımı için kaynaştırma/bütünleştirme uygulamaları ve bireyselleştirilmiş eğitim programları hazırlanabilir.</a:t>
            </a:r>
          </a:p>
          <a:p>
            <a:pPr marL="0" indent="0" algn="just">
              <a:lnSpc>
                <a:spcPct val="160000"/>
              </a:lnSpc>
              <a:buNone/>
            </a:pPr>
            <a:r>
              <a:rPr lang="tr-TR" dirty="0">
                <a:latin typeface="Calibri" panose="020F0502020204030204" pitchFamily="34" charset="0"/>
                <a:cs typeface="Calibri" panose="020F0502020204030204" pitchFamily="34" charset="0"/>
              </a:rPr>
              <a:t>Okul ortamında eğitim alamayan öğrenciler için evde veya hastanede eğitim hizmetleri sunulabilir. Sağlık, bakım, ulaşım, sosyal yaşam ve istihdam alanlarında yapılan düzenlemeler de özel </a:t>
            </a:r>
            <a:r>
              <a:rPr lang="tr-TR" dirty="0" err="1">
                <a:latin typeface="Calibri" panose="020F0502020204030204" pitchFamily="34" charset="0"/>
                <a:cs typeface="Calibri" panose="020F0502020204030204" pitchFamily="34" charset="0"/>
              </a:rPr>
              <a:t>gereksinimli</a:t>
            </a:r>
            <a:r>
              <a:rPr lang="tr-TR" dirty="0">
                <a:latin typeface="Calibri" panose="020F0502020204030204" pitchFamily="34" charset="0"/>
                <a:cs typeface="Calibri" panose="020F0502020204030204" pitchFamily="34" charset="0"/>
              </a:rPr>
              <a:t> bireylerin yaşam kalitesini artırır. Engelsiz plajlar, erişilebilir araçlar, bakım merkezleri, gündüz bakım hizmetleri, kısa mola merkezleri ve sosyal etkinlikler bu düzenlemelere örnek gösterilebilir.</a:t>
            </a:r>
            <a:endParaRPr lang="tr-TR" sz="24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3AE1B34-6153-4BD9-9201-12BE45413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a:extLst>
              <a:ext uri="{FF2B5EF4-FFF2-40B4-BE49-F238E27FC236}">
                <a16:creationId xmlns:a16="http://schemas.microsoft.com/office/drawing/2014/main" id="{845E2560-581B-4A20-B302-8ED00A677796}"/>
              </a:ext>
            </a:extLst>
          </p:cNvPr>
          <p:cNvPicPr>
            <a:picLocks noChangeAspect="1"/>
          </p:cNvPicPr>
          <p:nvPr/>
        </p:nvPicPr>
        <p:blipFill rotWithShape="1">
          <a:blip r:embed="rId3">
            <a:extLst>
              <a:ext uri="{28A0092B-C50C-407E-A947-70E740481C1C}">
                <a14:useLocalDpi xmlns:a14="http://schemas.microsoft.com/office/drawing/2010/main" val="0"/>
              </a:ext>
            </a:extLst>
          </a:blip>
          <a:srcRect t="28215" b="10745"/>
          <a:stretch/>
        </p:blipFill>
        <p:spPr>
          <a:xfrm>
            <a:off x="2374182" y="3742897"/>
            <a:ext cx="7443635" cy="3029072"/>
          </a:xfrm>
          <a:prstGeom prst="rect">
            <a:avLst/>
          </a:prstGeom>
        </p:spPr>
      </p:pic>
    </p:spTree>
    <p:extLst>
      <p:ext uri="{BB962C8B-B14F-4D97-AF65-F5344CB8AC3E}">
        <p14:creationId xmlns:p14="http://schemas.microsoft.com/office/powerpoint/2010/main" val="2398836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50000"/>
                  </a:schemeClr>
                </a:solidFill>
                <a:latin typeface="Calibri" panose="020F0502020204030204" pitchFamily="34" charset="0"/>
                <a:cs typeface="Calibri" panose="020F0502020204030204" pitchFamily="34" charset="0"/>
              </a:rPr>
              <a:t>Anlatım</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4567" y="1071717"/>
            <a:ext cx="11265984" cy="2379406"/>
          </a:xfrm>
        </p:spPr>
        <p:txBody>
          <a:bodyPr>
            <a:normAutofit fontScale="85000" lnSpcReduction="20000"/>
          </a:bodyPr>
          <a:lstStyle/>
          <a:p>
            <a:pPr marL="0" indent="0">
              <a:buNone/>
            </a:pPr>
            <a:r>
              <a:rPr lang="tr-TR" sz="2800" dirty="0"/>
              <a:t>Fırsat eşitliğinin sürdürülmesi yalnız kurumların çalışmalarıyla değil, toplumdaki bireylerin duyarlı davranışlarıyla da mümkündür. </a:t>
            </a:r>
          </a:p>
          <a:p>
            <a:pPr marL="0" indent="0">
              <a:buNone/>
            </a:pPr>
            <a:r>
              <a:rPr lang="tr-TR" sz="2800" dirty="0"/>
              <a:t>Özel </a:t>
            </a:r>
            <a:r>
              <a:rPr lang="tr-TR" sz="2800" dirty="0" err="1"/>
              <a:t>gereksinimli</a:t>
            </a:r>
            <a:r>
              <a:rPr lang="tr-TR" sz="2800" dirty="0"/>
              <a:t> bireylere empati, sevgi, şefkat ve merhamet ile yaklaşmak; onların güçlü yönlerini fark etmek, başarılarını desteklemek ve sosyal yaşama katılımlarını kolaylaştırmak toplumsal birlik açısından değerlidir.</a:t>
            </a:r>
          </a:p>
          <a:p>
            <a:pPr marL="0" indent="0">
              <a:buNone/>
            </a:pPr>
            <a:r>
              <a:rPr lang="tr-TR" sz="2800" dirty="0"/>
              <a:t>Böyle bir toplumda insanlar kendini daha güvende, daha değerli ve daha huzurlu hisseder.</a:t>
            </a:r>
            <a:endParaRPr lang="tr-TR" sz="3600" dirty="0">
              <a:latin typeface="Calibri" panose="020F0502020204030204" pitchFamily="34" charset="0"/>
              <a:cs typeface="Calibri" panose="020F0502020204030204" pitchFamily="34" charset="0"/>
            </a:endParaRPr>
          </a:p>
        </p:txBody>
      </p:sp>
      <p:pic>
        <p:nvPicPr>
          <p:cNvPr id="4" name="Resim 3">
            <a:extLst>
              <a:ext uri="{FF2B5EF4-FFF2-40B4-BE49-F238E27FC236}">
                <a16:creationId xmlns:a16="http://schemas.microsoft.com/office/drawing/2014/main" id="{78DBE85E-705F-4348-A6FF-63F7679B31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12129" y="13520"/>
            <a:ext cx="1158422" cy="1274506"/>
          </a:xfrm>
          <a:prstGeom prst="rect">
            <a:avLst/>
          </a:prstGeom>
        </p:spPr>
      </p:pic>
      <p:pic>
        <p:nvPicPr>
          <p:cNvPr id="6" name="Resim 5">
            <a:extLst>
              <a:ext uri="{FF2B5EF4-FFF2-40B4-BE49-F238E27FC236}">
                <a16:creationId xmlns:a16="http://schemas.microsoft.com/office/drawing/2014/main" id="{CD20E427-7E9B-44E9-9DF3-289F5E6D17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9123" y="3451123"/>
            <a:ext cx="6813754" cy="3406878"/>
          </a:xfrm>
          <a:prstGeom prst="rect">
            <a:avLst/>
          </a:prstGeom>
        </p:spPr>
      </p:pic>
    </p:spTree>
    <p:extLst>
      <p:ext uri="{BB962C8B-B14F-4D97-AF65-F5344CB8AC3E}">
        <p14:creationId xmlns:p14="http://schemas.microsoft.com/office/powerpoint/2010/main" val="375839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bg1">
                    <a:lumMod val="50000"/>
                  </a:schemeClr>
                </a:solidFill>
                <a:latin typeface="Calibri" panose="020F0502020204030204" pitchFamily="34" charset="0"/>
                <a:cs typeface="Calibri" panose="020F0502020204030204" pitchFamily="34" charset="0"/>
              </a:rPr>
              <a:t>Şiir</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1533832" y="164690"/>
            <a:ext cx="9479567" cy="6528620"/>
          </a:xfrm>
        </p:spPr>
        <p:txBody>
          <a:bodyPr>
            <a:normAutofit lnSpcReduction="10000"/>
          </a:bodyPr>
          <a:lstStyle/>
          <a:p>
            <a:pPr marL="0" indent="0" algn="ctr">
              <a:buNone/>
            </a:pPr>
            <a:r>
              <a:rPr lang="tr-TR" b="1" dirty="0"/>
              <a:t>Aynı Hayatta, Eşit Umutta</a:t>
            </a:r>
          </a:p>
          <a:p>
            <a:pPr marL="0" indent="0" algn="ctr">
              <a:buNone/>
            </a:pPr>
            <a:endParaRPr lang="tr-TR" dirty="0"/>
          </a:p>
          <a:p>
            <a:pPr marL="0" indent="0" algn="ctr">
              <a:buNone/>
            </a:pPr>
            <a:r>
              <a:rPr lang="tr-TR" dirty="0"/>
              <a:t>Her insan bir dünyadır, ayrı bir renktir,</a:t>
            </a:r>
          </a:p>
          <a:p>
            <a:pPr marL="0" indent="0" algn="ctr">
              <a:buNone/>
            </a:pPr>
            <a:r>
              <a:rPr lang="tr-TR" dirty="0"/>
              <a:t>Kimi adımda destek, kimi sözde yürektir.</a:t>
            </a:r>
          </a:p>
          <a:p>
            <a:pPr marL="0" indent="0" algn="ctr">
              <a:buNone/>
            </a:pPr>
            <a:r>
              <a:rPr lang="tr-TR" dirty="0"/>
              <a:t>Farklılık eksiklik değil, yaşamın sesidir,</a:t>
            </a:r>
          </a:p>
          <a:p>
            <a:pPr marL="0" indent="0" algn="ctr">
              <a:buNone/>
            </a:pPr>
            <a:r>
              <a:rPr lang="tr-TR" dirty="0"/>
              <a:t>Eşit fırsat verilirse umudun nefesidir.</a:t>
            </a:r>
          </a:p>
          <a:p>
            <a:pPr marL="0" indent="0" algn="ctr">
              <a:buNone/>
            </a:pPr>
            <a:endParaRPr lang="tr-TR" dirty="0"/>
          </a:p>
          <a:p>
            <a:pPr marL="0" indent="0" algn="ctr">
              <a:buNone/>
            </a:pPr>
            <a:r>
              <a:rPr lang="tr-TR" dirty="0"/>
              <a:t>Bir rampa açar yolu, bir yazı olur ışık,</a:t>
            </a:r>
          </a:p>
          <a:p>
            <a:pPr marL="0" indent="0" algn="ctr">
              <a:buNone/>
            </a:pPr>
            <a:r>
              <a:rPr lang="tr-TR" dirty="0"/>
              <a:t>Bir işaret diliyle kurulur dostluk.</a:t>
            </a:r>
          </a:p>
          <a:p>
            <a:pPr marL="0" indent="0" algn="ctr">
              <a:buNone/>
            </a:pPr>
            <a:r>
              <a:rPr lang="tr-TR" dirty="0"/>
              <a:t>Bir kalp empatiyle yaklaşır insana,</a:t>
            </a:r>
          </a:p>
          <a:p>
            <a:pPr marL="0" indent="0" algn="ctr">
              <a:buNone/>
            </a:pPr>
            <a:r>
              <a:rPr lang="tr-TR" dirty="0"/>
              <a:t>Sevgiyle büyür toplum, güç verir yarına.</a:t>
            </a:r>
          </a:p>
          <a:p>
            <a:pPr marL="0" indent="0" algn="ctr">
              <a:buNone/>
            </a:pPr>
            <a:endParaRPr lang="tr-TR" dirty="0"/>
          </a:p>
          <a:p>
            <a:pPr marL="0" indent="0" algn="ctr">
              <a:buNone/>
            </a:pPr>
            <a:r>
              <a:rPr lang="tr-TR" dirty="0"/>
              <a:t>Şefkat uzanırsa en zor anlarda,</a:t>
            </a:r>
          </a:p>
          <a:p>
            <a:pPr marL="0" indent="0" algn="ctr">
              <a:buNone/>
            </a:pPr>
            <a:r>
              <a:rPr lang="tr-TR" dirty="0"/>
              <a:t>Merhamet çoğalır okulda, sokakta.</a:t>
            </a:r>
          </a:p>
          <a:p>
            <a:pPr marL="0" indent="0" algn="ctr">
              <a:buNone/>
            </a:pPr>
            <a:r>
              <a:rPr lang="tr-TR" dirty="0"/>
              <a:t>Fırsat eşitliği yaşarsa her yerde,</a:t>
            </a:r>
          </a:p>
          <a:p>
            <a:pPr marL="0" indent="0" algn="ctr">
              <a:buNone/>
            </a:pPr>
            <a:r>
              <a:rPr lang="tr-TR" dirty="0"/>
              <a:t>Engeller azalır birlikte yaşam içinde.</a:t>
            </a:r>
          </a:p>
        </p:txBody>
      </p:sp>
      <p:pic>
        <p:nvPicPr>
          <p:cNvPr id="5" name="Resim 4">
            <a:extLst>
              <a:ext uri="{FF2B5EF4-FFF2-40B4-BE49-F238E27FC236}">
                <a16:creationId xmlns:a16="http://schemas.microsoft.com/office/drawing/2014/main" id="{664EC579-FBD3-47A3-AA27-D03F29A09D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13399" y="0"/>
            <a:ext cx="1178601" cy="1288026"/>
          </a:xfrm>
          <a:prstGeom prst="rect">
            <a:avLst/>
          </a:prstGeom>
        </p:spPr>
      </p:pic>
    </p:spTree>
    <p:extLst>
      <p:ext uri="{BB962C8B-B14F-4D97-AF65-F5344CB8AC3E}">
        <p14:creationId xmlns:p14="http://schemas.microsoft.com/office/powerpoint/2010/main" val="1933673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rgbClr val="00B0F0"/>
                </a:solidFill>
                <a:latin typeface="Calibri" panose="020F0502020204030204" pitchFamily="34" charset="0"/>
                <a:cs typeface="Calibri" panose="020F0502020204030204" pitchFamily="34" charset="0"/>
              </a:rPr>
              <a:t>Çizgi</a:t>
            </a:r>
          </a:p>
        </p:txBody>
      </p:sp>
      <p:pic>
        <p:nvPicPr>
          <p:cNvPr id="9" name="Resim 8">
            <a:extLst>
              <a:ext uri="{FF2B5EF4-FFF2-40B4-BE49-F238E27FC236}">
                <a16:creationId xmlns:a16="http://schemas.microsoft.com/office/drawing/2014/main" id="{E6CE5BCD-6618-4C55-8D81-853F56692E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0972799" y="-63910"/>
            <a:ext cx="1219200" cy="1288026"/>
          </a:xfrm>
          <a:prstGeom prst="rect">
            <a:avLst/>
          </a:prstGeom>
        </p:spPr>
      </p:pic>
      <p:pic>
        <p:nvPicPr>
          <p:cNvPr id="4" name="Resim 3">
            <a:extLst>
              <a:ext uri="{FF2B5EF4-FFF2-40B4-BE49-F238E27FC236}">
                <a16:creationId xmlns:a16="http://schemas.microsoft.com/office/drawing/2014/main" id="{CCCA9150-17E8-4256-9BDF-3FF46FA65A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7451" y="1120878"/>
            <a:ext cx="7649497" cy="5737122"/>
          </a:xfrm>
          <a:prstGeom prst="rect">
            <a:avLst/>
          </a:prstGeom>
        </p:spPr>
      </p:pic>
    </p:spTree>
    <p:extLst>
      <p:ext uri="{BB962C8B-B14F-4D97-AF65-F5344CB8AC3E}">
        <p14:creationId xmlns:p14="http://schemas.microsoft.com/office/powerpoint/2010/main" val="8176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75000"/>
                  </a:schemeClr>
                </a:solidFill>
                <a:latin typeface="Calibri" panose="020F0502020204030204" pitchFamily="34" charset="0"/>
                <a:cs typeface="Calibri" panose="020F0502020204030204" pitchFamily="34" charset="0"/>
              </a:rPr>
              <a:t>Etkinlik</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766916" y="904569"/>
            <a:ext cx="11336594" cy="548147"/>
          </a:xfrm>
        </p:spPr>
        <p:txBody>
          <a:bodyPr>
            <a:normAutofit/>
          </a:bodyPr>
          <a:lstStyle/>
          <a:p>
            <a:pPr marL="0" indent="0" algn="just">
              <a:buNone/>
            </a:pPr>
            <a:r>
              <a:rPr lang="tr-TR" sz="2400" b="1" dirty="0">
                <a:latin typeface="Calibri" panose="020F0502020204030204" pitchFamily="34" charset="0"/>
                <a:cs typeface="Calibri" panose="020F0502020204030204" pitchFamily="34" charset="0"/>
              </a:rPr>
              <a:t>1. </a:t>
            </a:r>
            <a:r>
              <a:rPr lang="tr-TR" b="1" dirty="0"/>
              <a:t>Aşağıdaki açıklamaların karşısına uygun kavramı yazınız.</a:t>
            </a:r>
            <a:endParaRPr lang="tr-TR" dirty="0"/>
          </a:p>
        </p:txBody>
      </p:sp>
      <p:pic>
        <p:nvPicPr>
          <p:cNvPr id="5" name="Resim 4">
            <a:extLst>
              <a:ext uri="{FF2B5EF4-FFF2-40B4-BE49-F238E27FC236}">
                <a16:creationId xmlns:a16="http://schemas.microsoft.com/office/drawing/2014/main" id="{8BB1D446-9B31-4D58-9DDB-F9255CEE90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
        <p:nvSpPr>
          <p:cNvPr id="6" name="İçerik Yer Tutucusu 2">
            <a:extLst>
              <a:ext uri="{FF2B5EF4-FFF2-40B4-BE49-F238E27FC236}">
                <a16:creationId xmlns:a16="http://schemas.microsoft.com/office/drawing/2014/main" id="{3AF580B1-11CA-4768-8689-98076AEA9699}"/>
              </a:ext>
            </a:extLst>
          </p:cNvPr>
          <p:cNvSpPr txBox="1">
            <a:spLocks/>
          </p:cNvSpPr>
          <p:nvPr/>
        </p:nvSpPr>
        <p:spPr>
          <a:xfrm>
            <a:off x="904568" y="1800225"/>
            <a:ext cx="10785985" cy="4893084"/>
          </a:xfrm>
          <a:prstGeom prst="rect">
            <a:avLst/>
          </a:prstGeom>
        </p:spPr>
        <p:txBody>
          <a:bodyPr vert="horz" lIns="91440" tIns="45720" rIns="91440" bIns="45720" rtlCol="0">
            <a:normAutofit lnSpcReduction="1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lgn="just">
              <a:lnSpc>
                <a:spcPct val="160000"/>
              </a:lnSpc>
              <a:buNone/>
            </a:pPr>
            <a:r>
              <a:rPr lang="tr-TR" dirty="0">
                <a:latin typeface="Calibri" panose="020F0502020204030204" pitchFamily="34" charset="0"/>
                <a:cs typeface="Calibri" panose="020F0502020204030204" pitchFamily="34" charset="0"/>
              </a:rPr>
              <a:t>Bireyin günlük yaşamda veya eğitimde ek desteğe ihtiyaç duyması: </a:t>
            </a:r>
          </a:p>
          <a:p>
            <a:pPr marL="0" indent="0" algn="just">
              <a:lnSpc>
                <a:spcPct val="160000"/>
              </a:lnSpc>
              <a:buNone/>
            </a:pPr>
            <a:r>
              <a:rPr lang="tr-TR" dirty="0">
                <a:latin typeface="Calibri" panose="020F0502020204030204" pitchFamily="34" charset="0"/>
                <a:cs typeface="Calibri" panose="020F0502020204030204" pitchFamily="34" charset="0"/>
              </a:rPr>
              <a:t>Bireylerin haklardan ve imkânlardan adil biçimde yararlanabilmesi: </a:t>
            </a:r>
          </a:p>
          <a:p>
            <a:pPr marL="0" indent="0" algn="just">
              <a:lnSpc>
                <a:spcPct val="160000"/>
              </a:lnSpc>
              <a:buNone/>
            </a:pPr>
            <a:r>
              <a:rPr lang="tr-TR" dirty="0">
                <a:latin typeface="Calibri" panose="020F0502020204030204" pitchFamily="34" charset="0"/>
                <a:cs typeface="Calibri" panose="020F0502020204030204" pitchFamily="34" charset="0"/>
              </a:rPr>
              <a:t>Binaların, yolların ve hizmetlerin herkes tarafından kullanılabilir hâle getirilmesi:</a:t>
            </a:r>
          </a:p>
          <a:p>
            <a:pPr marL="0" indent="0" algn="just">
              <a:lnSpc>
                <a:spcPct val="160000"/>
              </a:lnSpc>
              <a:buNone/>
            </a:pPr>
            <a:r>
              <a:rPr lang="tr-TR" dirty="0">
                <a:latin typeface="Calibri" panose="020F0502020204030204" pitchFamily="34" charset="0"/>
                <a:cs typeface="Calibri" panose="020F0502020204030204" pitchFamily="34" charset="0"/>
              </a:rPr>
              <a:t>Özel </a:t>
            </a:r>
            <a:r>
              <a:rPr lang="tr-TR" dirty="0" err="1">
                <a:latin typeface="Calibri" panose="020F0502020204030204" pitchFamily="34" charset="0"/>
                <a:cs typeface="Calibri" panose="020F0502020204030204" pitchFamily="34" charset="0"/>
              </a:rPr>
              <a:t>gereksinimli</a:t>
            </a:r>
            <a:r>
              <a:rPr lang="tr-TR" dirty="0">
                <a:latin typeface="Calibri" panose="020F0502020204030204" pitchFamily="34" charset="0"/>
                <a:cs typeface="Calibri" panose="020F0502020204030204" pitchFamily="34" charset="0"/>
              </a:rPr>
              <a:t> öğrencilerin akranlarıyla birlikte eğitim almasını destekleyen uygulama: </a:t>
            </a:r>
          </a:p>
          <a:p>
            <a:pPr marL="0" indent="0" algn="just">
              <a:lnSpc>
                <a:spcPct val="160000"/>
              </a:lnSpc>
              <a:buNone/>
            </a:pPr>
            <a:r>
              <a:rPr lang="tr-TR" dirty="0">
                <a:latin typeface="Calibri" panose="020F0502020204030204" pitchFamily="34" charset="0"/>
                <a:cs typeface="Calibri" panose="020F0502020204030204" pitchFamily="34" charset="0"/>
              </a:rPr>
              <a:t>Kişinin kendisini başkasının yerine koyarak onu anlamaya çalışması: </a:t>
            </a:r>
          </a:p>
          <a:p>
            <a:pPr marL="0" indent="0" algn="just">
              <a:lnSpc>
                <a:spcPct val="160000"/>
              </a:lnSpc>
              <a:buNone/>
            </a:pPr>
            <a:r>
              <a:rPr lang="tr-TR" dirty="0">
                <a:latin typeface="Calibri" panose="020F0502020204030204" pitchFamily="34" charset="0"/>
                <a:cs typeface="Calibri" panose="020F0502020204030204" pitchFamily="34" charset="0"/>
              </a:rPr>
              <a:t>Bireyin eğitim, spor, sanat ve günlük yaşam etkinliklerinde yer alabilmesi:</a:t>
            </a:r>
          </a:p>
          <a:p>
            <a:pPr marL="0" indent="0" algn="just">
              <a:lnSpc>
                <a:spcPct val="160000"/>
              </a:lnSpc>
              <a:buNone/>
            </a:pPr>
            <a:r>
              <a:rPr lang="tr-TR" dirty="0">
                <a:latin typeface="Calibri" panose="020F0502020204030204" pitchFamily="34" charset="0"/>
                <a:cs typeface="Calibri" panose="020F0502020204030204" pitchFamily="34" charset="0"/>
              </a:rPr>
              <a:t>Bireylerin yeteneklerine uygun işlerde çalışması:</a:t>
            </a:r>
          </a:p>
          <a:p>
            <a:pPr marL="0" indent="0" algn="just">
              <a:lnSpc>
                <a:spcPct val="160000"/>
              </a:lnSpc>
              <a:buNone/>
            </a:pPr>
            <a:r>
              <a:rPr lang="tr-TR" dirty="0">
                <a:latin typeface="Calibri" panose="020F0502020204030204" pitchFamily="34" charset="0"/>
                <a:cs typeface="Calibri" panose="020F0502020204030204" pitchFamily="34" charset="0"/>
              </a:rPr>
              <a:t>Başkalarının yaşadığı güçlükleri anlayarak duyarlı davranmak:</a:t>
            </a:r>
            <a:endParaRPr lang="tr-TR"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618193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1A97967F-B821-4180-A65C-267D8A41348A}"/>
              </a:ext>
            </a:extLst>
          </p:cNvPr>
          <p:cNvSpPr>
            <a:spLocks noGrp="1"/>
          </p:cNvSpPr>
          <p:nvPr>
            <p:ph type="title"/>
          </p:nvPr>
        </p:nvSpPr>
        <p:spPr>
          <a:xfrm>
            <a:off x="1371599" y="164690"/>
            <a:ext cx="10318955" cy="1123336"/>
          </a:xfrm>
        </p:spPr>
        <p:txBody>
          <a:bodyPr>
            <a:normAutofit/>
          </a:bodyPr>
          <a:lstStyle/>
          <a:p>
            <a:r>
              <a:rPr lang="tr-TR" sz="6000" b="1" dirty="0">
                <a:solidFill>
                  <a:schemeClr val="accent2">
                    <a:lumMod val="75000"/>
                  </a:schemeClr>
                </a:solidFill>
                <a:latin typeface="Calibri" panose="020F0502020204030204" pitchFamily="34" charset="0"/>
                <a:cs typeface="Calibri" panose="020F0502020204030204" pitchFamily="34" charset="0"/>
              </a:rPr>
              <a:t>Etkinlik</a:t>
            </a:r>
          </a:p>
        </p:txBody>
      </p:sp>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902108" y="1062806"/>
            <a:ext cx="11257936" cy="737419"/>
          </a:xfrm>
        </p:spPr>
        <p:txBody>
          <a:bodyPr>
            <a:normAutofit/>
          </a:bodyPr>
          <a:lstStyle/>
          <a:p>
            <a:pPr marL="0" indent="0" algn="just">
              <a:buNone/>
            </a:pPr>
            <a:r>
              <a:rPr lang="tr-TR" sz="2400" b="1" dirty="0">
                <a:latin typeface="Calibri" panose="020F0502020204030204" pitchFamily="34" charset="0"/>
                <a:cs typeface="Calibri" panose="020F0502020204030204" pitchFamily="34" charset="0"/>
              </a:rPr>
              <a:t>2. Aşağıdaki uygulamaların hangi alanla ilgili olduğunu yazınız.</a:t>
            </a:r>
          </a:p>
        </p:txBody>
      </p:sp>
      <p:pic>
        <p:nvPicPr>
          <p:cNvPr id="4" name="Resim 3">
            <a:extLst>
              <a:ext uri="{FF2B5EF4-FFF2-40B4-BE49-F238E27FC236}">
                <a16:creationId xmlns:a16="http://schemas.microsoft.com/office/drawing/2014/main" id="{1763135F-406D-43A5-B068-8E1F05D312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96534" y="0"/>
            <a:ext cx="1095466" cy="1197173"/>
          </a:xfrm>
          <a:prstGeom prst="rect">
            <a:avLst/>
          </a:prstGeom>
        </p:spPr>
      </p:pic>
      <p:sp>
        <p:nvSpPr>
          <p:cNvPr id="10" name="İçerik Yer Tutucusu 2">
            <a:extLst>
              <a:ext uri="{FF2B5EF4-FFF2-40B4-BE49-F238E27FC236}">
                <a16:creationId xmlns:a16="http://schemas.microsoft.com/office/drawing/2014/main" id="{5445F0C6-84D4-48B7-AB93-1FD1680751BD}"/>
              </a:ext>
            </a:extLst>
          </p:cNvPr>
          <p:cNvSpPr txBox="1">
            <a:spLocks/>
          </p:cNvSpPr>
          <p:nvPr/>
        </p:nvSpPr>
        <p:spPr>
          <a:xfrm>
            <a:off x="904568" y="1800225"/>
            <a:ext cx="10785985" cy="4893084"/>
          </a:xfrm>
          <a:prstGeom prst="rect">
            <a:avLst/>
          </a:prstGeom>
        </p:spPr>
        <p:txBody>
          <a:bodyPr vert="horz" lIns="91440" tIns="45720" rIns="91440" bIns="45720" rtlCol="0">
            <a:normAutofit/>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lgn="just">
              <a:lnSpc>
                <a:spcPct val="160000"/>
              </a:lnSpc>
              <a:buNone/>
            </a:pPr>
            <a:r>
              <a:rPr lang="tr-TR" dirty="0">
                <a:latin typeface="Calibri" panose="020F0502020204030204" pitchFamily="34" charset="0"/>
                <a:cs typeface="Calibri" panose="020F0502020204030204" pitchFamily="34" charset="0"/>
              </a:rPr>
              <a:t>eğitim - ulaşım - sağlık - sosyal yaşam - istihdam</a:t>
            </a:r>
          </a:p>
          <a:p>
            <a:pPr marL="0" indent="0" algn="just">
              <a:lnSpc>
                <a:spcPct val="160000"/>
              </a:lnSpc>
              <a:buNone/>
            </a:pPr>
            <a:r>
              <a:rPr lang="tr-TR" dirty="0">
                <a:latin typeface="Calibri" panose="020F0502020204030204" pitchFamily="34" charset="0"/>
                <a:cs typeface="Calibri" panose="020F0502020204030204" pitchFamily="34" charset="0"/>
              </a:rPr>
              <a:t>Okula rampa ve asansör yapılması:</a:t>
            </a:r>
          </a:p>
          <a:p>
            <a:pPr marL="0" indent="0" algn="just">
              <a:lnSpc>
                <a:spcPct val="160000"/>
              </a:lnSpc>
              <a:buNone/>
            </a:pPr>
            <a:r>
              <a:rPr lang="tr-TR" dirty="0">
                <a:latin typeface="Calibri" panose="020F0502020204030204" pitchFamily="34" charset="0"/>
                <a:cs typeface="Calibri" panose="020F0502020204030204" pitchFamily="34" charset="0"/>
              </a:rPr>
              <a:t>Hastaneye gidemeyen bireylere evde bakım desteği sunulması:</a:t>
            </a:r>
          </a:p>
          <a:p>
            <a:pPr marL="0" indent="0" algn="just">
              <a:lnSpc>
                <a:spcPct val="160000"/>
              </a:lnSpc>
              <a:buNone/>
            </a:pPr>
            <a:r>
              <a:rPr lang="tr-TR" dirty="0">
                <a:latin typeface="Calibri" panose="020F0502020204030204" pitchFamily="34" charset="0"/>
                <a:cs typeface="Calibri" panose="020F0502020204030204" pitchFamily="34" charset="0"/>
              </a:rPr>
              <a:t>Özel </a:t>
            </a:r>
            <a:r>
              <a:rPr lang="tr-TR" dirty="0" err="1">
                <a:latin typeface="Calibri" panose="020F0502020204030204" pitchFamily="34" charset="0"/>
                <a:cs typeface="Calibri" panose="020F0502020204030204" pitchFamily="34" charset="0"/>
              </a:rPr>
              <a:t>gereksinimli</a:t>
            </a:r>
            <a:r>
              <a:rPr lang="tr-TR" dirty="0">
                <a:latin typeface="Calibri" panose="020F0502020204030204" pitchFamily="34" charset="0"/>
                <a:cs typeface="Calibri" panose="020F0502020204030204" pitchFamily="34" charset="0"/>
              </a:rPr>
              <a:t> öğrenciler için bireyselleştirilmiş eğitim programı hazırlanması: </a:t>
            </a:r>
          </a:p>
          <a:p>
            <a:pPr marL="0" indent="0" algn="just">
              <a:lnSpc>
                <a:spcPct val="160000"/>
              </a:lnSpc>
              <a:buNone/>
            </a:pPr>
            <a:r>
              <a:rPr lang="tr-TR" dirty="0">
                <a:latin typeface="Calibri" panose="020F0502020204030204" pitchFamily="34" charset="0"/>
                <a:cs typeface="Calibri" panose="020F0502020204030204" pitchFamily="34" charset="0"/>
              </a:rPr>
              <a:t>Engelsiz plajların kullanıma açılması:</a:t>
            </a:r>
          </a:p>
          <a:p>
            <a:pPr marL="0" indent="0" algn="just">
              <a:lnSpc>
                <a:spcPct val="160000"/>
              </a:lnSpc>
              <a:buNone/>
            </a:pPr>
            <a:r>
              <a:rPr lang="tr-TR" dirty="0">
                <a:latin typeface="Calibri" panose="020F0502020204030204" pitchFamily="34" charset="0"/>
                <a:cs typeface="Calibri" panose="020F0502020204030204" pitchFamily="34" charset="0"/>
              </a:rPr>
              <a:t>Özel </a:t>
            </a:r>
            <a:r>
              <a:rPr lang="tr-TR" dirty="0" err="1">
                <a:latin typeface="Calibri" panose="020F0502020204030204" pitchFamily="34" charset="0"/>
                <a:cs typeface="Calibri" panose="020F0502020204030204" pitchFamily="34" charset="0"/>
              </a:rPr>
              <a:t>gereksinimli</a:t>
            </a:r>
            <a:r>
              <a:rPr lang="tr-TR" dirty="0">
                <a:latin typeface="Calibri" panose="020F0502020204030204" pitchFamily="34" charset="0"/>
                <a:cs typeface="Calibri" panose="020F0502020204030204" pitchFamily="34" charset="0"/>
              </a:rPr>
              <a:t> bireylerin yeteneklerine uygun işlerde çalışmasının desteklenmesi:</a:t>
            </a:r>
          </a:p>
          <a:p>
            <a:pPr marL="0" indent="0" algn="just">
              <a:lnSpc>
                <a:spcPct val="160000"/>
              </a:lnSpc>
              <a:buNone/>
            </a:pPr>
            <a:r>
              <a:rPr lang="tr-TR" dirty="0">
                <a:latin typeface="Calibri" panose="020F0502020204030204" pitchFamily="34" charset="0"/>
                <a:cs typeface="Calibri" panose="020F0502020204030204" pitchFamily="34" charset="0"/>
              </a:rPr>
              <a:t>Braille alfabesiyle hazırlanmış eğitim materyallerinin kullanılması:</a:t>
            </a:r>
            <a:endParaRPr lang="tr-TR"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205943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49AA708-5348-4B32-A108-6C4AE99BCE01}"/>
              </a:ext>
            </a:extLst>
          </p:cNvPr>
          <p:cNvSpPr>
            <a:spLocks noGrp="1"/>
          </p:cNvSpPr>
          <p:nvPr>
            <p:ph idx="1"/>
          </p:nvPr>
        </p:nvSpPr>
        <p:spPr>
          <a:xfrm>
            <a:off x="835742" y="115530"/>
            <a:ext cx="10205255" cy="543232"/>
          </a:xfrm>
        </p:spPr>
        <p:txBody>
          <a:bodyPr>
            <a:normAutofit/>
          </a:bodyPr>
          <a:lstStyle/>
          <a:p>
            <a:pPr marL="0" indent="0">
              <a:buNone/>
            </a:pPr>
            <a:r>
              <a:rPr lang="tr-TR" b="1" dirty="0"/>
              <a:t>Aşağıdaki çoktan seçmeli soruları Belediye Engelsiz Yaşam Proje Dosyasına göre cevaplayınız.</a:t>
            </a:r>
            <a:endParaRPr lang="tr-TR" sz="2800" dirty="0">
              <a:latin typeface="Calibri" panose="020F0502020204030204" pitchFamily="34" charset="0"/>
              <a:cs typeface="Calibri" panose="020F0502020204030204" pitchFamily="34" charset="0"/>
            </a:endParaRPr>
          </a:p>
        </p:txBody>
      </p:sp>
      <p:sp>
        <p:nvSpPr>
          <p:cNvPr id="7" name="İçerik Yer Tutucusu 2">
            <a:extLst>
              <a:ext uri="{FF2B5EF4-FFF2-40B4-BE49-F238E27FC236}">
                <a16:creationId xmlns:a16="http://schemas.microsoft.com/office/drawing/2014/main" id="{CC924224-5585-4316-B87B-289E7E12AD85}"/>
              </a:ext>
            </a:extLst>
          </p:cNvPr>
          <p:cNvSpPr txBox="1">
            <a:spLocks/>
          </p:cNvSpPr>
          <p:nvPr/>
        </p:nvSpPr>
        <p:spPr>
          <a:xfrm>
            <a:off x="835743" y="5023816"/>
            <a:ext cx="3598606" cy="1834184"/>
          </a:xfrm>
          <a:prstGeom prst="rect">
            <a:avLst/>
          </a:prstGeom>
        </p:spPr>
        <p:txBody>
          <a:bodyPr vert="horz" lIns="91440" tIns="45720" rIns="91440" bIns="45720" rtlCol="0">
            <a:normAutofit fontScale="77500" lnSpcReduction="2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sz="1800" b="1" dirty="0">
                <a:latin typeface="Calibri" panose="020F0502020204030204" pitchFamily="34" charset="0"/>
                <a:cs typeface="Calibri" panose="020F0502020204030204" pitchFamily="34" charset="0"/>
              </a:rPr>
              <a:t>1. Proje dosyasında okullarda rampa ve asansör yapılması aşağıdaki kavramlardan hangisiyle ilişkilidir?</a:t>
            </a:r>
          </a:p>
          <a:p>
            <a:pPr marL="0" indent="0">
              <a:buNone/>
            </a:pPr>
            <a:r>
              <a:rPr lang="tr-TR" sz="1800" dirty="0">
                <a:latin typeface="Calibri" panose="020F0502020204030204" pitchFamily="34" charset="0"/>
                <a:cs typeface="Calibri" panose="020F0502020204030204" pitchFamily="34" charset="0"/>
              </a:rPr>
              <a:t>A) Erişilebilirlik</a:t>
            </a:r>
          </a:p>
          <a:p>
            <a:pPr marL="0" indent="0">
              <a:buNone/>
            </a:pPr>
            <a:r>
              <a:rPr lang="tr-TR" sz="1800" dirty="0">
                <a:latin typeface="Calibri" panose="020F0502020204030204" pitchFamily="34" charset="0"/>
                <a:cs typeface="Calibri" panose="020F0502020204030204" pitchFamily="34" charset="0"/>
              </a:rPr>
              <a:t>B) Sağlık hizmeti</a:t>
            </a:r>
          </a:p>
          <a:p>
            <a:pPr marL="0" indent="0">
              <a:buNone/>
            </a:pPr>
            <a:r>
              <a:rPr lang="tr-TR" sz="1800" dirty="0">
                <a:latin typeface="Calibri" panose="020F0502020204030204" pitchFamily="34" charset="0"/>
                <a:cs typeface="Calibri" panose="020F0502020204030204" pitchFamily="34" charset="0"/>
              </a:rPr>
              <a:t>C) Sosyal katılım</a:t>
            </a:r>
          </a:p>
          <a:p>
            <a:pPr marL="0" indent="0">
              <a:buNone/>
            </a:pPr>
            <a:r>
              <a:rPr lang="tr-TR" sz="1800" dirty="0">
                <a:latin typeface="Calibri" panose="020F0502020204030204" pitchFamily="34" charset="0"/>
                <a:cs typeface="Calibri" panose="020F0502020204030204" pitchFamily="34" charset="0"/>
              </a:rPr>
              <a:t>D) Göç</a:t>
            </a:r>
          </a:p>
        </p:txBody>
      </p:sp>
      <p:sp>
        <p:nvSpPr>
          <p:cNvPr id="8" name="İçerik Yer Tutucusu 2">
            <a:extLst>
              <a:ext uri="{FF2B5EF4-FFF2-40B4-BE49-F238E27FC236}">
                <a16:creationId xmlns:a16="http://schemas.microsoft.com/office/drawing/2014/main" id="{0F4E18A2-B5B9-40E2-BFE0-D4BBD722E40A}"/>
              </a:ext>
            </a:extLst>
          </p:cNvPr>
          <p:cNvSpPr txBox="1">
            <a:spLocks/>
          </p:cNvSpPr>
          <p:nvPr/>
        </p:nvSpPr>
        <p:spPr>
          <a:xfrm>
            <a:off x="4434349" y="5023816"/>
            <a:ext cx="4009563" cy="1834184"/>
          </a:xfrm>
          <a:prstGeom prst="rect">
            <a:avLst/>
          </a:prstGeom>
        </p:spPr>
        <p:txBody>
          <a:bodyPr vert="horz" lIns="91440" tIns="45720" rIns="91440" bIns="45720" rtlCol="0">
            <a:normAutofit fontScale="70000" lnSpcReduction="2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b="1" dirty="0">
                <a:latin typeface="Calibri" panose="020F0502020204030204" pitchFamily="34" charset="0"/>
                <a:cs typeface="Calibri" panose="020F0502020204030204" pitchFamily="34" charset="0"/>
              </a:rPr>
              <a:t>2. Evde bakım ve düzenli sağlık ziyaretlerinin artırılması aşağıdaki katkılardan hangisini sağlar?</a:t>
            </a:r>
          </a:p>
          <a:p>
            <a:pPr marL="0" indent="0">
              <a:buNone/>
            </a:pPr>
            <a:r>
              <a:rPr lang="tr-TR" dirty="0">
                <a:latin typeface="Calibri" panose="020F0502020204030204" pitchFamily="34" charset="0"/>
                <a:cs typeface="Calibri" panose="020F0502020204030204" pitchFamily="34" charset="0"/>
              </a:rPr>
              <a:t>A) Ulaşımı kolaylaştırır. </a:t>
            </a:r>
          </a:p>
          <a:p>
            <a:pPr marL="0" indent="0">
              <a:buNone/>
            </a:pPr>
            <a:r>
              <a:rPr lang="tr-TR" dirty="0">
                <a:latin typeface="Calibri" panose="020F0502020204030204" pitchFamily="34" charset="0"/>
                <a:cs typeface="Calibri" panose="020F0502020204030204" pitchFamily="34" charset="0"/>
              </a:rPr>
              <a:t>B) Yaşam kalitesini destekler.</a:t>
            </a:r>
          </a:p>
          <a:p>
            <a:pPr marL="0" indent="0">
              <a:buNone/>
            </a:pPr>
            <a:r>
              <a:rPr lang="tr-TR" dirty="0">
                <a:latin typeface="Calibri" panose="020F0502020204030204" pitchFamily="34" charset="0"/>
                <a:cs typeface="Calibri" panose="020F0502020204030204" pitchFamily="34" charset="0"/>
              </a:rPr>
              <a:t>C) Güvenlik imkanlarını artırır. </a:t>
            </a:r>
          </a:p>
          <a:p>
            <a:pPr marL="0" indent="0">
              <a:buNone/>
            </a:pPr>
            <a:r>
              <a:rPr lang="tr-TR" dirty="0">
                <a:latin typeface="Calibri" panose="020F0502020204030204" pitchFamily="34" charset="0"/>
                <a:cs typeface="Calibri" panose="020F0502020204030204" pitchFamily="34" charset="0"/>
              </a:rPr>
              <a:t>D) Sosyal etkinliklerden uzaklaştırır.</a:t>
            </a:r>
          </a:p>
        </p:txBody>
      </p:sp>
      <p:sp>
        <p:nvSpPr>
          <p:cNvPr id="9" name="İçerik Yer Tutucusu 2">
            <a:extLst>
              <a:ext uri="{FF2B5EF4-FFF2-40B4-BE49-F238E27FC236}">
                <a16:creationId xmlns:a16="http://schemas.microsoft.com/office/drawing/2014/main" id="{EE0AB418-0A72-4AFC-BDB5-9A722E7ACB43}"/>
              </a:ext>
            </a:extLst>
          </p:cNvPr>
          <p:cNvSpPr txBox="1">
            <a:spLocks/>
          </p:cNvSpPr>
          <p:nvPr/>
        </p:nvSpPr>
        <p:spPr>
          <a:xfrm>
            <a:off x="8593394" y="5023815"/>
            <a:ext cx="3598606" cy="1834184"/>
          </a:xfrm>
          <a:prstGeom prst="rect">
            <a:avLst/>
          </a:prstGeom>
        </p:spPr>
        <p:txBody>
          <a:bodyPr vert="horz" lIns="91440" tIns="45720" rIns="91440" bIns="45720" rtlCol="0">
            <a:normAutofit fontScale="70000" lnSpcReduction="20000"/>
          </a:bodyPr>
          <a:lst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a:lstStyle>
          <a:p>
            <a:pPr marL="0" indent="0">
              <a:buNone/>
            </a:pPr>
            <a:r>
              <a:rPr lang="tr-TR" b="1" dirty="0">
                <a:latin typeface="Calibri" panose="020F0502020204030204" pitchFamily="34" charset="0"/>
                <a:cs typeface="Calibri" panose="020F0502020204030204" pitchFamily="34" charset="0"/>
              </a:rPr>
              <a:t>3. Halk plajı ve spor alanlarının erişilebilir hâle getirilmesi özel </a:t>
            </a:r>
            <a:r>
              <a:rPr lang="tr-TR" b="1" dirty="0" err="1">
                <a:latin typeface="Calibri" panose="020F0502020204030204" pitchFamily="34" charset="0"/>
                <a:cs typeface="Calibri" panose="020F0502020204030204" pitchFamily="34" charset="0"/>
              </a:rPr>
              <a:t>gereksinimli</a:t>
            </a:r>
            <a:r>
              <a:rPr lang="tr-TR" b="1" dirty="0">
                <a:latin typeface="Calibri" panose="020F0502020204030204" pitchFamily="34" charset="0"/>
                <a:cs typeface="Calibri" panose="020F0502020204030204" pitchFamily="34" charset="0"/>
              </a:rPr>
              <a:t> bireylerin hangi alana katılımını destekler?</a:t>
            </a:r>
          </a:p>
          <a:p>
            <a:pPr marL="0" indent="0">
              <a:buNone/>
            </a:pPr>
            <a:r>
              <a:rPr lang="tr-TR" dirty="0">
                <a:latin typeface="Calibri" panose="020F0502020204030204" pitchFamily="34" charset="0"/>
                <a:cs typeface="Calibri" panose="020F0502020204030204" pitchFamily="34" charset="0"/>
              </a:rPr>
              <a:t>A) Siyasi yaşam</a:t>
            </a:r>
          </a:p>
          <a:p>
            <a:pPr marL="0" indent="0">
              <a:buNone/>
            </a:pPr>
            <a:r>
              <a:rPr lang="tr-TR" dirty="0">
                <a:latin typeface="Calibri" panose="020F0502020204030204" pitchFamily="34" charset="0"/>
                <a:cs typeface="Calibri" panose="020F0502020204030204" pitchFamily="34" charset="0"/>
              </a:rPr>
              <a:t>B) Ekonomik yaşam</a:t>
            </a:r>
          </a:p>
          <a:p>
            <a:pPr marL="0" indent="0">
              <a:buNone/>
            </a:pPr>
            <a:r>
              <a:rPr lang="tr-TR" dirty="0">
                <a:latin typeface="Calibri" panose="020F0502020204030204" pitchFamily="34" charset="0"/>
                <a:cs typeface="Calibri" panose="020F0502020204030204" pitchFamily="34" charset="0"/>
              </a:rPr>
              <a:t>C) Eğitim yaşamı</a:t>
            </a:r>
          </a:p>
          <a:p>
            <a:pPr marL="0" indent="0">
              <a:buNone/>
            </a:pPr>
            <a:r>
              <a:rPr lang="tr-TR" dirty="0">
                <a:latin typeface="Calibri" panose="020F0502020204030204" pitchFamily="34" charset="0"/>
                <a:cs typeface="Calibri" panose="020F0502020204030204" pitchFamily="34" charset="0"/>
              </a:rPr>
              <a:t>D) Sosyal yaşam</a:t>
            </a:r>
          </a:p>
        </p:txBody>
      </p:sp>
      <p:pic>
        <p:nvPicPr>
          <p:cNvPr id="11" name="Resim 10">
            <a:extLst>
              <a:ext uri="{FF2B5EF4-FFF2-40B4-BE49-F238E27FC236}">
                <a16:creationId xmlns:a16="http://schemas.microsoft.com/office/drawing/2014/main" id="{1FBE4344-3EE4-49A6-9CF5-B0CE36B1A2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040997" y="0"/>
            <a:ext cx="1151003" cy="1217281"/>
          </a:xfrm>
          <a:prstGeom prst="rect">
            <a:avLst/>
          </a:prstGeom>
        </p:spPr>
      </p:pic>
      <p:pic>
        <p:nvPicPr>
          <p:cNvPr id="4" name="Resim 3">
            <a:extLst>
              <a:ext uri="{FF2B5EF4-FFF2-40B4-BE49-F238E27FC236}">
                <a16:creationId xmlns:a16="http://schemas.microsoft.com/office/drawing/2014/main" id="{1ED75322-16DF-4AA3-80E4-3C725BA1D2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2679" y="539814"/>
            <a:ext cx="8711381" cy="4355691"/>
          </a:xfrm>
          <a:prstGeom prst="rect">
            <a:avLst/>
          </a:prstGeom>
        </p:spPr>
      </p:pic>
    </p:spTree>
    <p:extLst>
      <p:ext uri="{BB962C8B-B14F-4D97-AF65-F5344CB8AC3E}">
        <p14:creationId xmlns:p14="http://schemas.microsoft.com/office/powerpoint/2010/main" val="22228797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6E813216-AFA8-461F-8790-28D2669DD79C}"/>
              </a:ext>
            </a:extLst>
          </p:cNvPr>
          <p:cNvSpPr>
            <a:spLocks noGrp="1"/>
          </p:cNvSpPr>
          <p:nvPr>
            <p:ph type="ctrTitle"/>
          </p:nvPr>
        </p:nvSpPr>
        <p:spPr>
          <a:xfrm>
            <a:off x="1915126" y="2686229"/>
            <a:ext cx="8361229" cy="2098226"/>
          </a:xfrm>
        </p:spPr>
        <p:txBody>
          <a:bodyPr/>
          <a:lstStyle/>
          <a:p>
            <a:pPr>
              <a:tabLst>
                <a:tab pos="4657725" algn="l"/>
              </a:tabLst>
            </a:pPr>
            <a:r>
              <a:rPr lang="tr-TR" sz="6600" b="1" dirty="0">
                <a:latin typeface="AmsiProCond-Ultra" panose="020B0A06020201010104" pitchFamily="34" charset="-94"/>
              </a:rPr>
              <a:t>Özel </a:t>
            </a:r>
            <a:r>
              <a:rPr lang="tr-TR" sz="6600" b="1" dirty="0" err="1">
                <a:latin typeface="AmsiProCond-Ultra" panose="020B0A06020201010104" pitchFamily="34" charset="-94"/>
              </a:rPr>
              <a:t>Gereksinimli</a:t>
            </a:r>
            <a:br>
              <a:rPr lang="tr-TR" sz="6600" b="1" dirty="0">
                <a:latin typeface="AmsiProCond-Ultra" panose="020B0A06020201010104" pitchFamily="34" charset="-94"/>
              </a:rPr>
            </a:br>
            <a:r>
              <a:rPr lang="tr-TR" sz="6600" b="1" dirty="0">
                <a:latin typeface="AmsiProCond-Ultra" panose="020B0A06020201010104" pitchFamily="34" charset="-94"/>
              </a:rPr>
              <a:t>Bireyler İçin Fırsat Eşitliği</a:t>
            </a:r>
          </a:p>
        </p:txBody>
      </p:sp>
      <p:sp>
        <p:nvSpPr>
          <p:cNvPr id="3" name="Alt Başlık 2">
            <a:extLst>
              <a:ext uri="{FF2B5EF4-FFF2-40B4-BE49-F238E27FC236}">
                <a16:creationId xmlns:a16="http://schemas.microsoft.com/office/drawing/2014/main" id="{7725A3A9-6BDD-4C7B-92C9-5DC64E815D8B}"/>
              </a:ext>
            </a:extLst>
          </p:cNvPr>
          <p:cNvSpPr>
            <a:spLocks noGrp="1"/>
          </p:cNvSpPr>
          <p:nvPr>
            <p:ph type="subTitle" idx="1"/>
          </p:nvPr>
        </p:nvSpPr>
        <p:spPr>
          <a:xfrm>
            <a:off x="2679905" y="5070184"/>
            <a:ext cx="6831673" cy="1086237"/>
          </a:xfrm>
        </p:spPr>
        <p:txBody>
          <a:bodyPr/>
          <a:lstStyle/>
          <a:p>
            <a:r>
              <a:rPr lang="tr-TR" dirty="0">
                <a:latin typeface="AmsiProCond-Ultra" panose="020B0A06020201010104" pitchFamily="34" charset="-94"/>
              </a:rPr>
              <a:t>Birlikte Yaşamak</a:t>
            </a:r>
          </a:p>
        </p:txBody>
      </p:sp>
    </p:spTree>
    <p:extLst>
      <p:ext uri="{BB962C8B-B14F-4D97-AF65-F5344CB8AC3E}">
        <p14:creationId xmlns:p14="http://schemas.microsoft.com/office/powerpoint/2010/main" val="2155261729"/>
      </p:ext>
    </p:extLst>
  </p:cSld>
  <p:clrMapOvr>
    <a:masterClrMapping/>
  </p:clrMapOvr>
</p:sld>
</file>

<file path=ppt/theme/theme1.xml><?xml version="1.0" encoding="utf-8"?>
<a:theme xmlns:a="http://schemas.openxmlformats.org/drawingml/2006/main" name="Kırp">
  <a:themeElements>
    <a:clrScheme name="Kır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Kır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Kır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TM10001105[[fn=Kırpma]]</Template>
  <TotalTime>303</TotalTime>
  <Words>1283</Words>
  <Application>Microsoft Office PowerPoint</Application>
  <PresentationFormat>Geniş ekran</PresentationFormat>
  <Paragraphs>112</Paragraphs>
  <Slides>16</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16</vt:i4>
      </vt:variant>
    </vt:vector>
  </HeadingPairs>
  <TitlesOfParts>
    <vt:vector size="20" baseType="lpstr">
      <vt:lpstr>AmsiProCond-Ultra</vt:lpstr>
      <vt:lpstr>Calibri</vt:lpstr>
      <vt:lpstr>Franklin Gothic Book</vt:lpstr>
      <vt:lpstr>Kırp</vt:lpstr>
      <vt:lpstr>Özel Gereksinimli Bireyler İçin Fırsat Eşitliği</vt:lpstr>
      <vt:lpstr>Cevaplayalım</vt:lpstr>
      <vt:lpstr>Tanımlar</vt:lpstr>
      <vt:lpstr>Örnekler</vt:lpstr>
      <vt:lpstr>Tanımlar</vt:lpstr>
      <vt:lpstr>Örnekler</vt:lpstr>
      <vt:lpstr>Anlatım</vt:lpstr>
      <vt:lpstr>Anlatım</vt:lpstr>
      <vt:lpstr>Anlatım</vt:lpstr>
      <vt:lpstr>Anlatım</vt:lpstr>
      <vt:lpstr>Şiir</vt:lpstr>
      <vt:lpstr>Çizgi</vt:lpstr>
      <vt:lpstr>Etkinlik</vt:lpstr>
      <vt:lpstr>Etkinlik</vt:lpstr>
      <vt:lpstr>PowerPoint Sunusu</vt:lpstr>
      <vt:lpstr>Özel Gereksinimli Bireyler İçin Fırsat Eşitliği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Gruplar ve Rollerimiz</dc:title>
  <dc:creator>Berkay Türkal</dc:creator>
  <cp:lastModifiedBy>Berkay Türkal</cp:lastModifiedBy>
  <cp:revision>69</cp:revision>
  <dcterms:created xsi:type="dcterms:W3CDTF">2026-09-20T07:56:22Z</dcterms:created>
  <dcterms:modified xsi:type="dcterms:W3CDTF">2026-09-27T15:04:16Z</dcterms:modified>
</cp:coreProperties>
</file>