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83" r:id="rId8"/>
    <p:sldId id="284" r:id="rId9"/>
    <p:sldId id="262" r:id="rId10"/>
    <p:sldId id="263" r:id="rId11"/>
    <p:sldId id="264" r:id="rId12"/>
    <p:sldId id="287" r:id="rId13"/>
    <p:sldId id="285" r:id="rId14"/>
    <p:sldId id="286" r:id="rId15"/>
    <p:sldId id="266" r:id="rId16"/>
    <p:sldId id="267" r:id="rId17"/>
    <p:sldId id="268" r:id="rId18"/>
    <p:sldId id="270" r:id="rId19"/>
    <p:sldId id="271" r:id="rId20"/>
    <p:sldId id="272" r:id="rId21"/>
    <p:sldId id="288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3" d="100"/>
          <a:sy n="83" d="100"/>
        </p:scale>
        <p:origin x="619" y="7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5195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Özel gereksinimli bireyler için fırsat eşitliğini keşfediyoruz.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Bugünün kazanımı.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Dört görev.
⏱️ SÜRE: 2 dk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Dört durak.
⏱️ SÜRE: 1 dk
✨ ANİMASYON &amp; GEÇİŞ: Wipe.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Temel kavramlar.</a:t>
            </a:r>
          </a:p>
          <a:p>
            <a:endParaRPr/>
          </a:p>
          <a:p>
            <a:r>
              <a:t>⏱️ SÜRE: 3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Fırsat eşitliğinin yapı taşları.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Eşitlik mi adalet mi ayırt edin.</a:t>
            </a:r>
          </a:p>
          <a:p>
            <a:endParaRPr/>
          </a:p>
          <a:p>
            <a:r>
              <a:t>⏱️ SÜRE: 1,5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Mutlak ve göreceli konum ayrımı.
⏱️ SÜRE: 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Mutlak mı göreceli mi?
⏱️ SÜRE: 1,5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Empati ve saygı.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Başarı hikâyeleri.</a:t>
            </a:r>
          </a:p>
          <a:p>
            <a:endParaRPr/>
          </a:p>
          <a:p>
            <a:r>
              <a:t>⏱️ SÜRE: 3 dk</a:t>
            </a:r>
          </a:p>
          <a:p>
            <a:endParaRPr/>
          </a:p>
          <a:p>
            <a:r>
              <a:t>✨ ANİMASYON &amp; GEÇİŞ: Wipe.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Kalkın-oturun.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Bilgi/yorum.
⏱️ SÜRE: 2-3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Kendi hayat.
⏱️ SÜRE: 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Kilitler.
⏱️ SÜRE: 3 dk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Kapanış.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188720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 SINIF SOSYAL BİLGİLER  ·  1. Öğrenme Alanı Birey ve Toplum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77240" y="1737360"/>
            <a:ext cx="1024128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Özel Gereksinimli Bireyler İçin</a:t>
            </a:r>
            <a:endParaRPr lang="en-US" sz="40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</a:t>
            </a:r>
            <a:endParaRPr lang="en-US" sz="4000" dirty="0"/>
          </a:p>
        </p:txBody>
      </p:sp>
      <p:sp>
        <p:nvSpPr>
          <p:cNvPr id="7" name="Shape 5"/>
          <p:cNvSpPr/>
          <p:nvPr/>
        </p:nvSpPr>
        <p:spPr>
          <a:xfrm>
            <a:off x="822960" y="3977640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3977640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554480" y="4005072"/>
            <a:ext cx="73152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Farklılıkları destekle, fırsatları eşitle!</a:t>
            </a:r>
            <a:endParaRPr lang="en-US" sz="1500" dirty="0"/>
          </a:p>
        </p:txBody>
      </p:sp>
      <p:pic>
        <p:nvPicPr>
          <p:cNvPr id="10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243F6FA-3610-6388-5845-3B36CB82F7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66424" y="4690872"/>
            <a:ext cx="2578768" cy="25787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MEB KAZANIMI · SB.7.1.2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Derste Neyi Öğreneceğiz?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508760"/>
          </a:xfrm>
          <a:prstGeom prst="roundRect">
            <a:avLst>
              <a:gd name="adj" fmla="val 7273"/>
            </a:avLst>
          </a:prstGeom>
          <a:solidFill>
            <a:srgbClr val="2E2A6B"/>
          </a:solidFill>
          <a:ln/>
        </p:spPr>
      </p:sp>
      <p:sp>
        <p:nvSpPr>
          <p:cNvPr id="5" name="Shape 3"/>
          <p:cNvSpPr/>
          <p:nvPr/>
        </p:nvSpPr>
        <p:spPr>
          <a:xfrm>
            <a:off x="914400" y="1938528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914400" y="1938528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🎯</a:t>
            </a:r>
            <a:endParaRPr lang="en-US" sz="2600" dirty="0"/>
          </a:p>
        </p:txBody>
      </p:sp>
      <p:sp>
        <p:nvSpPr>
          <p:cNvPr id="7" name="Text 5"/>
          <p:cNvSpPr/>
          <p:nvPr/>
        </p:nvSpPr>
        <p:spPr>
          <a:xfrm>
            <a:off x="1965960" y="1737360"/>
            <a:ext cx="932688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"Özel gereksinimli bireylerin karşılaştıkları güçlükleri fırsat eşitliği çerçevesinde değerlendirebilme."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548640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1106424" y="370332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0" name="Text 8"/>
          <p:cNvSpPr/>
          <p:nvPr/>
        </p:nvSpPr>
        <p:spPr>
          <a:xfrm>
            <a:off x="1106424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🤝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640080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Tanımlarım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684720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Özel gereksinim ve fırsat eşitliği kavramlarını tanımlarım.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3346704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3904488" y="370332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3904488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⚖️</a:t>
            </a:r>
            <a:endParaRPr lang="en-US" sz="2400" dirty="0"/>
          </a:p>
        </p:txBody>
      </p:sp>
      <p:sp>
        <p:nvSpPr>
          <p:cNvPr id="16" name="Text 14"/>
          <p:cNvSpPr/>
          <p:nvPr/>
        </p:nvSpPr>
        <p:spPr>
          <a:xfrm>
            <a:off x="3438144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Ayırt ederim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3482784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Eşitlik ile adaleti ayırt ederim.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6144768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670255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6702552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🏫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6236208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Belirlerim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6280848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Eğitim, çevre ve istihdamdaki fırsat eşitliği uygulamalarını belirlerim.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8942832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4" name="Shape 22"/>
          <p:cNvSpPr/>
          <p:nvPr/>
        </p:nvSpPr>
        <p:spPr>
          <a:xfrm>
            <a:off x="9500616" y="3703320"/>
            <a:ext cx="822960" cy="82296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5" name="Text 23"/>
          <p:cNvSpPr/>
          <p:nvPr/>
        </p:nvSpPr>
        <p:spPr>
          <a:xfrm>
            <a:off x="9500616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💡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9034272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Değerlendiririm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9078912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Özel gereksinimli bireylerin güçlüklerini fırsat eşitliği çerçevesinde değerlendiririm.</a:t>
            </a:r>
            <a:endParaRPr lang="en-US" sz="1050" dirty="0"/>
          </a:p>
        </p:txBody>
      </p:sp>
      <p:pic>
        <p:nvPicPr>
          <p:cNvPr id="2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28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9" name="Text 7"/>
          <p:cNvSpPr/>
          <p:nvPr/>
        </p:nvSpPr>
        <p:spPr>
          <a:xfrm>
            <a:off x="804672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⚖️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Eşitlik mi, Adalet mi?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1783080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Durum eşitlik mi adalet mi?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13" name="Shape 11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37376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🏷️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Hangi Alan?</a:t>
            </a:r>
            <a:endParaRPr lang="en-US" sz="1350" dirty="0"/>
          </a:p>
        </p:txBody>
      </p:sp>
      <p:sp>
        <p:nvSpPr>
          <p:cNvPr id="16" name="Text 14"/>
          <p:cNvSpPr/>
          <p:nvPr/>
        </p:nvSpPr>
        <p:spPr>
          <a:xfrm>
            <a:off x="7415784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Uygulama hangi alana ait?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18" name="Shape 16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04672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🦽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Doğru mu, Yanlış mı?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1783080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İfade doğru mu yanlış mı?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23" name="Shape 21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24" name="Text 22"/>
          <p:cNvSpPr/>
          <p:nvPr/>
        </p:nvSpPr>
        <p:spPr>
          <a:xfrm>
            <a:off x="6437376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🔐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Fırsat Eşitliği Şifresi</a:t>
            </a:r>
            <a:endParaRPr lang="en-US" sz="1350" dirty="0"/>
          </a:p>
        </p:txBody>
      </p:sp>
      <p:sp>
        <p:nvSpPr>
          <p:cNvPr id="26" name="Text 24"/>
          <p:cNvSpPr/>
          <p:nvPr/>
        </p:nvSpPr>
        <p:spPr>
          <a:xfrm>
            <a:off x="7415784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Room'da kilitleri aç.</a:t>
            </a:r>
            <a:endParaRPr lang="en-US" sz="1100" dirty="0"/>
          </a:p>
        </p:txBody>
      </p:sp>
      <p:sp>
        <p:nvSpPr>
          <p:cNvPr id="27" name="Shape 25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0526"/>
            </a:avLst>
          </a:prstGeom>
          <a:solidFill>
            <a:srgbClr val="E9971B"/>
          </a:solidFill>
          <a:ln/>
        </p:spPr>
      </p:sp>
      <p:sp>
        <p:nvSpPr>
          <p:cNvPr id="28" name="Shape 26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29" name="Text 27"/>
          <p:cNvSpPr/>
          <p:nvPr/>
        </p:nvSpPr>
        <p:spPr>
          <a:xfrm>
            <a:off x="868680" y="536752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</a:rPr>
              <a:t>★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300" dirty="0"/>
          </a:p>
        </p:txBody>
      </p:sp>
      <p:pic>
        <p:nvPicPr>
          <p:cNvPr id="31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2" name="Text 2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 HARİTAMIZ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Bugünkü Yolculuğumuz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868680" cy="960120"/>
          </a:xfrm>
          <a:prstGeom prst="roundRect">
            <a:avLst>
              <a:gd name="adj" fmla="val 8421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200" dirty="0"/>
          </a:p>
        </p:txBody>
      </p:sp>
      <p:sp>
        <p:nvSpPr>
          <p:cNvPr id="7" name="Shape 5"/>
          <p:cNvSpPr/>
          <p:nvPr/>
        </p:nvSpPr>
        <p:spPr>
          <a:xfrm>
            <a:off x="1691640" y="1892808"/>
            <a:ext cx="566928" cy="566928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1691640" y="189280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⚖️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2468880" y="1837944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Temel Kavramlar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2468880" y="2221992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Eşitlik ve adalet farkı nedir?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548640" y="2807208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548640" y="2807208"/>
            <a:ext cx="868680" cy="960120"/>
          </a:xfrm>
          <a:prstGeom prst="roundRect">
            <a:avLst>
              <a:gd name="adj" fmla="val 8421"/>
            </a:avLst>
          </a:prstGeom>
          <a:solidFill>
            <a:srgbClr val="E45B4E"/>
          </a:solidFill>
          <a:ln/>
        </p:spPr>
      </p:sp>
      <p:sp>
        <p:nvSpPr>
          <p:cNvPr id="13" name="Text 11"/>
          <p:cNvSpPr/>
          <p:nvPr/>
        </p:nvSpPr>
        <p:spPr>
          <a:xfrm>
            <a:off x="548640" y="2807208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200" dirty="0"/>
          </a:p>
        </p:txBody>
      </p:sp>
      <p:sp>
        <p:nvSpPr>
          <p:cNvPr id="14" name="Shape 12"/>
          <p:cNvSpPr/>
          <p:nvPr/>
        </p:nvSpPr>
        <p:spPr>
          <a:xfrm>
            <a:off x="1691640" y="3008376"/>
            <a:ext cx="566928" cy="566928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1691640" y="3008376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🏫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2468880" y="2953512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Alanları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2468880" y="3337560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Hangi alanlarda düzenleme yapılır?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22776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548640" y="3922776"/>
            <a:ext cx="868680" cy="960120"/>
          </a:xfrm>
          <a:prstGeom prst="roundRect">
            <a:avLst>
              <a:gd name="adj" fmla="val 8421"/>
            </a:avLst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548640" y="3922776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200" dirty="0"/>
          </a:p>
        </p:txBody>
      </p:sp>
      <p:sp>
        <p:nvSpPr>
          <p:cNvPr id="21" name="Shape 19"/>
          <p:cNvSpPr/>
          <p:nvPr/>
        </p:nvSpPr>
        <p:spPr>
          <a:xfrm>
            <a:off x="1691640" y="4123944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2" name="Text 20"/>
          <p:cNvSpPr/>
          <p:nvPr/>
        </p:nvSpPr>
        <p:spPr>
          <a:xfrm>
            <a:off x="1691640" y="4123944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❤️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2468880" y="4069080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Empati ve Saygı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2468880" y="4453128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 dili neden önemlidir?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548640" y="5038344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548640" y="5038344"/>
            <a:ext cx="868680" cy="960120"/>
          </a:xfrm>
          <a:prstGeom prst="roundRect">
            <a:avLst>
              <a:gd name="adj" fmla="val 8421"/>
            </a:avLst>
          </a:prstGeom>
          <a:solidFill>
            <a:srgbClr val="2E2A6B"/>
          </a:solidFill>
          <a:ln/>
        </p:spPr>
      </p:sp>
      <p:sp>
        <p:nvSpPr>
          <p:cNvPr id="27" name="Text 25"/>
          <p:cNvSpPr/>
          <p:nvPr/>
        </p:nvSpPr>
        <p:spPr>
          <a:xfrm>
            <a:off x="548640" y="5038344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2200" dirty="0"/>
          </a:p>
        </p:txBody>
      </p:sp>
      <p:sp>
        <p:nvSpPr>
          <p:cNvPr id="28" name="Shape 26"/>
          <p:cNvSpPr/>
          <p:nvPr/>
        </p:nvSpPr>
        <p:spPr>
          <a:xfrm>
            <a:off x="1691640" y="5239512"/>
            <a:ext cx="566928" cy="566928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1691640" y="523951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🏆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2468880" y="5184648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Başarı Hikâyeleri</a:t>
            </a:r>
            <a:endParaRPr lang="en-US" sz="1500" dirty="0"/>
          </a:p>
        </p:txBody>
      </p:sp>
      <p:sp>
        <p:nvSpPr>
          <p:cNvPr id="31" name="Text 29"/>
          <p:cNvSpPr/>
          <p:nvPr/>
        </p:nvSpPr>
        <p:spPr>
          <a:xfrm>
            <a:off x="2468880" y="5568696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verilince neler mümkün olur?</a:t>
            </a:r>
            <a:endParaRPr lang="en-US" sz="11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4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DURAK · TEMEL KAVRAMLAR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657600" cy="2743200"/>
          </a:xfrm>
          <a:prstGeom prst="roundRect">
            <a:avLst>
              <a:gd name="adj" fmla="val 2667"/>
            </a:avLst>
          </a:prstGeom>
          <a:solidFill>
            <a:srgbClr val="FFFFFF"/>
          </a:solidFill>
          <a:ln/>
        </p:spPr>
      </p:sp>
      <p:sp>
        <p:nvSpPr>
          <p:cNvPr id="20" name="Text 17"/>
          <p:cNvSpPr/>
          <p:nvPr/>
        </p:nvSpPr>
        <p:spPr>
          <a:xfrm>
            <a:off x="548640" y="5870448"/>
            <a:ext cx="11091672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Kaynak: ND Sosyal Bilgiler Atölyesi</a:t>
            </a:r>
            <a:endParaRPr lang="en-US" sz="800" dirty="0"/>
          </a:p>
        </p:txBody>
      </p:sp>
      <p:pic>
        <p:nvPicPr>
          <p:cNvPr id="21" name="Image 1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2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5</a:t>
            </a:r>
            <a:endParaRPr lang="en-US" sz="900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1189596D-2D05-0A83-B0F5-61DDB76554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58952"/>
            <a:ext cx="12192000" cy="60990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TEMEL KAVRAMLAR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Eşitliğinin Yapı Taşları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2084832" cy="461772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2084832" cy="685800"/>
          </a:xfrm>
          <a:prstGeom prst="roundRect">
            <a:avLst>
              <a:gd name="adj" fmla="val 10667"/>
            </a:avLst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548640" y="2103120"/>
            <a:ext cx="2084832" cy="27432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548640" y="1691640"/>
            <a:ext cx="208483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🤝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640080" y="2514600"/>
            <a:ext cx="190195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Özel Gereksinim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658368" y="3291840"/>
            <a:ext cx="1865376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 destek ve eğitim ihtiyacı.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2779776" y="1691640"/>
            <a:ext cx="2084832" cy="461772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2779776" y="1691640"/>
            <a:ext cx="2084832" cy="685800"/>
          </a:xfrm>
          <a:prstGeom prst="roundRect">
            <a:avLst>
              <a:gd name="adj" fmla="val 10667"/>
            </a:avLst>
          </a:prstGeom>
          <a:solidFill>
            <a:srgbClr val="E45B4E"/>
          </a:solidFill>
          <a:ln/>
        </p:spPr>
      </p:sp>
      <p:sp>
        <p:nvSpPr>
          <p:cNvPr id="12" name="Shape 10"/>
          <p:cNvSpPr/>
          <p:nvPr/>
        </p:nvSpPr>
        <p:spPr>
          <a:xfrm>
            <a:off x="2779776" y="2103120"/>
            <a:ext cx="2084832" cy="27432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13" name="Text 11"/>
          <p:cNvSpPr/>
          <p:nvPr/>
        </p:nvSpPr>
        <p:spPr>
          <a:xfrm>
            <a:off x="2779776" y="1691640"/>
            <a:ext cx="208483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⚖️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2871216" y="2514600"/>
            <a:ext cx="190195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</a:t>
            </a:r>
            <a:endParaRPr lang="en-US" sz="1350" dirty="0"/>
          </a:p>
        </p:txBody>
      </p:sp>
      <p:sp>
        <p:nvSpPr>
          <p:cNvPr id="15" name="Text 13"/>
          <p:cNvSpPr/>
          <p:nvPr/>
        </p:nvSpPr>
        <p:spPr>
          <a:xfrm>
            <a:off x="2889504" y="3291840"/>
            <a:ext cx="1865376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Herkes aynı haklara sahiptir.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5010912" y="1691640"/>
            <a:ext cx="2084832" cy="461772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5010912" y="1691640"/>
            <a:ext cx="2084832" cy="685800"/>
          </a:xfrm>
          <a:prstGeom prst="roundRect">
            <a:avLst>
              <a:gd name="adj" fmla="val 10667"/>
            </a:avLst>
          </a:prstGeom>
          <a:solidFill>
            <a:srgbClr val="E9971B"/>
          </a:solidFill>
          <a:ln/>
        </p:spPr>
      </p:sp>
      <p:sp>
        <p:nvSpPr>
          <p:cNvPr id="18" name="Shape 16"/>
          <p:cNvSpPr/>
          <p:nvPr/>
        </p:nvSpPr>
        <p:spPr>
          <a:xfrm>
            <a:off x="5010912" y="2103120"/>
            <a:ext cx="2084832" cy="274320"/>
          </a:xfrm>
          <a:prstGeom prst="rect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5010912" y="1691640"/>
            <a:ext cx="208483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♿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5102352" y="2514600"/>
            <a:ext cx="190195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Erişilebilirlik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5120640" y="3291840"/>
            <a:ext cx="1865376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Yardımsız kullanabilme.</a:t>
            </a:r>
            <a:endParaRPr lang="en-US" sz="1000" dirty="0"/>
          </a:p>
        </p:txBody>
      </p:sp>
      <p:sp>
        <p:nvSpPr>
          <p:cNvPr id="22" name="Shape 20"/>
          <p:cNvSpPr/>
          <p:nvPr/>
        </p:nvSpPr>
        <p:spPr>
          <a:xfrm>
            <a:off x="7242048" y="1691640"/>
            <a:ext cx="2084832" cy="461772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7242048" y="1691640"/>
            <a:ext cx="2084832" cy="685800"/>
          </a:xfrm>
          <a:prstGeom prst="roundRect">
            <a:avLst>
              <a:gd name="adj" fmla="val 10667"/>
            </a:avLst>
          </a:prstGeom>
          <a:solidFill>
            <a:srgbClr val="2E2A6B"/>
          </a:solidFill>
          <a:ln/>
        </p:spPr>
      </p:sp>
      <p:sp>
        <p:nvSpPr>
          <p:cNvPr id="24" name="Shape 22"/>
          <p:cNvSpPr/>
          <p:nvPr/>
        </p:nvSpPr>
        <p:spPr>
          <a:xfrm>
            <a:off x="7242048" y="2103120"/>
            <a:ext cx="2084832" cy="274320"/>
          </a:xfrm>
          <a:prstGeom prst="rect">
            <a:avLst/>
          </a:prstGeom>
          <a:solidFill>
            <a:srgbClr val="2E2A6B"/>
          </a:solidFill>
          <a:ln/>
        </p:spPr>
      </p:sp>
      <p:sp>
        <p:nvSpPr>
          <p:cNvPr id="25" name="Text 23"/>
          <p:cNvSpPr/>
          <p:nvPr/>
        </p:nvSpPr>
        <p:spPr>
          <a:xfrm>
            <a:off x="7242048" y="1691640"/>
            <a:ext cx="208483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📜</a:t>
            </a:r>
            <a:endParaRPr lang="en-US" sz="2200" dirty="0"/>
          </a:p>
        </p:txBody>
      </p:sp>
      <p:sp>
        <p:nvSpPr>
          <p:cNvPr id="26" name="Text 24"/>
          <p:cNvSpPr/>
          <p:nvPr/>
        </p:nvSpPr>
        <p:spPr>
          <a:xfrm>
            <a:off x="7333488" y="2514600"/>
            <a:ext cx="190195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Madde 10</a:t>
            </a:r>
            <a:endParaRPr lang="en-US" sz="1350" dirty="0"/>
          </a:p>
        </p:txBody>
      </p:sp>
      <p:sp>
        <p:nvSpPr>
          <p:cNvPr id="27" name="Text 25"/>
          <p:cNvSpPr/>
          <p:nvPr/>
        </p:nvSpPr>
        <p:spPr>
          <a:xfrm>
            <a:off x="7351776" y="3291840"/>
            <a:ext cx="1865376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Anayasa'nın eşitlik ilkesi.</a:t>
            </a:r>
            <a:endParaRPr lang="en-US" sz="1000" dirty="0"/>
          </a:p>
        </p:txBody>
      </p:sp>
      <p:sp>
        <p:nvSpPr>
          <p:cNvPr id="28" name="Shape 26"/>
          <p:cNvSpPr/>
          <p:nvPr/>
        </p:nvSpPr>
        <p:spPr>
          <a:xfrm>
            <a:off x="9473184" y="1691640"/>
            <a:ext cx="2084832" cy="461772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9473184" y="1691640"/>
            <a:ext cx="2084832" cy="685800"/>
          </a:xfrm>
          <a:prstGeom prst="roundRect">
            <a:avLst>
              <a:gd name="adj" fmla="val 10667"/>
            </a:avLst>
          </a:prstGeom>
          <a:solidFill>
            <a:srgbClr val="7C78D6"/>
          </a:solidFill>
          <a:ln/>
        </p:spPr>
      </p:sp>
      <p:sp>
        <p:nvSpPr>
          <p:cNvPr id="30" name="Shape 28"/>
          <p:cNvSpPr/>
          <p:nvPr/>
        </p:nvSpPr>
        <p:spPr>
          <a:xfrm>
            <a:off x="9473184" y="2103120"/>
            <a:ext cx="2084832" cy="274320"/>
          </a:xfrm>
          <a:prstGeom prst="rect">
            <a:avLst/>
          </a:prstGeom>
          <a:solidFill>
            <a:srgbClr val="7C78D6"/>
          </a:solidFill>
          <a:ln/>
        </p:spPr>
      </p:sp>
      <p:sp>
        <p:nvSpPr>
          <p:cNvPr id="31" name="Text 29"/>
          <p:cNvSpPr/>
          <p:nvPr/>
        </p:nvSpPr>
        <p:spPr>
          <a:xfrm>
            <a:off x="9473184" y="1691640"/>
            <a:ext cx="208483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🏅</a:t>
            </a:r>
            <a:endParaRPr lang="en-US" sz="2200" dirty="0"/>
          </a:p>
        </p:txBody>
      </p:sp>
      <p:sp>
        <p:nvSpPr>
          <p:cNvPr id="32" name="Text 30"/>
          <p:cNvSpPr/>
          <p:nvPr/>
        </p:nvSpPr>
        <p:spPr>
          <a:xfrm>
            <a:off x="9564624" y="2514600"/>
            <a:ext cx="190195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28 Madalya</a:t>
            </a:r>
            <a:endParaRPr lang="en-US" sz="1350" dirty="0"/>
          </a:p>
        </p:txBody>
      </p:sp>
      <p:sp>
        <p:nvSpPr>
          <p:cNvPr id="33" name="Text 31"/>
          <p:cNvSpPr/>
          <p:nvPr/>
        </p:nvSpPr>
        <p:spPr>
          <a:xfrm>
            <a:off x="9582912" y="3291840"/>
            <a:ext cx="1865376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Paris 2024 Paralimpik başarımız.</a:t>
            </a:r>
            <a:endParaRPr lang="en-US" sz="1000" dirty="0"/>
          </a:p>
        </p:txBody>
      </p:sp>
      <p:pic>
        <p:nvPicPr>
          <p:cNvPr id="3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5" name="Text 3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348B22C2-CFD8-D37E-16E2-97D501B78B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0880" y="1371600"/>
            <a:ext cx="4480560" cy="5120640"/>
          </a:xfrm>
          <a:prstGeom prst="roundRect">
            <a:avLst>
              <a:gd name="adj" fmla="val 6000"/>
            </a:avLst>
          </a:prstGeom>
        </p:spPr>
      </p:pic>
      <p:sp>
        <p:nvSpPr>
          <p:cNvPr id="4" name="TextBox 3"/>
          <p:cNvSpPr txBox="1"/>
          <p:nvPr/>
        </p:nvSpPr>
        <p:spPr>
          <a:xfrm>
            <a:off x="640080" y="320040"/>
            <a:ext cx="82296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1">
                <a:solidFill>
                  <a:srgbClr val="159C8E"/>
                </a:solidFill>
                <a:latin typeface="Calibri"/>
              </a:rPr>
              <a:t>TEMEL KAVRAMLAR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594360"/>
            <a:ext cx="10058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400" b="1">
                <a:solidFill>
                  <a:srgbClr val="24243E"/>
                </a:solidFill>
                <a:latin typeface="Calibri"/>
              </a:rPr>
              <a:t>Eşitlik ve Adalet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0" y="6492240"/>
            <a:ext cx="29260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>
                <a:solidFill>
                  <a:srgbClr val="6E6E88"/>
                </a:solidFill>
                <a:latin typeface="Calibri"/>
              </a:rPr>
              <a:t>Fırsat Eşitliği   ·   9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371600"/>
            <a:ext cx="6035040" cy="1737360"/>
          </a:xfrm>
          <a:prstGeom prst="roundRect">
            <a:avLst>
              <a:gd name="adj" fmla="val 8000"/>
            </a:avLst>
          </a:prstGeom>
          <a:solidFill>
            <a:srgbClr val="F3F4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28600" tIns="164592" rIns="228600" bIns="164592" rtlCol="0" anchor="ctr"/>
          <a:lstStyle/>
          <a:p>
            <a:pPr algn="ctr">
              <a:spcAft>
                <a:spcPts val="600"/>
              </a:spcAft>
            </a:pPr>
            <a:r>
              <a:rPr sz="1500" b="1">
                <a:solidFill>
                  <a:srgbClr val="159C8E"/>
                </a:solidFill>
                <a:latin typeface="Calibri"/>
              </a:rPr>
              <a:t>⚖️  Tanım</a:t>
            </a:r>
          </a:p>
          <a:p>
            <a:r>
              <a:rPr sz="1100">
                <a:solidFill>
                  <a:srgbClr val="24243E"/>
                </a:solidFill>
                <a:latin typeface="Calibri"/>
              </a:rPr>
              <a:t>Eşitlik, herkese aynı imkânın sunulmasıdır. Adalet ise kişinin ihtiyacına uygun destek sağlanmasıdır. Fırsat eşitliği herkese aynı şeyi vermek değil, ihtiyaca göre destek sunmaktır.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0080" y="3291840"/>
            <a:ext cx="6035040" cy="3200400"/>
          </a:xfrm>
          <a:prstGeom prst="roundRect">
            <a:avLst>
              <a:gd name="adj" fmla="val 8000"/>
            </a:avLst>
          </a:prstGeom>
          <a:solidFill>
            <a:srgbClr val="F3F4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01168" tIns="137160" rIns="201168" bIns="137160" rtlCol="0" anchor="ctr"/>
          <a:lstStyle/>
          <a:p>
            <a:pPr algn="ctr">
              <a:spcAft>
                <a:spcPts val="500"/>
              </a:spcAft>
            </a:pPr>
            <a:r>
              <a:rPr sz="1300" b="1">
                <a:solidFill>
                  <a:srgbClr val="24243E"/>
                </a:solidFill>
                <a:latin typeface="Calibri"/>
              </a:rPr>
              <a:t>Önemli Noktalar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Örnek: Herkese aynı yükseklikte kutu vermek eşitliktir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Boyuna göre farklı yükseklikte kutu vermek adalettir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Farklılık eksiklik değildir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Her birey farklı ihtiyaçlara sahip olabilir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Adaletli yaklaşım, herkesin potansiyelini gerçekleştirmesini sağlar</a:t>
            </a:r>
          </a:p>
        </p:txBody>
      </p:sp>
    </p:spTree>
    <p:extLst>
      <p:ext uri="{BB962C8B-B14F-4D97-AF65-F5344CB8AC3E}">
        <p14:creationId xmlns:p14="http://schemas.microsoft.com/office/powerpoint/2010/main" val="405101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0FEC5897-30D8-62BE-E9C4-287ADB4A65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0880" y="1358153"/>
            <a:ext cx="4480560" cy="5120640"/>
          </a:xfrm>
          <a:prstGeom prst="roundRect">
            <a:avLst>
              <a:gd name="adj" fmla="val 6000"/>
            </a:avLst>
          </a:prstGeom>
        </p:spPr>
      </p:pic>
      <p:sp>
        <p:nvSpPr>
          <p:cNvPr id="4" name="TextBox 3"/>
          <p:cNvSpPr txBox="1"/>
          <p:nvPr/>
        </p:nvSpPr>
        <p:spPr>
          <a:xfrm>
            <a:off x="640080" y="320040"/>
            <a:ext cx="82296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1">
                <a:solidFill>
                  <a:srgbClr val="159C8E"/>
                </a:solidFill>
                <a:latin typeface="Calibri"/>
              </a:rPr>
              <a:t>TEMEL KAVRAMLAR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594360"/>
            <a:ext cx="10058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400" b="1">
                <a:solidFill>
                  <a:srgbClr val="24243E"/>
                </a:solidFill>
                <a:latin typeface="Calibri"/>
              </a:rPr>
              <a:t>Erişilebilirlik ve Temel Haklar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0" y="6492240"/>
            <a:ext cx="29260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>
                <a:solidFill>
                  <a:srgbClr val="6E6E88"/>
                </a:solidFill>
                <a:latin typeface="Calibri"/>
              </a:rPr>
              <a:t>Fırsat Eşitliği   ·   10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371600"/>
            <a:ext cx="6035040" cy="1737360"/>
          </a:xfrm>
          <a:prstGeom prst="roundRect">
            <a:avLst>
              <a:gd name="adj" fmla="val 8000"/>
            </a:avLst>
          </a:prstGeom>
          <a:solidFill>
            <a:srgbClr val="F3F4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28600" tIns="164592" rIns="228600" bIns="164592" rtlCol="0" anchor="ctr"/>
          <a:lstStyle/>
          <a:p>
            <a:pPr algn="ctr">
              <a:spcAft>
                <a:spcPts val="600"/>
              </a:spcAft>
            </a:pPr>
            <a:r>
              <a:rPr sz="1500" b="1">
                <a:solidFill>
                  <a:srgbClr val="3B3790"/>
                </a:solidFill>
                <a:latin typeface="Calibri"/>
              </a:rPr>
              <a:t>♿  Tanım</a:t>
            </a:r>
          </a:p>
          <a:p>
            <a:r>
              <a:rPr sz="1100">
                <a:solidFill>
                  <a:srgbClr val="24243E"/>
                </a:solidFill>
                <a:latin typeface="Calibri"/>
              </a:rPr>
              <a:t>Erişilebilirlik, bir yeri veya aracı başkasının yardımına ihtiyaç duymadan kullanabilmedir. Bağımsız yaşamın ve fırsat eşitliğinin temel şartıdır.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0080" y="3291840"/>
            <a:ext cx="6035040" cy="3200400"/>
          </a:xfrm>
          <a:prstGeom prst="roundRect">
            <a:avLst>
              <a:gd name="adj" fmla="val 8000"/>
            </a:avLst>
          </a:prstGeom>
          <a:solidFill>
            <a:srgbClr val="F3F4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01168" tIns="137160" rIns="201168" bIns="137160" rtlCol="0" anchor="ctr"/>
          <a:lstStyle/>
          <a:p>
            <a:pPr algn="ctr">
              <a:spcAft>
                <a:spcPts val="500"/>
              </a:spcAft>
            </a:pPr>
            <a:r>
              <a:rPr sz="1300" b="1">
                <a:solidFill>
                  <a:srgbClr val="24243E"/>
                </a:solidFill>
                <a:latin typeface="Calibri"/>
              </a:rPr>
              <a:t>Temel Haklar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Temel insan hakları devredilemez ve vazgeçilemez haklardır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Yaşama, eğitim, sağlık, barınma ve eşitlik bu haklardandır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Özel gereksinimli bireylerin hakları kanunlarla güvence altındadır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En büyük engel fiziksel farklılıklar değil, yanlış algılar ve ayrımcılıktır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Erişilebilirlik sağlandıkça toplumsal katılım artar</a:t>
            </a:r>
          </a:p>
        </p:txBody>
      </p:sp>
    </p:spTree>
    <p:extLst>
      <p:ext uri="{BB962C8B-B14F-4D97-AF65-F5344CB8AC3E}">
        <p14:creationId xmlns:p14="http://schemas.microsoft.com/office/powerpoint/2010/main" val="67994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1: Eşitlik mi, Adalet mi?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durum EŞİTLİK midir, ADALET midir? Grubunla karar ver — cevapları öğretmenin açacak!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📦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Herkese aynı yükseklikte kutu vermek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📏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Herkese boyuna göre kutu vermek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📚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Herkese aynı ders materyali vermek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🎧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Görme engelliye sesli kitap vermek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7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Aynı vermek eşitlik; ihtiyaca göre farklı destek vermek adalettir.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Herkese aynı yükseklikte kutu vermek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482352" y="2697480"/>
            <a:ext cx="1369807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4482352" y="2697480"/>
            <a:ext cx="1369808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EŞİTLİK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Herkese boyuna göre kutu vermek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ADALET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Herkese aynı ders materyali vermek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482352" y="4434840"/>
            <a:ext cx="1369808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23" name="Text 21"/>
          <p:cNvSpPr/>
          <p:nvPr/>
        </p:nvSpPr>
        <p:spPr>
          <a:xfrm>
            <a:off x="4482352" y="4434840"/>
            <a:ext cx="1369808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EŞİTLİK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Görme engelliye sesli kitap vermek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ADALET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8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FIRSAT EŞİTLİĞİ ALANLARI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394960"/>
            <a:ext cx="105156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Fırsat eşitliği; eğitim, sosyal-fiziksel çevre ve ekonomi alanlarında sağlanır.</a:t>
            </a:r>
            <a:endParaRPr lang="en-US" sz="1250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D495FD93-EAB4-8AEE-32BA-DF987813E9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30230"/>
            <a:ext cx="12192000" cy="592776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0080" y="320040"/>
            <a:ext cx="82296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1">
                <a:solidFill>
                  <a:srgbClr val="159C8E"/>
                </a:solidFill>
                <a:latin typeface="Calibri"/>
              </a:rPr>
              <a:t>FIRSAT EŞİTLİĞİ ALANLARI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594360"/>
            <a:ext cx="10058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400" b="1">
                <a:solidFill>
                  <a:srgbClr val="24243E"/>
                </a:solidFill>
                <a:latin typeface="Calibri"/>
              </a:rPr>
              <a:t>Eğitimde Fırsat Eşitliği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0" y="6492240"/>
            <a:ext cx="29260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>
                <a:solidFill>
                  <a:srgbClr val="6E6E88"/>
                </a:solidFill>
                <a:latin typeface="Calibri"/>
              </a:rPr>
              <a:t>Fırsat Eşitliği   ·   13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280160"/>
            <a:ext cx="5160084" cy="5344758"/>
          </a:xfrm>
          <a:prstGeom prst="roundRect">
            <a:avLst>
              <a:gd name="adj" fmla="val 8000"/>
            </a:avLst>
          </a:prstGeom>
          <a:solidFill>
            <a:srgbClr val="F3F4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01168" tIns="137160" rIns="201168" bIns="137160" rtlCol="0" anchor="ctr"/>
          <a:lstStyle/>
          <a:p>
            <a:pPr algn="ctr">
              <a:spcAft>
                <a:spcPts val="500"/>
              </a:spcAft>
            </a:pPr>
            <a:r>
              <a:rPr sz="1300" b="1" dirty="0">
                <a:solidFill>
                  <a:srgbClr val="E9971B"/>
                </a:solidFill>
                <a:latin typeface="Calibri"/>
              </a:rPr>
              <a:t>🎓  </a:t>
            </a:r>
            <a:r>
              <a:rPr sz="2400" b="1" dirty="0" err="1">
                <a:solidFill>
                  <a:srgbClr val="E9971B"/>
                </a:solidFill>
                <a:latin typeface="Calibri"/>
              </a:rPr>
              <a:t>Eğitimde</a:t>
            </a:r>
            <a:r>
              <a:rPr sz="2400" b="1" dirty="0">
                <a:solidFill>
                  <a:srgbClr val="E9971B"/>
                </a:solidFill>
                <a:latin typeface="Calibri"/>
              </a:rPr>
              <a:t> </a:t>
            </a:r>
            <a:r>
              <a:rPr sz="2400" b="1" dirty="0" err="1">
                <a:solidFill>
                  <a:srgbClr val="E9971B"/>
                </a:solidFill>
                <a:latin typeface="Calibri"/>
              </a:rPr>
              <a:t>Sağlanan</a:t>
            </a:r>
            <a:r>
              <a:rPr sz="2400" b="1" dirty="0">
                <a:solidFill>
                  <a:srgbClr val="E9971B"/>
                </a:solidFill>
                <a:latin typeface="Calibri"/>
              </a:rPr>
              <a:t> </a:t>
            </a:r>
            <a:r>
              <a:rPr sz="2400" b="1" dirty="0" err="1">
                <a:solidFill>
                  <a:srgbClr val="E9971B"/>
                </a:solidFill>
                <a:latin typeface="Calibri"/>
              </a:rPr>
              <a:t>İmkânlar</a:t>
            </a:r>
            <a:endParaRPr sz="2400" b="1" dirty="0">
              <a:solidFill>
                <a:srgbClr val="E9971B"/>
              </a:solidFill>
              <a:latin typeface="Calibri"/>
            </a:endParaRPr>
          </a:p>
          <a:p>
            <a:pPr>
              <a:spcAft>
                <a:spcPts val="300"/>
              </a:spcAft>
            </a:pPr>
            <a:r>
              <a:rPr sz="1600" dirty="0">
                <a:solidFill>
                  <a:srgbClr val="24243E"/>
                </a:solidFill>
                <a:latin typeface="Calibri"/>
              </a:rPr>
              <a:t>•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Kaynaştırma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eğitimi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ile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akranlarla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aynı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sınıfta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eğitim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sağlanır</a:t>
            </a:r>
            <a:endParaRPr lang="tr-TR" sz="1600" dirty="0">
              <a:solidFill>
                <a:srgbClr val="24243E"/>
              </a:solidFill>
              <a:latin typeface="Calibri"/>
            </a:endParaRPr>
          </a:p>
          <a:p>
            <a:pPr>
              <a:spcAft>
                <a:spcPts val="300"/>
              </a:spcAft>
            </a:pPr>
            <a:r>
              <a:rPr sz="1600" dirty="0">
                <a:solidFill>
                  <a:srgbClr val="24243E"/>
                </a:solidFill>
                <a:latin typeface="Calibri"/>
              </a:rPr>
              <a:t>• BEP (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Bireyselleştirilmiş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Eğitim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Programı</a:t>
            </a:r>
            <a:r>
              <a:rPr sz="1600" dirty="0">
                <a:solidFill>
                  <a:srgbClr val="24243E"/>
                </a:solidFill>
                <a:latin typeface="Calibri"/>
              </a:rPr>
              <a:t>)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ile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ihtiyaca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uygun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destek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verilir</a:t>
            </a:r>
            <a:endParaRPr sz="1600" dirty="0">
              <a:solidFill>
                <a:srgbClr val="24243E"/>
              </a:solidFill>
              <a:latin typeface="Calibri"/>
            </a:endParaRPr>
          </a:p>
          <a:p>
            <a:pPr>
              <a:spcAft>
                <a:spcPts val="300"/>
              </a:spcAft>
            </a:pPr>
            <a:r>
              <a:rPr sz="1600" dirty="0">
                <a:solidFill>
                  <a:srgbClr val="24243E"/>
                </a:solidFill>
                <a:latin typeface="Calibri"/>
              </a:rPr>
              <a:t>•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Sesli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kitap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ve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Braille (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kabartma</a:t>
            </a:r>
            <a:r>
              <a:rPr sz="1600" dirty="0">
                <a:solidFill>
                  <a:srgbClr val="24243E"/>
                </a:solidFill>
                <a:latin typeface="Calibri"/>
              </a:rPr>
              <a:t>)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alfabe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eğitimde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kullanılır</a:t>
            </a:r>
            <a:endParaRPr sz="1600" dirty="0">
              <a:solidFill>
                <a:srgbClr val="24243E"/>
              </a:solidFill>
              <a:latin typeface="Calibri"/>
            </a:endParaRPr>
          </a:p>
          <a:p>
            <a:pPr>
              <a:spcAft>
                <a:spcPts val="300"/>
              </a:spcAft>
            </a:pPr>
            <a:r>
              <a:rPr sz="1600" dirty="0">
                <a:solidFill>
                  <a:srgbClr val="24243E"/>
                </a:solidFill>
                <a:latin typeface="Calibri"/>
              </a:rPr>
              <a:t>•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Destek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eğitim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odaları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ve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evde-hastanede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eğitim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hizmeti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sunulur</a:t>
            </a:r>
            <a:endParaRPr sz="1600" dirty="0">
              <a:solidFill>
                <a:srgbClr val="24243E"/>
              </a:solidFill>
              <a:latin typeface="Calibri"/>
            </a:endParaRPr>
          </a:p>
          <a:p>
            <a:pPr>
              <a:spcAft>
                <a:spcPts val="300"/>
              </a:spcAft>
            </a:pPr>
            <a:r>
              <a:rPr sz="1600" dirty="0">
                <a:solidFill>
                  <a:srgbClr val="24243E"/>
                </a:solidFill>
                <a:latin typeface="Calibri"/>
              </a:rPr>
              <a:t>• Bu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uygulamalar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her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öğrencinin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potansiyelini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gerçekleştirmesini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sağlar</a:t>
            </a:r>
            <a:endParaRPr sz="1600" dirty="0">
              <a:solidFill>
                <a:srgbClr val="24243E"/>
              </a:solidFill>
              <a:latin typeface="Calibri"/>
            </a:endParaRP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16DB4301-F918-ECA2-DE4C-AB26F3A1BD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0164" y="0"/>
            <a:ext cx="63918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11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0080" y="320040"/>
            <a:ext cx="82296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1">
                <a:solidFill>
                  <a:srgbClr val="159C8E"/>
                </a:solidFill>
                <a:latin typeface="Calibri"/>
              </a:rPr>
              <a:t>FIRSAT EŞİTLİĞİ ALANLARI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594360"/>
            <a:ext cx="10058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400" b="1">
                <a:solidFill>
                  <a:srgbClr val="24243E"/>
                </a:solidFill>
                <a:latin typeface="Calibri"/>
              </a:rPr>
              <a:t>Sosyal ve Fiziksel Çevrede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0" y="6492240"/>
            <a:ext cx="29260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>
                <a:solidFill>
                  <a:srgbClr val="6E6E88"/>
                </a:solidFill>
                <a:latin typeface="Calibri"/>
              </a:rPr>
              <a:t>Fırsat Eşitliği   ·   14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62174" y="1051560"/>
            <a:ext cx="5554532" cy="5440680"/>
          </a:xfrm>
          <a:prstGeom prst="roundRect">
            <a:avLst>
              <a:gd name="adj" fmla="val 8000"/>
            </a:avLst>
          </a:prstGeom>
          <a:solidFill>
            <a:srgbClr val="F3F4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01168" tIns="137160" rIns="201168" bIns="137160" rtlCol="0" anchor="ctr"/>
          <a:lstStyle/>
          <a:p>
            <a:pPr algn="ctr">
              <a:spcAft>
                <a:spcPts val="500"/>
              </a:spcAft>
            </a:pPr>
            <a:r>
              <a:rPr sz="2400" b="1" dirty="0">
                <a:solidFill>
                  <a:srgbClr val="159C8E"/>
                </a:solidFill>
                <a:latin typeface="Calibri"/>
              </a:rPr>
              <a:t>♿  </a:t>
            </a:r>
            <a:r>
              <a:rPr sz="2400" b="1" dirty="0" err="1">
                <a:solidFill>
                  <a:srgbClr val="159C8E"/>
                </a:solidFill>
                <a:latin typeface="Calibri"/>
              </a:rPr>
              <a:t>Çevrede</a:t>
            </a:r>
            <a:r>
              <a:rPr sz="2400" b="1" dirty="0">
                <a:solidFill>
                  <a:srgbClr val="159C8E"/>
                </a:solidFill>
                <a:latin typeface="Calibri"/>
              </a:rPr>
              <a:t> </a:t>
            </a:r>
            <a:r>
              <a:rPr sz="2400" b="1" dirty="0" err="1">
                <a:solidFill>
                  <a:srgbClr val="159C8E"/>
                </a:solidFill>
                <a:latin typeface="Calibri"/>
              </a:rPr>
              <a:t>Sağlanan</a:t>
            </a:r>
            <a:r>
              <a:rPr sz="2400" b="1" dirty="0">
                <a:solidFill>
                  <a:srgbClr val="159C8E"/>
                </a:solidFill>
                <a:latin typeface="Calibri"/>
              </a:rPr>
              <a:t> </a:t>
            </a:r>
            <a:r>
              <a:rPr sz="2400" b="1" dirty="0" err="1">
                <a:solidFill>
                  <a:srgbClr val="159C8E"/>
                </a:solidFill>
                <a:latin typeface="Calibri"/>
              </a:rPr>
              <a:t>İmkânlar</a:t>
            </a:r>
            <a:endParaRPr sz="2400" b="1" dirty="0">
              <a:solidFill>
                <a:srgbClr val="159C8E"/>
              </a:solidFill>
              <a:latin typeface="Calibri"/>
            </a:endParaRPr>
          </a:p>
          <a:p>
            <a:pPr>
              <a:spcAft>
                <a:spcPts val="300"/>
              </a:spcAft>
            </a:pPr>
            <a:r>
              <a:rPr sz="1600" dirty="0">
                <a:solidFill>
                  <a:srgbClr val="24243E"/>
                </a:solidFill>
                <a:latin typeface="Calibri"/>
              </a:rPr>
              <a:t>• Rampa,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geniş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asansör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ve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alçak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kaldırım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erişimi</a:t>
            </a:r>
            <a:r>
              <a:rPr lang="tr-TR"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kolaylaştırır</a:t>
            </a:r>
            <a:br>
              <a:rPr lang="tr-TR" sz="1600" dirty="0">
                <a:solidFill>
                  <a:srgbClr val="24243E"/>
                </a:solidFill>
                <a:latin typeface="Calibri"/>
              </a:rPr>
            </a:br>
            <a:r>
              <a:rPr sz="1600" dirty="0">
                <a:solidFill>
                  <a:srgbClr val="24243E"/>
                </a:solidFill>
                <a:latin typeface="Calibri"/>
              </a:rPr>
              <a:t>•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Hissedilebilir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kılavuz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yüzeyler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(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sarı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takip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şeritleri</a:t>
            </a:r>
            <a:r>
              <a:rPr sz="1600" dirty="0">
                <a:solidFill>
                  <a:srgbClr val="24243E"/>
                </a:solidFill>
                <a:latin typeface="Calibri"/>
              </a:rPr>
              <a:t>)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yön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bulmaya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yardımcı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olur</a:t>
            </a:r>
            <a:br>
              <a:rPr lang="tr-TR" sz="1600" dirty="0">
                <a:solidFill>
                  <a:srgbClr val="24243E"/>
                </a:solidFill>
                <a:latin typeface="Calibri"/>
              </a:rPr>
            </a:br>
            <a:r>
              <a:rPr sz="1600" dirty="0">
                <a:solidFill>
                  <a:srgbClr val="24243E"/>
                </a:solidFill>
                <a:latin typeface="Calibri"/>
              </a:rPr>
              <a:t>•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Sesli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yaya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sinyalizasyonu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trafik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ışığını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sesle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bildirir</a:t>
            </a:r>
            <a:endParaRPr sz="1600" dirty="0">
              <a:solidFill>
                <a:srgbClr val="24243E"/>
              </a:solidFill>
              <a:latin typeface="Calibri"/>
            </a:endParaRPr>
          </a:p>
          <a:p>
            <a:pPr>
              <a:spcAft>
                <a:spcPts val="300"/>
              </a:spcAft>
            </a:pPr>
            <a:r>
              <a:rPr sz="1600" dirty="0">
                <a:solidFill>
                  <a:srgbClr val="24243E"/>
                </a:solidFill>
                <a:latin typeface="Calibri"/>
              </a:rPr>
              <a:t>•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Erişilebilir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web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siteleri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dijital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ortamları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herkese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açar</a:t>
            </a:r>
            <a:endParaRPr sz="1600" dirty="0">
              <a:solidFill>
                <a:srgbClr val="24243E"/>
              </a:solidFill>
              <a:latin typeface="Calibri"/>
            </a:endParaRPr>
          </a:p>
          <a:p>
            <a:pPr>
              <a:spcAft>
                <a:spcPts val="300"/>
              </a:spcAft>
            </a:pPr>
            <a:r>
              <a:rPr sz="1600" dirty="0">
                <a:solidFill>
                  <a:srgbClr val="24243E"/>
                </a:solidFill>
                <a:latin typeface="Calibri"/>
              </a:rPr>
              <a:t>•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Engelli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rampalarının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önüne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eşya</a:t>
            </a:r>
            <a:r>
              <a:rPr sz="1600" dirty="0">
                <a:solidFill>
                  <a:srgbClr val="24243E"/>
                </a:solidFill>
                <a:latin typeface="Calibri"/>
              </a:rPr>
              <a:t> </a:t>
            </a:r>
            <a:r>
              <a:rPr sz="1600" dirty="0" err="1">
                <a:solidFill>
                  <a:srgbClr val="24243E"/>
                </a:solidFill>
                <a:latin typeface="Calibri"/>
              </a:rPr>
              <a:t>bırakılmamalıdır</a:t>
            </a:r>
            <a:endParaRPr sz="1600" dirty="0">
              <a:solidFill>
                <a:srgbClr val="24243E"/>
              </a:solidFill>
              <a:latin typeface="Calibri"/>
            </a:endParaRP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BCAD2293-CD11-E779-50F6-C1B7A6FF0E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0"/>
            <a:ext cx="59794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2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0080" y="320040"/>
            <a:ext cx="82296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1">
                <a:solidFill>
                  <a:srgbClr val="159C8E"/>
                </a:solidFill>
                <a:latin typeface="Calibri"/>
              </a:rPr>
              <a:t>FIRSAT EŞİTLİĞİ ALANLARI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594360"/>
            <a:ext cx="10058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400" b="1">
                <a:solidFill>
                  <a:srgbClr val="24243E"/>
                </a:solidFill>
                <a:latin typeface="Calibri"/>
              </a:rPr>
              <a:t>Ekonomi ve İstihdamda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0" y="6492240"/>
            <a:ext cx="29260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>
                <a:solidFill>
                  <a:srgbClr val="6E6E88"/>
                </a:solidFill>
                <a:latin typeface="Calibri"/>
              </a:rPr>
              <a:t>Fırsat Eşitliği   ·   15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280160"/>
            <a:ext cx="5680038" cy="5212080"/>
          </a:xfrm>
          <a:prstGeom prst="roundRect">
            <a:avLst>
              <a:gd name="adj" fmla="val 8000"/>
            </a:avLst>
          </a:prstGeom>
          <a:solidFill>
            <a:srgbClr val="F3F4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01168" tIns="137160" rIns="201168" bIns="137160" rtlCol="0" anchor="ctr"/>
          <a:lstStyle/>
          <a:p>
            <a:pPr algn="ctr">
              <a:spcAft>
                <a:spcPts val="500"/>
              </a:spcAft>
            </a:pPr>
            <a:r>
              <a:rPr sz="3200" b="1" dirty="0">
                <a:solidFill>
                  <a:srgbClr val="3B3790"/>
                </a:solidFill>
                <a:latin typeface="Calibri"/>
              </a:rPr>
              <a:t>💼  </a:t>
            </a:r>
            <a:r>
              <a:rPr sz="3200" b="1" dirty="0" err="1">
                <a:solidFill>
                  <a:srgbClr val="3B3790"/>
                </a:solidFill>
                <a:latin typeface="Calibri"/>
              </a:rPr>
              <a:t>Çalışma</a:t>
            </a:r>
            <a:r>
              <a:rPr sz="3200" b="1" dirty="0">
                <a:solidFill>
                  <a:srgbClr val="3B3790"/>
                </a:solidFill>
                <a:latin typeface="Calibri"/>
              </a:rPr>
              <a:t> </a:t>
            </a:r>
            <a:r>
              <a:rPr sz="3200" b="1" dirty="0" err="1">
                <a:solidFill>
                  <a:srgbClr val="3B3790"/>
                </a:solidFill>
                <a:latin typeface="Calibri"/>
              </a:rPr>
              <a:t>Hayatında</a:t>
            </a:r>
            <a:r>
              <a:rPr sz="3200" b="1" dirty="0">
                <a:solidFill>
                  <a:srgbClr val="3B3790"/>
                </a:solidFill>
                <a:latin typeface="Calibri"/>
              </a:rPr>
              <a:t> </a:t>
            </a:r>
            <a:r>
              <a:rPr sz="3200" b="1" dirty="0" err="1">
                <a:solidFill>
                  <a:srgbClr val="3B3790"/>
                </a:solidFill>
                <a:latin typeface="Calibri"/>
              </a:rPr>
              <a:t>Eşitlik</a:t>
            </a:r>
            <a:endParaRPr sz="3200" b="1" dirty="0">
              <a:solidFill>
                <a:srgbClr val="3B3790"/>
              </a:solidFill>
              <a:latin typeface="Calibri"/>
            </a:endParaRPr>
          </a:p>
          <a:p>
            <a:pPr>
              <a:spcAft>
                <a:spcPts val="300"/>
              </a:spcAft>
            </a:pPr>
            <a:r>
              <a:rPr sz="2000" dirty="0">
                <a:solidFill>
                  <a:srgbClr val="24243E"/>
                </a:solidFill>
                <a:latin typeface="Calibri"/>
              </a:rPr>
              <a:t>• Özel gereksinimli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bireyler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için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uygun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iş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alanları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açılmalıdır</a:t>
            </a:r>
            <a:endParaRPr sz="2000" dirty="0">
              <a:solidFill>
                <a:srgbClr val="24243E"/>
              </a:solidFill>
              <a:latin typeface="Calibri"/>
            </a:endParaRPr>
          </a:p>
          <a:p>
            <a:pPr>
              <a:spcAft>
                <a:spcPts val="300"/>
              </a:spcAft>
            </a:pPr>
            <a:r>
              <a:rPr sz="2000" dirty="0">
                <a:solidFill>
                  <a:srgbClr val="24243E"/>
                </a:solidFill>
                <a:latin typeface="Calibri"/>
              </a:rPr>
              <a:t>•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İş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başvurularında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engellilik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bir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yetersizlik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olarak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görülmemelidir</a:t>
            </a:r>
            <a:endParaRPr sz="2000" dirty="0">
              <a:solidFill>
                <a:srgbClr val="24243E"/>
              </a:solidFill>
              <a:latin typeface="Calibri"/>
            </a:endParaRPr>
          </a:p>
          <a:p>
            <a:pPr>
              <a:spcAft>
                <a:spcPts val="300"/>
              </a:spcAft>
            </a:pPr>
            <a:r>
              <a:rPr sz="2000" dirty="0">
                <a:solidFill>
                  <a:srgbClr val="24243E"/>
                </a:solidFill>
                <a:latin typeface="Calibri"/>
              </a:rPr>
              <a:t>•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Onlar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sadece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yardım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alan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değil</a:t>
            </a:r>
            <a:r>
              <a:rPr sz="2000" dirty="0">
                <a:solidFill>
                  <a:srgbClr val="24243E"/>
                </a:solidFill>
                <a:latin typeface="Calibri"/>
              </a:rPr>
              <a:t>,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üreten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bireylerdir</a:t>
            </a:r>
            <a:endParaRPr sz="2000" dirty="0">
              <a:solidFill>
                <a:srgbClr val="24243E"/>
              </a:solidFill>
              <a:latin typeface="Calibri"/>
            </a:endParaRPr>
          </a:p>
          <a:p>
            <a:pPr>
              <a:spcAft>
                <a:spcPts val="300"/>
              </a:spcAft>
            </a:pPr>
            <a:r>
              <a:rPr sz="2000" dirty="0">
                <a:solidFill>
                  <a:srgbClr val="24243E"/>
                </a:solidFill>
                <a:latin typeface="Calibri"/>
              </a:rPr>
              <a:t>•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Anayasa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Madde 10, kanun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önünde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eşitliği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güvence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altına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alır</a:t>
            </a:r>
            <a:endParaRPr sz="2000" dirty="0">
              <a:solidFill>
                <a:srgbClr val="24243E"/>
              </a:solidFill>
              <a:latin typeface="Calibri"/>
            </a:endParaRPr>
          </a:p>
          <a:p>
            <a:pPr>
              <a:spcAft>
                <a:spcPts val="300"/>
              </a:spcAft>
            </a:pPr>
            <a:r>
              <a:rPr sz="2000" dirty="0">
                <a:solidFill>
                  <a:srgbClr val="24243E"/>
                </a:solidFill>
                <a:latin typeface="Calibri"/>
              </a:rPr>
              <a:t>•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Devletimiz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sosyal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bir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devlet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olarak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vatandaşlarının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refahını</a:t>
            </a:r>
            <a:r>
              <a:rPr sz="2000" dirty="0">
                <a:solidFill>
                  <a:srgbClr val="24243E"/>
                </a:solidFill>
                <a:latin typeface="Calibri"/>
              </a:rPr>
              <a:t> </a:t>
            </a:r>
            <a:r>
              <a:rPr sz="2000" dirty="0" err="1">
                <a:solidFill>
                  <a:srgbClr val="24243E"/>
                </a:solidFill>
                <a:latin typeface="Calibri"/>
              </a:rPr>
              <a:t>korur</a:t>
            </a:r>
            <a:endParaRPr sz="2000" dirty="0">
              <a:solidFill>
                <a:srgbClr val="24243E"/>
              </a:solidFill>
              <a:latin typeface="Calibri"/>
            </a:endParaRP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85777519-CA9A-24F2-3572-9A2A4CB371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4918" y="0"/>
            <a:ext cx="55670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16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2: Doğru mu, Yanlış mı?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ifadeler DOĞRU mu, YANLIŞ mı?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❤️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Empati acımaktır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🗣️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 dili duygu odaklıdır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🏫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sadece eğitimde uygulanır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📜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Anayasa Madde 10 eşitlik ilkesidir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11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Empati anlamaktır, acımak değildir; ben dili ve Madde 10 doğrudur; fırsat eşitliği her alanda uygulanır.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Empati acımaktır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 dili duygu odaklıdır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sadece eğitimde uygulanır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Anayasa Madde 10 eşitlik ilkesidir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12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DURAK · EMPATİ VE SAYGI</a:t>
            </a:r>
            <a:endParaRPr lang="en-US" sz="1200" dirty="0"/>
          </a:p>
        </p:txBody>
      </p:sp>
      <p:sp>
        <p:nvSpPr>
          <p:cNvPr id="38" name="Text 35"/>
          <p:cNvSpPr/>
          <p:nvPr/>
        </p:nvSpPr>
        <p:spPr>
          <a:xfrm>
            <a:off x="10681498" y="402336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42" name="Text 3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13</a:t>
            </a:r>
            <a:endParaRPr lang="en-US" sz="900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8F204CC3-313B-2442-43FF-C277C87C97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78541"/>
            <a:ext cx="12192000" cy="58804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3: Hangi Alan?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uygulama hangi alana aittir? Grubunla karar ver!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🎓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Kaynaştırma eğitimi ve BEP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♿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Rampa ve asansör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💼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Uygun iş alanları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🏥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İşaret dili bilen personel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15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Kaynaştırma eğitim, rampa çevre, iş alanı ekonomi, işaret dili sağlık alanına aittir.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Kaynaştırma eğitimi ve BEP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EĞİTİM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Rampa ve asansör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SOSYAL/FİZİKSEL ÇEVRE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Uygun iş alanları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9971B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EKONOMİ/İSTİHDAM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İşaret dili bilen personel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SAĞLIK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16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DURAK · BAŞARI HİKÂYELERİ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4800600" cy="3474720"/>
          </a:xfrm>
          <a:prstGeom prst="roundRect">
            <a:avLst>
              <a:gd name="adj" fmla="val 2105"/>
            </a:avLst>
          </a:prstGeom>
          <a:solidFill>
            <a:srgbClr val="FFFFFF"/>
          </a:solidFill>
          <a:ln/>
        </p:spPr>
      </p:sp>
      <p:sp>
        <p:nvSpPr>
          <p:cNvPr id="12" name="Text 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17</a:t>
            </a:r>
            <a:endParaRPr lang="en-US" sz="900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F60B731A-45F3-6537-1693-5F8806AC61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76656"/>
            <a:ext cx="12192000" cy="61563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D3D99029-C073-D1F3-B18A-F1923EDF43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8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ifadeyi okuyacağım. DOĞRUYSA AYAĞA KALK, YANLIŞSA OTUR! Önce grubunuz karar versin.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6" name="Shape 4"/>
          <p:cNvSpPr/>
          <p:nvPr/>
        </p:nvSpPr>
        <p:spPr>
          <a:xfrm>
            <a:off x="777240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7" name="Text 5"/>
          <p:cNvSpPr/>
          <p:nvPr/>
        </p:nvSpPr>
        <p:spPr>
          <a:xfrm>
            <a:off x="777240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1417320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Farklılık eksikliktir.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81344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0" name="Shape 8"/>
          <p:cNvSpPr/>
          <p:nvPr/>
        </p:nvSpPr>
        <p:spPr>
          <a:xfrm>
            <a:off x="6409944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1" name="Text 9"/>
          <p:cNvSpPr/>
          <p:nvPr/>
        </p:nvSpPr>
        <p:spPr>
          <a:xfrm>
            <a:off x="6409944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7050024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Engelli park yerlerine izinsiz park edilmemelidir.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48640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4" name="Shape 12"/>
          <p:cNvSpPr/>
          <p:nvPr/>
        </p:nvSpPr>
        <p:spPr>
          <a:xfrm>
            <a:off x="777240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777240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1417320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Braille alfabesi kabartma yazı sistemidir.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6181344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8" name="Shape 16"/>
          <p:cNvSpPr/>
          <p:nvPr/>
        </p:nvSpPr>
        <p:spPr>
          <a:xfrm>
            <a:off x="6409944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9" name="Text 17"/>
          <p:cNvSpPr/>
          <p:nvPr/>
        </p:nvSpPr>
        <p:spPr>
          <a:xfrm>
            <a:off x="6409944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7050024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Özel gereksinimli bireyler sadece yardım alan kişilerdir.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548640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2" name="Shape 20"/>
          <p:cNvSpPr/>
          <p:nvPr/>
        </p:nvSpPr>
        <p:spPr>
          <a:xfrm>
            <a:off x="777240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3" name="Text 21"/>
          <p:cNvSpPr/>
          <p:nvPr/>
        </p:nvSpPr>
        <p:spPr>
          <a:xfrm>
            <a:off x="777240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1417320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Sümeyye Boyacı yüzme şampiyonudur.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6181344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6" name="Shape 24"/>
          <p:cNvSpPr/>
          <p:nvPr/>
        </p:nvSpPr>
        <p:spPr>
          <a:xfrm>
            <a:off x="6409944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7" name="Text 25"/>
          <p:cNvSpPr/>
          <p:nvPr/>
        </p:nvSpPr>
        <p:spPr>
          <a:xfrm>
            <a:off x="6409944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7050024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Umut Evleri kısa süreli bakım sağlar.</a:t>
            </a:r>
            <a:endParaRPr lang="en-US" sz="120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19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  ·  Cevaplar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5" name="Text 3"/>
          <p:cNvSpPr/>
          <p:nvPr/>
        </p:nvSpPr>
        <p:spPr>
          <a:xfrm>
            <a:off x="777240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Farklılık eksikliktir.</a:t>
            </a:r>
            <a:endParaRPr lang="en-US" sz="1150" dirty="0"/>
          </a:p>
        </p:txBody>
      </p:sp>
      <p:sp>
        <p:nvSpPr>
          <p:cNvPr id="6" name="Shape 4"/>
          <p:cNvSpPr/>
          <p:nvPr/>
        </p:nvSpPr>
        <p:spPr>
          <a:xfrm>
            <a:off x="777240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7" name="Text 5"/>
          <p:cNvSpPr/>
          <p:nvPr/>
        </p:nvSpPr>
        <p:spPr>
          <a:xfrm>
            <a:off x="777240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6181344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9" name="Text 7"/>
          <p:cNvSpPr/>
          <p:nvPr/>
        </p:nvSpPr>
        <p:spPr>
          <a:xfrm>
            <a:off x="6409944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Engelli park yerlerine izinsiz park edilmemelidir.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6409944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6409944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548640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3" name="Text 11"/>
          <p:cNvSpPr/>
          <p:nvPr/>
        </p:nvSpPr>
        <p:spPr>
          <a:xfrm>
            <a:off x="777240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Braille alfabesi kabartma yazı sistemidir.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777240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777240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6181344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7" name="Text 15"/>
          <p:cNvSpPr/>
          <p:nvPr/>
        </p:nvSpPr>
        <p:spPr>
          <a:xfrm>
            <a:off x="6409944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Özel gereksinimli bireyler sadece yardım alan kişilerdir.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6409944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19" name="Text 17"/>
          <p:cNvSpPr/>
          <p:nvPr/>
        </p:nvSpPr>
        <p:spPr>
          <a:xfrm>
            <a:off x="6409944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548640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1" name="Text 19"/>
          <p:cNvSpPr/>
          <p:nvPr/>
        </p:nvSpPr>
        <p:spPr>
          <a:xfrm>
            <a:off x="777240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Sümeyye Boyacı yüzme şampiyonudur.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777240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23" name="Text 21"/>
          <p:cNvSpPr/>
          <p:nvPr/>
        </p:nvSpPr>
        <p:spPr>
          <a:xfrm>
            <a:off x="777240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5" name="Text 23"/>
          <p:cNvSpPr/>
          <p:nvPr/>
        </p:nvSpPr>
        <p:spPr>
          <a:xfrm>
            <a:off x="6409944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Umut Evleri kısa süreli bakım sağlar.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6409944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27" name="Text 25"/>
          <p:cNvSpPr/>
          <p:nvPr/>
        </p:nvSpPr>
        <p:spPr>
          <a:xfrm>
            <a:off x="6409944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pic>
        <p:nvPicPr>
          <p:cNvPr id="2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20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BAĞLANTIYI KUR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Kavram Haritamız</a:t>
            </a:r>
            <a:endParaRPr lang="en-US" sz="2800" dirty="0"/>
          </a:p>
        </p:txBody>
      </p:sp>
      <p:sp>
        <p:nvSpPr>
          <p:cNvPr id="7" name="Shape 5"/>
          <p:cNvSpPr/>
          <p:nvPr/>
        </p:nvSpPr>
        <p:spPr>
          <a:xfrm>
            <a:off x="3794760" y="1874520"/>
            <a:ext cx="4599432" cy="1645920"/>
          </a:xfrm>
          <a:prstGeom prst="roundRect">
            <a:avLst>
              <a:gd name="adj" fmla="val 5556"/>
            </a:avLst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3794760" y="1874520"/>
            <a:ext cx="459943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200" dirty="0">
                <a:solidFill>
                  <a:srgbClr val="000000"/>
                </a:solidFill>
              </a:rPr>
              <a:t>⚖️</a:t>
            </a:r>
            <a:endParaRPr lang="en-US" sz="3200" dirty="0"/>
          </a:p>
        </p:txBody>
      </p:sp>
      <p:sp>
        <p:nvSpPr>
          <p:cNvPr id="9" name="Shape 7"/>
          <p:cNvSpPr/>
          <p:nvPr/>
        </p:nvSpPr>
        <p:spPr>
          <a:xfrm>
            <a:off x="3840480" y="2834640"/>
            <a:ext cx="4507992" cy="594360"/>
          </a:xfrm>
          <a:prstGeom prst="roundRect">
            <a:avLst>
              <a:gd name="adj" fmla="val 9231"/>
            </a:avLst>
          </a:prstGeom>
          <a:solidFill>
            <a:srgbClr val="211E52"/>
          </a:solidFill>
          <a:ln/>
        </p:spPr>
      </p:sp>
      <p:sp>
        <p:nvSpPr>
          <p:cNvPr id="10" name="Text 8"/>
          <p:cNvSpPr/>
          <p:nvPr/>
        </p:nvSpPr>
        <p:spPr>
          <a:xfrm>
            <a:off x="3840480" y="2834640"/>
            <a:ext cx="4507992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FIRSAT EŞİTLİĞİ</a:t>
            </a: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548640" y="1874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2" name="Text 10"/>
          <p:cNvSpPr/>
          <p:nvPr/>
        </p:nvSpPr>
        <p:spPr>
          <a:xfrm>
            <a:off x="685800" y="2194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⚖️ EŞİTLİK-ADALET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685800" y="2880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Herkes-İhtiyaç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8714232" y="1874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5" name="Text 13"/>
          <p:cNvSpPr/>
          <p:nvPr/>
        </p:nvSpPr>
        <p:spPr>
          <a:xfrm>
            <a:off x="8851392" y="2194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🏫 ALANLAR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8851392" y="2880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Eğitim-Çevre-Ekonomi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548640" y="4160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8" name="Text 16"/>
          <p:cNvSpPr/>
          <p:nvPr/>
        </p:nvSpPr>
        <p:spPr>
          <a:xfrm>
            <a:off x="685800" y="4480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❤️ EMPATİ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685800" y="5166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 Dili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8714232" y="4160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21" name="Text 19"/>
          <p:cNvSpPr/>
          <p:nvPr/>
        </p:nvSpPr>
        <p:spPr>
          <a:xfrm>
            <a:off x="8851392" y="4480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7C7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🏆 BAŞARI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8851392" y="5166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İlham Hikâyeleri</a:t>
            </a:r>
            <a:endParaRPr lang="en-US" sz="1200" dirty="0"/>
          </a:p>
        </p:txBody>
      </p:sp>
      <p:sp>
        <p:nvSpPr>
          <p:cNvPr id="23" name="Shape 21"/>
          <p:cNvSpPr/>
          <p:nvPr/>
        </p:nvSpPr>
        <p:spPr>
          <a:xfrm>
            <a:off x="822960" y="6309360"/>
            <a:ext cx="10561320" cy="685800"/>
          </a:xfrm>
          <a:prstGeom prst="roundRect">
            <a:avLst>
              <a:gd name="adj" fmla="val 10667"/>
            </a:avLst>
          </a:prstGeom>
          <a:solidFill>
            <a:srgbClr val="211E52"/>
          </a:solidFill>
          <a:ln/>
        </p:spPr>
      </p:sp>
      <p:sp>
        <p:nvSpPr>
          <p:cNvPr id="24" name="Text 22"/>
          <p:cNvSpPr/>
          <p:nvPr/>
        </p:nvSpPr>
        <p:spPr>
          <a:xfrm>
            <a:off x="1097280" y="6309360"/>
            <a:ext cx="102412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Fırsat eşitliği; hak, erişilebilirlik, destek ve saygının bir araya gelmesiyle sağlanır.</a:t>
            </a:r>
            <a:endParaRPr lang="en-US" sz="1150" dirty="0"/>
          </a:p>
        </p:txBody>
      </p:sp>
      <p:pic>
        <p:nvPicPr>
          <p:cNvPr id="25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6" name="Text 2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21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TOPARLAYALIM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Konuyu Özetleyelim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640080" y="1869948"/>
            <a:ext cx="566928" cy="566928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5" name="Text 3"/>
          <p:cNvSpPr/>
          <p:nvPr/>
        </p:nvSpPr>
        <p:spPr>
          <a:xfrm>
            <a:off x="640080" y="18699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⚖️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1417320" y="1691640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Eşitlik-Adalet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663440" y="1691640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Herkese aynı değil, ihtiyaca uygun destek sunmak.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640080" y="2793492"/>
            <a:ext cx="566928" cy="566928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9" name="Text 7"/>
          <p:cNvSpPr/>
          <p:nvPr/>
        </p:nvSpPr>
        <p:spPr>
          <a:xfrm>
            <a:off x="640080" y="279349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🏫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417320" y="2615184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Alanları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4663440" y="2615184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Eğitim, çevre ve istihdamda düzenlemeler yapılır.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40080" y="3717036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3717036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📜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417320" y="3538728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Anayasal Güvence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4663440" y="3538728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Madde 10 ve 42 hakları korur.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40080" y="4640580"/>
            <a:ext cx="566928" cy="566928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17" name="Text 15"/>
          <p:cNvSpPr/>
          <p:nvPr/>
        </p:nvSpPr>
        <p:spPr>
          <a:xfrm>
            <a:off x="640080" y="4640580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❤️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1417320" y="4462272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Empati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4663440" y="4462272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Kendini onun yerine koyup Ben Dili kullanmak.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640080" y="5564124"/>
            <a:ext cx="566928" cy="566928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21" name="Text 19"/>
          <p:cNvSpPr/>
          <p:nvPr/>
        </p:nvSpPr>
        <p:spPr>
          <a:xfrm>
            <a:off x="640080" y="5564124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🏆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1417320" y="5385816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Başarı Hikâyeleri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4663440" y="5385816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verilince büyük başarılar mümkündür.</a:t>
            </a:r>
            <a:endParaRPr lang="en-US" sz="1150" dirty="0"/>
          </a:p>
        </p:txBody>
      </p:sp>
      <p:pic>
        <p:nvPicPr>
          <p:cNvPr id="2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5" name="Text 2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22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1/2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548640" y="1965960"/>
            <a:ext cx="5532120" cy="22860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548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  BİLGİ SORULARI (5)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777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Özel gereksinimli birey ve fırsat eşitliği kavramlarını tanımlayınız.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Eşitlik ile adalet arasındaki farkı yazınız.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Fırsat eşitliğinin sağlandığı üç alanı sayınız.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Anayasa'nın 10. ve 42. maddelerini kısaca açıklayınız.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Bir başarı hikâyesi örneği veriniz.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6263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6263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E45B4E"/>
          </a:solidFill>
          <a:ln/>
        </p:spPr>
      </p:sp>
      <p:sp>
        <p:nvSpPr>
          <p:cNvPr id="11" name="Shape 9"/>
          <p:cNvSpPr/>
          <p:nvPr/>
        </p:nvSpPr>
        <p:spPr>
          <a:xfrm>
            <a:off x="6263640" y="1965960"/>
            <a:ext cx="5532120" cy="22860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12" name="Text 10"/>
          <p:cNvSpPr/>
          <p:nvPr/>
        </p:nvSpPr>
        <p:spPr>
          <a:xfrm>
            <a:off x="6263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💭  YORUM SORULARI (3)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6492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"Erişilebilirlik olmasaydı günlük hayat nasıl zorlaşırdı?" yorumlayınız.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Empatinin toplumsal barışa katkısını tartışınız.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"Herkese aynı şeyi vermek her zaman adil midir?" tartışınız.</a:t>
            </a:r>
            <a:endParaRPr lang="en-US" sz="1100" dirty="0"/>
          </a:p>
        </p:txBody>
      </p:sp>
      <p:pic>
        <p:nvPicPr>
          <p:cNvPr id="1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23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2/2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31520" y="1943100"/>
            <a:ext cx="731520" cy="73152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731520" y="194310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☀️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1691640" y="182880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1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1691640" y="219456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Okulunuzun engelli erişimine uygun olup olmadığını inceleyin.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48640" y="310896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731520" y="3360420"/>
            <a:ext cx="731520" cy="7315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731520" y="336042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👨‍👩‍👧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1691640" y="324612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2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1691640" y="361188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Ailenizle bir başarı hikâyesi izleyip duygularınızı paylaşın.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548640" y="452628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731520" y="4777740"/>
            <a:ext cx="731520" cy="73152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16" name="Text 14"/>
          <p:cNvSpPr/>
          <p:nvPr/>
        </p:nvSpPr>
        <p:spPr>
          <a:xfrm>
            <a:off x="731520" y="477774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🧠</a:t>
            </a:r>
            <a:endParaRPr lang="en-US" sz="2400" dirty="0"/>
          </a:p>
        </p:txBody>
      </p:sp>
      <p:sp>
        <p:nvSpPr>
          <p:cNvPr id="17" name="Text 15"/>
          <p:cNvSpPr/>
          <p:nvPr/>
        </p:nvSpPr>
        <p:spPr>
          <a:xfrm>
            <a:off x="1691640" y="466344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1691640" y="502920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"Fırsat eşitliği olmasaydı toplum nasıl etkilenirdi?" İfadeyi tartış.</a:t>
            </a:r>
            <a:endParaRPr lang="en-US" sz="1150" dirty="0"/>
          </a:p>
        </p:txBody>
      </p:sp>
      <p:pic>
        <p:nvPicPr>
          <p:cNvPr id="1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0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24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Fırsat Eşitliği Şifresi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6" name="Shape 4"/>
          <p:cNvSpPr/>
          <p:nvPr/>
        </p:nvSpPr>
        <p:spPr>
          <a:xfrm>
            <a:off x="822960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7" name="Text 5"/>
          <p:cNvSpPr/>
          <p:nvPr/>
        </p:nvSpPr>
        <p:spPr>
          <a:xfrm>
            <a:off x="822960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1783080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1783080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Herkese aynı imkânı sunmaya ne denir?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1783080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6181344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12" name="Shape 10"/>
          <p:cNvSpPr/>
          <p:nvPr/>
        </p:nvSpPr>
        <p:spPr>
          <a:xfrm>
            <a:off x="6455664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3" name="Text 11"/>
          <p:cNvSpPr/>
          <p:nvPr/>
        </p:nvSpPr>
        <p:spPr>
          <a:xfrm>
            <a:off x="6455664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7415784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7415784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İhtiyaca uygun destek sağlamaya ne denir?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7415784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548640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18" name="Shape 16"/>
          <p:cNvSpPr/>
          <p:nvPr/>
        </p:nvSpPr>
        <p:spPr>
          <a:xfrm>
            <a:off x="822960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22960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0" name="Text 18"/>
          <p:cNvSpPr/>
          <p:nvPr/>
        </p:nvSpPr>
        <p:spPr>
          <a:xfrm>
            <a:off x="1783080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1783080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Görme engelliler için kabartma yazı sistemi?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1783080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6181344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24" name="Shape 22"/>
          <p:cNvSpPr/>
          <p:nvPr/>
        </p:nvSpPr>
        <p:spPr>
          <a:xfrm>
            <a:off x="6455664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5" name="Text 23"/>
          <p:cNvSpPr/>
          <p:nvPr/>
        </p:nvSpPr>
        <p:spPr>
          <a:xfrm>
            <a:off x="6455664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7415784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250" dirty="0"/>
          </a:p>
        </p:txBody>
      </p:sp>
      <p:sp>
        <p:nvSpPr>
          <p:cNvPr id="27" name="Text 25"/>
          <p:cNvSpPr/>
          <p:nvPr/>
        </p:nvSpPr>
        <p:spPr>
          <a:xfrm>
            <a:off x="7415784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Paris 2024'te kazanılan madalya sayısı?</a:t>
            </a:r>
            <a:endParaRPr lang="en-US" sz="1150" dirty="0"/>
          </a:p>
        </p:txBody>
      </p:sp>
      <p:sp>
        <p:nvSpPr>
          <p:cNvPr id="28" name="Text 26"/>
          <p:cNvSpPr/>
          <p:nvPr/>
        </p:nvSpPr>
        <p:spPr>
          <a:xfrm>
            <a:off x="7415784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25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4" name="Text 2"/>
          <p:cNvSpPr/>
          <p:nvPr/>
        </p:nvSpPr>
        <p:spPr>
          <a:xfrm>
            <a:off x="822960" y="1417320"/>
            <a:ext cx="10515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şifresini çözdünüz!</a:t>
            </a:r>
            <a:endParaRPr lang="en-US" sz="1700" dirty="0"/>
          </a:p>
        </p:txBody>
      </p:sp>
      <p:sp>
        <p:nvSpPr>
          <p:cNvPr id="5" name="Shape 3"/>
          <p:cNvSpPr/>
          <p:nvPr/>
        </p:nvSpPr>
        <p:spPr>
          <a:xfrm>
            <a:off x="12801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6" name="Text 4"/>
          <p:cNvSpPr/>
          <p:nvPr/>
        </p:nvSpPr>
        <p:spPr>
          <a:xfrm>
            <a:off x="16002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16002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EŞİTLİK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63093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9" name="Text 7"/>
          <p:cNvSpPr/>
          <p:nvPr/>
        </p:nvSpPr>
        <p:spPr>
          <a:xfrm>
            <a:off x="66294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66294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ADALET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12801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12" name="Text 10"/>
          <p:cNvSpPr/>
          <p:nvPr/>
        </p:nvSpPr>
        <p:spPr>
          <a:xfrm>
            <a:off x="16002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16002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BRAILLE ALFABESİ</a:t>
            </a:r>
            <a:endParaRPr lang="en-US" sz="2000" dirty="0"/>
          </a:p>
        </p:txBody>
      </p:sp>
      <p:sp>
        <p:nvSpPr>
          <p:cNvPr id="14" name="Shape 12"/>
          <p:cNvSpPr/>
          <p:nvPr/>
        </p:nvSpPr>
        <p:spPr>
          <a:xfrm>
            <a:off x="63093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15" name="Text 13"/>
          <p:cNvSpPr/>
          <p:nvPr/>
        </p:nvSpPr>
        <p:spPr>
          <a:xfrm>
            <a:off x="66294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66294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28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548640" y="598932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500" dirty="0"/>
          </a:p>
        </p:txBody>
      </p:sp>
      <p:pic>
        <p:nvPicPr>
          <p:cNvPr id="1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9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26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"Özel Gereksinimli Bireyler İçin Fırsat Eşitliği" konusunu başarıyla tamamladın.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2926080" y="645566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Görseller: ND Sosyal Bilgiler Atölyesi + OpenMoji (CC BY-SA 4.0)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Fırsat Eşitliği   ·   27</a:t>
            </a:r>
            <a:endParaRPr lang="en-US" sz="900" dirty="0"/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BFA64715-67B3-3826-C4F2-156F96014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1790" y="3843688"/>
            <a:ext cx="2374232" cy="23742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1977</Words>
  <Application>Microsoft Office PowerPoint</Application>
  <PresentationFormat>Geniş ekran</PresentationFormat>
  <Paragraphs>429</Paragraphs>
  <Slides>30</Slides>
  <Notes>24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Necip Döner</cp:lastModifiedBy>
  <cp:revision>3</cp:revision>
  <dcterms:created xsi:type="dcterms:W3CDTF">2026-07-28T21:52:19Z</dcterms:created>
  <dcterms:modified xsi:type="dcterms:W3CDTF">2026-09-22T07:39:21Z</dcterms:modified>
</cp:coreProperties>
</file>