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7" r:id="rId1"/>
  </p:sldMasterIdLst>
  <p:sldIdLst>
    <p:sldId id="274" r:id="rId2"/>
    <p:sldId id="257" r:id="rId3"/>
    <p:sldId id="258" r:id="rId4"/>
    <p:sldId id="259" r:id="rId5"/>
    <p:sldId id="272" r:id="rId6"/>
    <p:sldId id="273" r:id="rId7"/>
    <p:sldId id="260" r:id="rId8"/>
    <p:sldId id="263" r:id="rId9"/>
    <p:sldId id="269" r:id="rId10"/>
    <p:sldId id="262" r:id="rId11"/>
    <p:sldId id="261" r:id="rId12"/>
    <p:sldId id="264" r:id="rId13"/>
    <p:sldId id="265" r:id="rId14"/>
    <p:sldId id="266" r:id="rId15"/>
    <p:sldId id="267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75531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468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81694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5112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929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926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272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1122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4533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66041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606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27.09.2026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799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86229"/>
            <a:ext cx="8361229" cy="2098226"/>
          </a:xfrm>
        </p:spPr>
        <p:txBody>
          <a:bodyPr/>
          <a:lstStyle/>
          <a:p>
            <a:pPr>
              <a:tabLst>
                <a:tab pos="4657725" algn="l"/>
              </a:tabLst>
            </a:pPr>
            <a:r>
              <a:rPr lang="tr-TR" sz="6600" b="1" dirty="0">
                <a:latin typeface="AmsiProCond-Ultra" panose="020B0A06020201010104" pitchFamily="34" charset="-94"/>
              </a:rPr>
              <a:t>Gruplarda ve Sosyal</a:t>
            </a:r>
            <a:br>
              <a:rPr lang="tr-TR" sz="6600" b="1" dirty="0">
                <a:latin typeface="AmsiProCond-Ultra" panose="020B0A06020201010104" pitchFamily="34" charset="-94"/>
              </a:rPr>
            </a:br>
            <a:r>
              <a:rPr lang="tr-TR" sz="6600" b="1" dirty="0">
                <a:latin typeface="AmsiProCond-Ultra" panose="020B0A06020201010104" pitchFamily="34" charset="-94"/>
              </a:rPr>
              <a:t>Hayatta İletişimin Önemi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070184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3929124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Cevaplayalım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244" y="1052050"/>
            <a:ext cx="6853086" cy="564126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1. Bir arkadaşınız mesajınıza geç cevap verdiğinde bunu nasıl yorumlarsınız? Yanlış anlamamak için ne yapabilirsiniz?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2. Sınıfta bir arkadaşınız sözünüzü keserse kendinizi nasıl hissedersiniz? Bu durumu kırıcı olmadan nasıl ifade edebilirsiniz?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3. Bir grup çalışmasında herkes farklı fikir söylediğinde ortak karar almak için nasıl bir yol izlenmelidir?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4. Birinin üzgün olduğunu fark ettiğinizde ona nasıl yaklaşmanız iletişimi güçlendirir?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5. Dijital ortamlarda yazılan mesajlar neden bazen yanlış anlaşılabilir?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9986AC5-AAC6-4DD0-BB53-232ACD148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8284" y="0"/>
            <a:ext cx="1223716" cy="133733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7908927-B535-4B05-B46A-C8DADBD15B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9" t="23747" r="11006" b="21169"/>
          <a:stretch/>
        </p:blipFill>
        <p:spPr>
          <a:xfrm>
            <a:off x="8129847" y="1911927"/>
            <a:ext cx="3560707" cy="37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52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Tanımlar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111044"/>
            <a:ext cx="11277600" cy="5582265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İletişim: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Duygu, düşünce, bilgi ve deneyimlerin sözlü, yazılı ya da sözsüz yollarla paylaşılmasıdır.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İleti: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İletişimde karşı tarafa aktarılmak istenen duygu, düşünce, bilgi veya mesajdır.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Sözlü İletişim: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 ve düşüncelerin konuşma yoluyla aktarılmasıdır.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Yazılı İletişim: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 ve düşüncelerin yazı aracılığıyla aktarılmasıdır.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Sözsüz İletişim: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 ve düşüncelerin beden hareketleri, jestler, mimikler ve duruş gibi yollarla aktarılmasıdır.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Kitle İletişim Araçları: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Duygu, düşünce ve bilgilerin geniş kitlelere ulaşmasını sağlayan araçlardır.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Etkili İletişim: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Bireylerin birbirini açık, doğru, saygılı ve samimi biçimde anlayabilmesini sağlayan iletişimdir.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Empati: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Kişinin kendisini karşısındaki kişinin yerine koyarak onun duygu ve düşüncelerini anlamaya çalışmasıdır.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4B6C50-A362-45ED-9507-C3FC947F0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-12133"/>
            <a:ext cx="1179871" cy="13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20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Örnekler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909" y="924232"/>
            <a:ext cx="11012129" cy="59337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İletişim: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öğrencinin arkadaşına “Bugün grup çalışmasını birlikte hazırlayalım mı?” demesi iletişime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İleti: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“Toplantı saat 14.00’te başlayacak.” cümlesinde karşı tarafa aktarılmak istenen bilgi iletidir.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Sözlü İletişim: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öğrencinin öğretmenine anlamadığı konuyu sorması sözlü iletişimdir.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Yazılı İletişim: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Sınıf grubuna ödevle ilgili kısa ve açık bir mesaj yazmak yazılı iletişime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Sözsüz İletişim: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arkadaşımıza gülümsemek, başımızla onay vermek veya şaşkın bir yüz ifadesi kullanmak sözsüz iletişimdir.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Kitle İletişim Araçları: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Televizyon, gazete, radyo, telefon ve genel ağ gibi kitlelere bilgi ulaştıran araçlardır.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Etkili İletişim: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arkadaşımız konuşurken onu kesmeden dinlemek, sonra düşüncemizi saygılı biçimde söylemek etkili iletişimdir.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Empati: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Sınıfa yeni gelen ve kimseyi tanımayan bir arkadaşın heyecanını anlamaya çalışmak empati</a:t>
            </a:r>
          </a:p>
          <a:p>
            <a:pPr marL="0" indent="0" algn="just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örneğidir.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0B08192-3A1C-4518-AAB2-DD6B79E07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00" y="1"/>
            <a:ext cx="1178600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7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Tanımlar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111044"/>
            <a:ext cx="11277600" cy="5582265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Ben Dili: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Kişinin duygu ve düşüncelerini karşısındakini suçlamadan ifade ettiği iletişim biçimidir.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Sen Dili: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Karşıdaki kişiyi suçlayan, yargılayan veya hedef alan iletişim biçimidir.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Farklılıklara Saygı: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İnsanların düşünce, inanç, yaşam biçimi ve değerlerine anlayışla yaklaşmaktır.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Etkin Dinleme: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Konuşan kişiyi dikkatle, sabırla ve anlamaya çalışarak dinlemektir.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Beden Dili: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 ve düşüncelerin jest, mimik, duruş, göz teması ve fiziksel mesafe gibi yollarla ifade edilmesidir.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Jest: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El, kol, baş ve beden hareketleriyle verilen sözsüz mesajlardır.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Mimik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: Yüz ifadeleriyle verilen sözsüz mesajlardır.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İletişim Engeli: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Duygu, düşünce ve bilgilerin doğru anlaşılmasını zorlaştıran tutum, davranış veya durumlardır.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Uzlaşma: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Farklı düşünceler karşısında ortak bir çözüm yolu bulmaktır.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4B6C50-A362-45ED-9507-C3FC947F0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-12133"/>
            <a:ext cx="1179871" cy="13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75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Örnekler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909" y="924232"/>
            <a:ext cx="11012129" cy="59337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Ben Dili: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“Çalışma sırasında sözüm kesilince düşüncemi anlatmakta zorlanıyorum.” cümlesi ben diline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Sen Dili: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“Sen hep sözümü kesiyorsun.” cümlesi karşıdaki kişiyi suçlayıcı olduğu için sen diline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Farklılıklara Saygı: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Farklı bir kültürden gelen arkadaşın konuşma biçimiyle alay etmeden onu dinlemek farklılıklara saygıdır.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Etkin Dinleme: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Konuşan kişiye bakmak, sözünü kesmemek ve gerektiğinde “Seni anlıyorum.” demek etkin dinleme davranışıdır.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Beden Dili: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Konuşurken karşıdaki kişiye yönelmek, göz teması kurmak ve uygun bir ses tonu kullanmak beden diline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Jest: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kişiyi dinlerken başımızı hafifçe sallayarak onu anladığımızı göstermek jesttir.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Mimik: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Mutlu olduğumuzda gülümsememiz veya şaşırdığımızda gözlerimizi büyütmemiz mimiğe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İletişim Engeli: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Konuşan kişinin sözünü kesmek, alaycı konuşmak, mesajı eksik yazmak veya sürekli telefonla ilgilenmek iletişim engelidir.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Uzlaşma: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Grup ödevinde biri afiş, diğeri sunum hazırlamak istiyorsa iki fikri birleştirip afişli sunum hazırlamak gibi.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0B08192-3A1C-4518-AAB2-DD6B79E07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00" y="1"/>
            <a:ext cx="1178600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701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748" y="953730"/>
            <a:ext cx="5614220" cy="573958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Toplumları bir arada tutan bazı ortak değerler vardır. Dil, tarih, din, sanat, gelenek ve görenekler bu değerlerin önemli parçalarıdır.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Bu unsurlar, bireyler arasında kültürel bağ oluşturur.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Kültürel bağlar, insanların kendilerini aynı toplumun parçası olarak görmelerine katkı sağlar.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Bu bağlar güçlendikçe toplum içinde aidiyet, güven, yardımlaşma ve birlik duygusu gelişir.</a:t>
            </a:r>
            <a:endParaRPr lang="tr-TR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1604F1BA-9A81-45F3-B711-5DB73F240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21961" y="13520"/>
            <a:ext cx="1148590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2EC8CDC-1793-45BD-A5DE-5F80FDE2D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607" y="953729"/>
            <a:ext cx="3850605" cy="5739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9" y="914400"/>
            <a:ext cx="6469890" cy="577890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milleti ayakta tutan ortak değerler millî değer olarak adlandırılır.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Vatanseverlik, bayrak sevgisi, bağımsızlık, özgürlük, yardımlaşma, dayanışma, saygı ve hoşgörü bu değerler arasında yer alır.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kültür ise bir topluma kimlik kazandıran ve onu diğer toplumlardan ayıran değerlerin bütünüdür.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kültürünü tanıyan bireyler, geçmişiyle bağ kurar ve yaşadığı topluma karşı daha güçlü bir sorumluluk duygusu geliştirir.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62FD606-7BEB-4EA9-B8F1-9A17423D13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6" t="23387" r="5307"/>
          <a:stretch/>
        </p:blipFill>
        <p:spPr>
          <a:xfrm>
            <a:off x="7614458" y="1288026"/>
            <a:ext cx="4316095" cy="547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54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9" y="3429000"/>
            <a:ext cx="11265982" cy="341548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Dil, toplumun duygu ve düşünce dünyasını yansıtan temel kültürel bağlardan biridir.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Ninniler, atasözleri, türküler, destanlar ve hikâyeler dil aracılığıyla kuşaktan kuşağa aktarılır. Tarih ise milletlerin ortak hafızasıdır.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Geçmişte yaşanan başarılar, mücadeleler ve zorluklar toplumun birlik duygusunu güçlendirir.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Mücadele gibi tarihî olaylar, milletimizin bağımsızlık ve vatanseverlik değerlerini daha iyi anlamamıza yardım eder.</a:t>
            </a:r>
            <a:endParaRPr lang="tr-TR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1A70A08-AFE3-474E-B826-26911EF8D7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41" b="35031"/>
          <a:stretch/>
        </p:blipFill>
        <p:spPr>
          <a:xfrm>
            <a:off x="3244476" y="1055271"/>
            <a:ext cx="6573200" cy="237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36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7" y="1071716"/>
            <a:ext cx="7591040" cy="56215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2800" dirty="0"/>
              <a:t>Din, sanat, gelenek ve görenekler de toplumsal birliği destekleyen önemli kültürel bağlardır.</a:t>
            </a:r>
          </a:p>
          <a:p>
            <a:pPr marL="0" indent="0">
              <a:buNone/>
            </a:pPr>
            <a:r>
              <a:rPr lang="tr-TR" sz="2800" dirty="0"/>
              <a:t>Dinî bayramlar, kandiller ve cuma buluşmaları yardımlaşma, merhamet ve saygı duygularını güçlendirir. Ebru, hat, tezhip, minyatür, kilim dokuma ve türküler gibi sanat ürünleri kültürümüzün izlerini taşır.</a:t>
            </a:r>
          </a:p>
          <a:p>
            <a:pPr marL="0" indent="0">
              <a:buNone/>
            </a:pPr>
            <a:r>
              <a:rPr lang="tr-TR" sz="2800" dirty="0"/>
              <a:t>Düğünler, asker uğurlamaları, iftar sofraları, bayramlaşmalar, Nevruz ve Hıdırellez gibi kutlamalar toplumda ortak sevinçlerin yaşanmasını sağlar.</a:t>
            </a:r>
          </a:p>
          <a:p>
            <a:pPr marL="0" indent="0">
              <a:buNone/>
            </a:pPr>
            <a:r>
              <a:rPr lang="tr-TR" sz="2800" dirty="0"/>
              <a:t>Bu nedenle kültürel bağlarımızı ve millî değerlerimizi korumak, toplumsal birliğin devamı için önemlidir.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8DBE85E-705F-4348-A6FF-63F7679B3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35D27B8-D083-4B2F-92DB-CA2826DA41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2" t="7515" r="27837"/>
          <a:stretch/>
        </p:blipFill>
        <p:spPr>
          <a:xfrm>
            <a:off x="8637106" y="1092498"/>
            <a:ext cx="2528303" cy="5418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9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Şiir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832" y="164690"/>
            <a:ext cx="9479567" cy="65286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tr-TR" b="1" dirty="0"/>
              <a:t>Sözün Yolu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Bir söz çıkar ağızdan, kalbe doğru yol alır,</a:t>
            </a:r>
          </a:p>
          <a:p>
            <a:pPr marL="0" indent="0" algn="ctr">
              <a:buNone/>
            </a:pPr>
            <a:r>
              <a:rPr lang="tr-TR" dirty="0"/>
              <a:t>Bazen dostluk büyütür, bazen gönül daralır.</a:t>
            </a:r>
          </a:p>
          <a:p>
            <a:pPr marL="0" indent="0" algn="ctr">
              <a:buNone/>
            </a:pPr>
            <a:r>
              <a:rPr lang="tr-TR" dirty="0"/>
              <a:t>Dinlemeyi bilen kişi kırmadan konuşur,</a:t>
            </a:r>
          </a:p>
          <a:p>
            <a:pPr marL="0" indent="0" algn="ctr">
              <a:buNone/>
            </a:pPr>
            <a:r>
              <a:rPr lang="tr-TR" dirty="0"/>
              <a:t>Anlayan bir yürekle güzel bağlar kurulur.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Ben diliyle söylenirse duygu incitmez,</a:t>
            </a:r>
          </a:p>
          <a:p>
            <a:pPr marL="0" indent="0" algn="ctr">
              <a:buNone/>
            </a:pPr>
            <a:r>
              <a:rPr lang="tr-TR" dirty="0"/>
              <a:t>Empati kuran insan kolayca terk etmez.</a:t>
            </a:r>
          </a:p>
          <a:p>
            <a:pPr marL="0" indent="0" algn="ctr">
              <a:buNone/>
            </a:pPr>
            <a:r>
              <a:rPr lang="tr-TR" dirty="0"/>
              <a:t>Göz teması, tebessüm, sakin bir ses tonu,</a:t>
            </a:r>
          </a:p>
          <a:p>
            <a:pPr marL="0" indent="0" algn="ctr">
              <a:buNone/>
            </a:pPr>
            <a:r>
              <a:rPr lang="tr-TR" dirty="0"/>
              <a:t>İletişimde açar dostluğa giden yolu.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Söz kesilmez, alay edilmez, farklılık hor görülmez,</a:t>
            </a:r>
          </a:p>
          <a:p>
            <a:pPr marL="0" indent="0" algn="ctr">
              <a:buNone/>
            </a:pPr>
            <a:r>
              <a:rPr lang="tr-TR" dirty="0"/>
              <a:t>Saygıyla kurulan bağ kolay kolay çözülmez.</a:t>
            </a:r>
          </a:p>
          <a:p>
            <a:pPr marL="0" indent="0" algn="ctr">
              <a:buNone/>
            </a:pPr>
            <a:r>
              <a:rPr lang="tr-TR" dirty="0"/>
              <a:t>Uzlaşma varsa grupta işler yoluna girer,</a:t>
            </a:r>
          </a:p>
          <a:p>
            <a:pPr marL="0" indent="0" algn="ctr">
              <a:buNone/>
            </a:pPr>
            <a:r>
              <a:rPr lang="tr-TR" dirty="0"/>
              <a:t>Etkili iletişim birlikte yaşamı güçlendirir.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64EC579-FBD3-47A3-AA27-D03F29A09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399" y="0"/>
            <a:ext cx="1178601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73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Çizgi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E6CE5BCD-6618-4C55-8D81-853F56692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72799" y="-63910"/>
            <a:ext cx="1219200" cy="128802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2143148-0BEC-4D8A-BA78-BBBC4B780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760" y="1224116"/>
            <a:ext cx="7426632" cy="556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16" y="904569"/>
            <a:ext cx="11336594" cy="54077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3200" b="1" dirty="0">
                <a:latin typeface="Calibri" panose="020F0502020204030204" pitchFamily="34" charset="0"/>
                <a:cs typeface="Calibri" panose="020F0502020204030204" pitchFamily="34" charset="0"/>
              </a:rPr>
              <a:t>1. Aşağıdaki sen dili ifadelerini ben diliyle yeniden yazınız.</a:t>
            </a:r>
          </a:p>
          <a:p>
            <a:pPr marL="0" indent="0" algn="just">
              <a:buNone/>
            </a:pPr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8BB1D446-9B31-4D58-9DDB-F9255CEE9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  <p:sp>
        <p:nvSpPr>
          <p:cNvPr id="6" name="İçerik Yer Tutucusu 2">
            <a:extLst>
              <a:ext uri="{FF2B5EF4-FFF2-40B4-BE49-F238E27FC236}">
                <a16:creationId xmlns:a16="http://schemas.microsoft.com/office/drawing/2014/main" id="{4D9B4BC6-8037-4036-9B71-712BB4BCB400}"/>
              </a:ext>
            </a:extLst>
          </p:cNvPr>
          <p:cNvSpPr txBox="1">
            <a:spLocks/>
          </p:cNvSpPr>
          <p:nvPr/>
        </p:nvSpPr>
        <p:spPr>
          <a:xfrm>
            <a:off x="825909" y="1762298"/>
            <a:ext cx="11012129" cy="50957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“Sen sürekli sözümü kesiyorsun.”</a:t>
            </a: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Ben diliyle: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“Çok dağınıksın.”</a:t>
            </a: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Ben diliyle: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“Grup çalışmasına hiç katkı sağlamıyorsun.”</a:t>
            </a: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Ben diliyle: 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“Mesajlarıma geç cevap veriyorsun.”</a:t>
            </a:r>
          </a:p>
          <a:p>
            <a:pPr marL="0" indent="0" algn="just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Ben diliyle:</a:t>
            </a:r>
          </a:p>
        </p:txBody>
      </p:sp>
    </p:spTree>
    <p:extLst>
      <p:ext uri="{BB962C8B-B14F-4D97-AF65-F5344CB8AC3E}">
        <p14:creationId xmlns:p14="http://schemas.microsoft.com/office/powerpoint/2010/main" val="1361819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406" y="1042218"/>
            <a:ext cx="11257936" cy="59681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2. Aşağıdaki durumların karşısına uygun iletişim türünü yazınız.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1763135F-406D-43A5-B068-8E1F05D31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  <p:sp>
        <p:nvSpPr>
          <p:cNvPr id="10" name="İçerik Yer Tutucusu 2">
            <a:extLst>
              <a:ext uri="{FF2B5EF4-FFF2-40B4-BE49-F238E27FC236}">
                <a16:creationId xmlns:a16="http://schemas.microsoft.com/office/drawing/2014/main" id="{5445F0C6-84D4-48B7-AB93-1FD1680751BD}"/>
              </a:ext>
            </a:extLst>
          </p:cNvPr>
          <p:cNvSpPr txBox="1">
            <a:spLocks/>
          </p:cNvSpPr>
          <p:nvPr/>
        </p:nvSpPr>
        <p:spPr>
          <a:xfrm>
            <a:off x="904568" y="1452716"/>
            <a:ext cx="10785985" cy="52405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60000"/>
              </a:lnSpc>
              <a:buNone/>
            </a:pPr>
            <a:r>
              <a:rPr lang="tr-TR" sz="2400" i="1" dirty="0">
                <a:latin typeface="Calibri" panose="020F0502020204030204" pitchFamily="34" charset="0"/>
                <a:cs typeface="Calibri" panose="020F0502020204030204" pitchFamily="34" charset="0"/>
              </a:rPr>
              <a:t>sözlü iletişim - yazılı iletişim - sözsüz iletişim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Öğrencinin öğretmenine soru sorması: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Sınıf grubuna ödev hatırlatma mesajı yazılması: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Bir arkadaşın konuşurken gülümsemesi: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Öğrencinin sunum yaparken konuyu anlatması: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Bir kişinin şaşkınlığını yüz ifadesiyle göstermesi: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Okul panosuna duyuru asılması: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59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742" y="115530"/>
            <a:ext cx="10205255" cy="5432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b="1" dirty="0"/>
              <a:t>Aşağıdaki çoktan seçmeli soruları Sosyal Bilgiler Grup Çalışması Mesaj Kayıtlarına göre cevaplayınız.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CC924224-5585-4316-B87B-289E7E12AD85}"/>
              </a:ext>
            </a:extLst>
          </p:cNvPr>
          <p:cNvSpPr txBox="1">
            <a:spLocks/>
          </p:cNvSpPr>
          <p:nvPr/>
        </p:nvSpPr>
        <p:spPr>
          <a:xfrm>
            <a:off x="835743" y="4660490"/>
            <a:ext cx="3598606" cy="219751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500" b="1" dirty="0">
                <a:latin typeface="Calibri" panose="020F0502020204030204" pitchFamily="34" charset="0"/>
                <a:cs typeface="Calibri" panose="020F0502020204030204" pitchFamily="34" charset="0"/>
              </a:rPr>
              <a:t>1. Aras’ın hazırlamak istediği bölüm aşağıdaki kavramlardan hangisiyle ilişkilidir?</a:t>
            </a:r>
          </a:p>
          <a:p>
            <a:pPr marL="0" indent="0">
              <a:buNone/>
            </a:pPr>
            <a:r>
              <a:rPr lang="tr-TR" sz="1500" dirty="0">
                <a:latin typeface="Calibri" panose="020F0502020204030204" pitchFamily="34" charset="0"/>
                <a:cs typeface="Calibri" panose="020F0502020204030204" pitchFamily="34" charset="0"/>
              </a:rPr>
              <a:t>A) Kitle iletişim araçları	</a:t>
            </a:r>
          </a:p>
          <a:p>
            <a:pPr marL="0" indent="0">
              <a:buNone/>
            </a:pPr>
            <a:r>
              <a:rPr lang="tr-TR" sz="1500" dirty="0">
                <a:latin typeface="Calibri" panose="020F0502020204030204" pitchFamily="34" charset="0"/>
                <a:cs typeface="Calibri" panose="020F0502020204030204" pitchFamily="34" charset="0"/>
              </a:rPr>
              <a:t>B) Beden dili</a:t>
            </a:r>
          </a:p>
          <a:p>
            <a:pPr marL="0" indent="0">
              <a:buNone/>
            </a:pPr>
            <a:r>
              <a:rPr lang="tr-TR" sz="1500" dirty="0">
                <a:latin typeface="Calibri" panose="020F0502020204030204" pitchFamily="34" charset="0"/>
                <a:cs typeface="Calibri" panose="020F0502020204030204" pitchFamily="34" charset="0"/>
              </a:rPr>
              <a:t>C) Yazılı iletişim</a:t>
            </a:r>
          </a:p>
          <a:p>
            <a:pPr marL="0" indent="0">
              <a:buNone/>
            </a:pPr>
            <a:r>
              <a:rPr lang="tr-TR" sz="1500" dirty="0">
                <a:latin typeface="Calibri" panose="020F0502020204030204" pitchFamily="34" charset="0"/>
                <a:cs typeface="Calibri" panose="020F0502020204030204" pitchFamily="34" charset="0"/>
              </a:rPr>
              <a:t>D) İletişim engeli</a:t>
            </a:r>
          </a:p>
          <a:p>
            <a:pPr marL="0" indent="0">
              <a:buNone/>
            </a:pPr>
            <a:endParaRPr lang="tr-TR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İçerik Yer Tutucusu 2">
            <a:extLst>
              <a:ext uri="{FF2B5EF4-FFF2-40B4-BE49-F238E27FC236}">
                <a16:creationId xmlns:a16="http://schemas.microsoft.com/office/drawing/2014/main" id="{0F4E18A2-B5B9-40E2-BFE0-D4BBD722E40A}"/>
              </a:ext>
            </a:extLst>
          </p:cNvPr>
          <p:cNvSpPr txBox="1">
            <a:spLocks/>
          </p:cNvSpPr>
          <p:nvPr/>
        </p:nvSpPr>
        <p:spPr>
          <a:xfrm>
            <a:off x="4434349" y="4660490"/>
            <a:ext cx="4009563" cy="219751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2. Ela’nın ben dili ve sen dili için örnek cümle hazırlamak istemesi aşağıdaki amaçlardan hangisine yöneliktir?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Sözlü iletişim yerine görsel iletişim kullanmak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Kitlelere haber ulaştıran araçları tanıtmak ve yaygınlaştırmak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Yapıcı ve suçlayıcı ifadeler arasındaki farkı göstermek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Grup çalışmasında görev paylaşımını ertelemek</a:t>
            </a:r>
          </a:p>
          <a:p>
            <a:pPr marL="0" indent="0">
              <a:buNone/>
            </a:pPr>
            <a:endParaRPr lang="tr-TR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EE0AB418-0A72-4AFC-BDB5-9A722E7ACB43}"/>
              </a:ext>
            </a:extLst>
          </p:cNvPr>
          <p:cNvSpPr txBox="1">
            <a:spLocks/>
          </p:cNvSpPr>
          <p:nvPr/>
        </p:nvSpPr>
        <p:spPr>
          <a:xfrm>
            <a:off x="8593394" y="4660490"/>
            <a:ext cx="3598606" cy="219750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3. Grup mesajlarından hareketle aşağıdaki yargılardan hangisine </a:t>
            </a:r>
            <a:r>
              <a:rPr lang="tr-TR" b="1" u="sng" dirty="0">
                <a:latin typeface="Calibri" panose="020F0502020204030204" pitchFamily="34" charset="0"/>
                <a:cs typeface="Calibri" panose="020F0502020204030204" pitchFamily="34" charset="0"/>
              </a:rPr>
              <a:t>ulaşılamaz?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Grup çalışmalarında farklı fikirlerin dinlenmesi uzlaşmayı kolaylaştırır.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Yazılı mesajlaşmada açık ifadeler kullanmak iletişimi güçlendirir. 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Etkili iletişimde beden dili önem taşımaktadır.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Görev paylaşımı yapılması grup içi iletişimi güçlendirir.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1FBE4344-3EE4-49A6-9CF5-B0CE36B1A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40997" y="0"/>
            <a:ext cx="1151003" cy="121728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DAC07E2-EB54-4F33-B61D-3D671002C8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" t="9290" r="5668" b="16101"/>
          <a:stretch/>
        </p:blipFill>
        <p:spPr>
          <a:xfrm>
            <a:off x="2140395" y="580106"/>
            <a:ext cx="8625930" cy="396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79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86229"/>
            <a:ext cx="8361229" cy="2098226"/>
          </a:xfrm>
        </p:spPr>
        <p:txBody>
          <a:bodyPr/>
          <a:lstStyle/>
          <a:p>
            <a:pPr>
              <a:tabLst>
                <a:tab pos="4657725" algn="l"/>
              </a:tabLst>
            </a:pPr>
            <a:r>
              <a:rPr lang="tr-TR" sz="6600" b="1" dirty="0">
                <a:latin typeface="AmsiProCond-Ultra" panose="020B0A06020201010104" pitchFamily="34" charset="-94"/>
              </a:rPr>
              <a:t>Gruplarda ve Sosyal</a:t>
            </a:r>
            <a:br>
              <a:rPr lang="tr-TR" sz="6600" b="1" dirty="0">
                <a:latin typeface="AmsiProCond-Ultra" panose="020B0A06020201010104" pitchFamily="34" charset="-94"/>
              </a:rPr>
            </a:br>
            <a:r>
              <a:rPr lang="tr-TR" sz="6600" b="1" dirty="0">
                <a:latin typeface="AmsiProCond-Ultra" panose="020B0A06020201010104" pitchFamily="34" charset="-94"/>
              </a:rPr>
              <a:t>Hayatta İletişimin Önemi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070184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3912716689"/>
      </p:ext>
    </p:extLst>
  </p:cSld>
  <p:clrMapOvr>
    <a:masterClrMapping/>
  </p:clrMapOvr>
</p:sld>
</file>

<file path=ppt/theme/theme1.xml><?xml version="1.0" encoding="utf-8"?>
<a:theme xmlns:a="http://schemas.openxmlformats.org/drawingml/2006/main" name="Kırp">
  <a:themeElements>
    <a:clrScheme name="Kır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Kır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ır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TM10001105[[fn=Kırpma]]</Template>
  <TotalTime>162</TotalTime>
  <Words>1260</Words>
  <Application>Microsoft Office PowerPoint</Application>
  <PresentationFormat>Geniş ekran</PresentationFormat>
  <Paragraphs>129</Paragraphs>
  <Slides>16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0" baseType="lpstr">
      <vt:lpstr>AmsiProCond-Ultra</vt:lpstr>
      <vt:lpstr>Calibri</vt:lpstr>
      <vt:lpstr>Franklin Gothic Book</vt:lpstr>
      <vt:lpstr>Kırp</vt:lpstr>
      <vt:lpstr>Gruplarda ve Sosyal Hayatta İletişimin Önemi</vt:lpstr>
      <vt:lpstr>Cevaplayalım</vt:lpstr>
      <vt:lpstr>Tanımlar</vt:lpstr>
      <vt:lpstr>Örnekler</vt:lpstr>
      <vt:lpstr>Tanımlar</vt:lpstr>
      <vt:lpstr>Örnekler</vt:lpstr>
      <vt:lpstr>Anlatım</vt:lpstr>
      <vt:lpstr>Anlatım</vt:lpstr>
      <vt:lpstr>Anlatım</vt:lpstr>
      <vt:lpstr>Anlatım</vt:lpstr>
      <vt:lpstr>Şiir</vt:lpstr>
      <vt:lpstr>Çizgi</vt:lpstr>
      <vt:lpstr>Etkinlik</vt:lpstr>
      <vt:lpstr>Etkinlik</vt:lpstr>
      <vt:lpstr>PowerPoint Sunusu</vt:lpstr>
      <vt:lpstr>Gruplarda ve Sosyal Hayatta İletişimin Önemi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creator>Berkay Türkal</dc:creator>
  <cp:lastModifiedBy>Berkay Türkal</cp:lastModifiedBy>
  <cp:revision>54</cp:revision>
  <dcterms:created xsi:type="dcterms:W3CDTF">2026-09-20T07:56:22Z</dcterms:created>
  <dcterms:modified xsi:type="dcterms:W3CDTF">2026-09-27T11:57:27Z</dcterms:modified>
</cp:coreProperties>
</file>