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83" r:id="rId8"/>
    <p:sldId id="284" r:id="rId9"/>
    <p:sldId id="262" r:id="rId10"/>
    <p:sldId id="263" r:id="rId11"/>
    <p:sldId id="264" r:id="rId12"/>
    <p:sldId id="287" r:id="rId13"/>
    <p:sldId id="285" r:id="rId14"/>
    <p:sldId id="286" r:id="rId15"/>
    <p:sldId id="266" r:id="rId16"/>
    <p:sldId id="267" r:id="rId17"/>
    <p:sldId id="268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178" y="8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viewProps" Target="view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presProps" Target="pres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notesMaster" Target="notesMasters/notesMaster1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tableStyles" Target="tableStyle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theme" Target="theme/theme1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519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 /><Relationship Id="rId1" Type="http://schemas.openxmlformats.org/officeDocument/2006/relationships/notesMaster" Target="../notesMasters/notesMaster1.xml" 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 /><Relationship Id="rId1" Type="http://schemas.openxmlformats.org/officeDocument/2006/relationships/notesMaster" Target="../notesMasters/notesMaster1.xml" 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 /><Relationship Id="rId1" Type="http://schemas.openxmlformats.org/officeDocument/2006/relationships/notesMaster" Target="../notesMasters/notesMaster1.xml" 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 /><Relationship Id="rId1" Type="http://schemas.openxmlformats.org/officeDocument/2006/relationships/notesMaster" Target="../notesMasters/notesMaster1.xml" 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 /><Relationship Id="rId1" Type="http://schemas.openxmlformats.org/officeDocument/2006/relationships/notesMaster" Target="../notesMasters/notesMaster1.xml" 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 /><Relationship Id="rId1" Type="http://schemas.openxmlformats.org/officeDocument/2006/relationships/notesMaster" Target="../notesMasters/notesMaster1.xml" 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 /><Relationship Id="rId1" Type="http://schemas.openxmlformats.org/officeDocument/2006/relationships/notesMaster" Target="../notesMasters/notesMaster1.xml" 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 /><Relationship Id="rId1" Type="http://schemas.openxmlformats.org/officeDocument/2006/relationships/notesMaster" Target="../notesMasters/notesMaster1.xml" 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 /><Relationship Id="rId1" Type="http://schemas.openxmlformats.org/officeDocument/2006/relationships/notesMaster" Target="../notesMasters/notesMaster1.xml" 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 /><Relationship Id="rId1" Type="http://schemas.openxmlformats.org/officeDocument/2006/relationships/notesMaster" Target="../notesMasters/notesMaster1.xml" 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 /><Relationship Id="rId1" Type="http://schemas.openxmlformats.org/officeDocument/2006/relationships/notesMaster" Target="../notesMasters/notesMaster1.xml" 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 /><Relationship Id="rId1" Type="http://schemas.openxmlformats.org/officeDocument/2006/relationships/notesMaster" Target="../notesMasters/notesMaster1.xml" 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Gruplarda ve sosyal hayatta iletişimin önemini keşfediyoruz.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Bugünün kazanımı.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görev.
⏱️ SÜRE: 2 dk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durak.
⏱️ SÜRE: 1 dk
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İletişim ve unsurları.</a:t>
            </a:r>
          </a:p>
          <a:p>
            <a:endParaRPr/>
          </a:p>
          <a:p>
            <a:r>
              <a:t>⏱️ SÜRE: 3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İletişimin yapı taşları.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Hangi unsura ait olduğunu ayırt edin.</a:t>
            </a:r>
          </a:p>
          <a:p>
            <a:endParaRPr/>
          </a:p>
          <a:p>
            <a:r>
              <a:t>⏱️ SÜRE: 1,5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Mutlak ve göreceli konum ayrımı.
⏱️ SÜRE: 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Mutlak mı göreceli mi?
⏱️ SÜRE: 1,5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Beden dili ve dinleme.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İletişim engelleri ve çatışma yönetimi.</a:t>
            </a:r>
          </a:p>
          <a:p>
            <a:endParaRPr/>
          </a:p>
          <a:p>
            <a:r>
              <a:t>⏱️ SÜRE: 3 dk</a:t>
            </a:r>
          </a:p>
          <a:p>
            <a:endParaRPr/>
          </a:p>
          <a:p>
            <a:r>
              <a:t>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Kara ve deniz komşularımız.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Kalkın-oturun.
⏱️ SÜRE: 2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Bilgi/yorum.
⏱️ SÜRE: 2-3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Kendi hayat.
⏱️ SÜRE: 3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Kilitler.
⏱️ SÜRE: 3 dk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Kapanış.
⏱️ SÜRE: 1 dk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 /><Relationship Id="rId1" Type="http://schemas.openxmlformats.org/officeDocument/2006/relationships/slideLayout" Target="../slideLayouts/slideLayout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1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3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1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1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1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1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1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1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1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1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1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1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notesSlide" Target="../notesSlides/notesSlide12.xml" /><Relationship Id="rId1" Type="http://schemas.openxmlformats.org/officeDocument/2006/relationships/slideLayout" Target="../slideLayouts/slideLayout1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3.xml" /><Relationship Id="rId1" Type="http://schemas.openxmlformats.org/officeDocument/2006/relationships/slideLayout" Target="../slideLayouts/slideLayout1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4.xml" /><Relationship Id="rId1" Type="http://schemas.openxmlformats.org/officeDocument/2006/relationships/slideLayout" Target="../slideLayouts/slideLayout1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notesSlide" Target="../notesSlides/notesSlide15.xml" /><Relationship Id="rId1" Type="http://schemas.openxmlformats.org/officeDocument/2006/relationships/slideLayout" Target="../slideLayouts/slideLayout1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 /><Relationship Id="rId2" Type="http://schemas.openxmlformats.org/officeDocument/2006/relationships/notesSlide" Target="../notesSlides/notesSlide16.xml" /><Relationship Id="rId1" Type="http://schemas.openxmlformats.org/officeDocument/2006/relationships/slideLayout" Target="../slideLayouts/slideLayout1.xml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7.xml" /><Relationship Id="rId1" Type="http://schemas.openxmlformats.org/officeDocument/2006/relationships/slideLayout" Target="../slideLayouts/slideLayout1.xml" 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8.xml" /><Relationship Id="rId1" Type="http://schemas.openxmlformats.org/officeDocument/2006/relationships/slideLayout" Target="../slideLayouts/slideLayout1.xml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9.xml" /><Relationship Id="rId1" Type="http://schemas.openxmlformats.org/officeDocument/2006/relationships/slideLayout" Target="../slideLayouts/slideLayout1.xml" 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0.xml" /><Relationship Id="rId1" Type="http://schemas.openxmlformats.org/officeDocument/2006/relationships/slideLayout" Target="../slideLayouts/slideLayout1.xml" 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1.xml" /><Relationship Id="rId1" Type="http://schemas.openxmlformats.org/officeDocument/2006/relationships/slideLayout" Target="../slideLayouts/slideLayout1.xml" 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2.xml" /><Relationship Id="rId1" Type="http://schemas.openxmlformats.org/officeDocument/2006/relationships/slideLayout" Target="../slideLayouts/slideLayout1.xml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3.xml" /><Relationship Id="rId1" Type="http://schemas.openxmlformats.org/officeDocument/2006/relationships/slideLayout" Target="../slideLayouts/slideLayout1.xml" 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4.xml" /><Relationship Id="rId1" Type="http://schemas.openxmlformats.org/officeDocument/2006/relationships/slideLayout" Target="../slideLayouts/slideLayout1.xml" 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 /><Relationship Id="rId2" Type="http://schemas.openxmlformats.org/officeDocument/2006/relationships/notesSlide" Target="../notesSlides/notesSlide25.xml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18872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 SINIF SOSYAL BİLGİLER  ·  1. Öğrenme Alanı Birey ve Toplum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Gruplarda ve Sosyal Hayatta</a:t>
            </a:r>
            <a:endParaRPr lang="en-US" sz="40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</a:t>
            </a:r>
            <a:endParaRPr lang="en-US" sz="40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397764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Etkili iletişimin sırlarını keşfet!</a:t>
            </a:r>
            <a:endParaRPr lang="en-US" sz="1500" dirty="0"/>
          </a:p>
        </p:txBody>
      </p:sp>
      <p:pic>
        <p:nvPicPr>
          <p:cNvPr id="10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243F6FA-3610-6388-5845-3B36CB82F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66424" y="4690872"/>
            <a:ext cx="2578768" cy="25787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SB.7.1.1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7273"/>
            </a:avLst>
          </a:prstGeom>
          <a:solidFill>
            <a:srgbClr val="2E2A6B"/>
          </a:solidFill>
          <a:ln/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914400" y="1938528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🎯</a:t>
            </a:r>
            <a:endParaRPr lang="en-US" sz="2600" dirty="0"/>
          </a:p>
        </p:txBody>
      </p:sp>
      <p:sp>
        <p:nvSpPr>
          <p:cNvPr id="7" name="Text 5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"Dâhil olduğu gruplarda ve sosyal hayatta etkili iletişimin önemini sorgulayabilme."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1106424" y="370332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1106424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💬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Tanımlarım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684720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 kavramını ve unsurlarını tanımlarım.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3904488" y="370332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3904488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🎭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Ayırt ederim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3482784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 dili ve sen dili arasındaki farkı ayırt ederim.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670255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670255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👐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Belirlerim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6280848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Beden dili ve empatinin önemini belirlerim.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9500616" y="3703320"/>
            <a:ext cx="822960" cy="82296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950061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💡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Sorgularım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9078912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Gruplarda etkili iletişimin önemini sorgularım.</a:t>
            </a:r>
            <a:endParaRPr lang="en-US" sz="105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9" name="Text 7"/>
          <p:cNvSpPr/>
          <p:nvPr/>
        </p:nvSpPr>
        <p:spPr>
          <a:xfrm>
            <a:off x="804672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💬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Hangi Unsur?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1783080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Tanım hangi unsura ait?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13" name="Shape 11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37376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⚖️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Ben Dili mi, Sen Dili mi?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7415784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İfade hangi dile ait?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18" name="Shape 16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0467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😊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Mimik Eşleştirme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1783080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Mimiği duyguyla eşleştir.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</p:sp>
      <p:sp>
        <p:nvSpPr>
          <p:cNvPr id="23" name="Shape 21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4" name="Text 22"/>
          <p:cNvSpPr/>
          <p:nvPr/>
        </p:nvSpPr>
        <p:spPr>
          <a:xfrm>
            <a:off x="643737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🔐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İletişim Şifresi</a:t>
            </a:r>
            <a:endParaRPr lang="en-US" sz="1350" dirty="0"/>
          </a:p>
        </p:txBody>
      </p:sp>
      <p:sp>
        <p:nvSpPr>
          <p:cNvPr id="26" name="Text 24"/>
          <p:cNvSpPr/>
          <p:nvPr/>
        </p:nvSpPr>
        <p:spPr>
          <a:xfrm>
            <a:off x="7415784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Room'da kilitleri aç.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0526"/>
            </a:avLst>
          </a:prstGeom>
          <a:solidFill>
            <a:srgbClr val="E9971B"/>
          </a:solidFill>
          <a:ln/>
        </p:spPr>
      </p:sp>
      <p:sp>
        <p:nvSpPr>
          <p:cNvPr id="28" name="Shape 26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29" name="Text 27"/>
          <p:cNvSpPr/>
          <p:nvPr/>
        </p:nvSpPr>
        <p:spPr>
          <a:xfrm>
            <a:off x="868680" y="536752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</a:rPr>
              <a:t>★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300" dirty="0"/>
          </a:p>
        </p:txBody>
      </p:sp>
      <p:pic>
        <p:nvPicPr>
          <p:cNvPr id="31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2" name="Text 2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HARİTAMIZ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8421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2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1691640" y="189280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💬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2468880" y="1837944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 ve Unsurları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 nasıl gerçekleşir?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8421"/>
            </a:avLst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200" dirty="0"/>
          </a:p>
        </p:txBody>
      </p:sp>
      <p:sp>
        <p:nvSpPr>
          <p:cNvPr id="14" name="Shape 12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1691640" y="3008376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🗣️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2468880" y="2953512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Etkili İletişim ve Empati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 dili neden önemlidir?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8421"/>
            </a:avLst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200" dirty="0"/>
          </a:p>
        </p:txBody>
      </p:sp>
      <p:sp>
        <p:nvSpPr>
          <p:cNvPr id="21" name="Shape 19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2" name="Text 20"/>
          <p:cNvSpPr/>
          <p:nvPr/>
        </p:nvSpPr>
        <p:spPr>
          <a:xfrm>
            <a:off x="1691640" y="4123944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👐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2468880" y="4069080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Beden Dili ve Dinleme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Sözsüz iletişim nasıl işler?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48640" y="5038344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8421"/>
            </a:avLst>
          </a:prstGeom>
          <a:solidFill>
            <a:srgbClr val="2E2A6B"/>
          </a:solidFill>
          <a:ln/>
        </p:spPr>
      </p:sp>
      <p:sp>
        <p:nvSpPr>
          <p:cNvPr id="27" name="Text 25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200" dirty="0"/>
          </a:p>
        </p:txBody>
      </p:sp>
      <p:sp>
        <p:nvSpPr>
          <p:cNvPr id="28" name="Shape 26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1691640" y="523951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</a:rPr>
              <a:t>⚠️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2468880" y="5184648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 Engelleri ve Çatışma Yönetimi</a:t>
            </a:r>
            <a:endParaRPr lang="en-US" sz="1500" dirty="0"/>
          </a:p>
        </p:txBody>
      </p:sp>
      <p:sp>
        <p:nvSpPr>
          <p:cNvPr id="31" name="Text 29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Sorunlar nasıl çözülür?</a:t>
            </a:r>
            <a:endParaRPr lang="en-US" sz="11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İLETİŞİM VE UNSURLARI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657600" cy="2743200"/>
          </a:xfrm>
          <a:prstGeom prst="roundRect">
            <a:avLst>
              <a:gd name="adj" fmla="val 2667"/>
            </a:avLst>
          </a:prstGeom>
          <a:solidFill>
            <a:srgbClr val="FFFFFF"/>
          </a:solidFill>
          <a:ln/>
        </p:spPr>
      </p:sp>
      <p:sp>
        <p:nvSpPr>
          <p:cNvPr id="20" name="Text 17"/>
          <p:cNvSpPr/>
          <p:nvPr/>
        </p:nvSpPr>
        <p:spPr>
          <a:xfrm>
            <a:off x="548640" y="5870448"/>
            <a:ext cx="11091672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ND Sosyal Bilgiler Atölyesi</a:t>
            </a:r>
            <a:endParaRPr lang="en-US" sz="800" dirty="0"/>
          </a:p>
        </p:txBody>
      </p:sp>
      <p:pic>
        <p:nvPicPr>
          <p:cNvPr id="21" name="Image 1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2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5</a:t>
            </a:r>
            <a:endParaRPr lang="en-US" sz="900" dirty="0"/>
          </a:p>
        </p:txBody>
      </p:sp>
      <p:pic>
        <p:nvPicPr>
          <p:cNvPr id="24" name="Resim 23">
            <a:extLst>
              <a:ext uri="{FF2B5EF4-FFF2-40B4-BE49-F238E27FC236}">
                <a16:creationId xmlns:a16="http://schemas.microsoft.com/office/drawing/2014/main" id="{9DBDA565-03FF-77FE-FCC1-1E378017CA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862" y="961292"/>
            <a:ext cx="10598638" cy="49091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TEMEL KAVRAMLAR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Yapı Taşları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548640" y="2103120"/>
            <a:ext cx="2084832" cy="27432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💬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640080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Unsur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658368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Kaynak, alıcı, ileti, kanal, ortam, dönüt.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2779776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2779776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E45B4E"/>
          </a:solidFill>
          <a:ln/>
        </p:spPr>
      </p:sp>
      <p:sp>
        <p:nvSpPr>
          <p:cNvPr id="12" name="Shape 10"/>
          <p:cNvSpPr/>
          <p:nvPr/>
        </p:nvSpPr>
        <p:spPr>
          <a:xfrm>
            <a:off x="2779776" y="2103120"/>
            <a:ext cx="2084832" cy="27432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2779776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🗣️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2871216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Çeşit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2889504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Sözlü, sözsüz, yazılı, görsel.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10912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5010912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E9971B"/>
          </a:solidFill>
          <a:ln/>
        </p:spPr>
      </p:sp>
      <p:sp>
        <p:nvSpPr>
          <p:cNvPr id="18" name="Shape 16"/>
          <p:cNvSpPr/>
          <p:nvPr/>
        </p:nvSpPr>
        <p:spPr>
          <a:xfrm>
            <a:off x="5010912" y="2103120"/>
            <a:ext cx="2084832" cy="274320"/>
          </a:xfrm>
          <a:prstGeom prst="rect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5010912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👐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5102352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%55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5120640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Beden dilinin iletişimdeki payı.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7242048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7242048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7242048" y="2103120"/>
            <a:ext cx="2084832" cy="274320"/>
          </a:xfrm>
          <a:prstGeom prst="rect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7242048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❤️</a:t>
            </a:r>
            <a:endParaRPr lang="en-US" sz="2200" dirty="0"/>
          </a:p>
        </p:txBody>
      </p:sp>
      <p:sp>
        <p:nvSpPr>
          <p:cNvPr id="26" name="Text 24"/>
          <p:cNvSpPr/>
          <p:nvPr/>
        </p:nvSpPr>
        <p:spPr>
          <a:xfrm>
            <a:off x="7333488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</a:t>
            </a:r>
            <a:endParaRPr lang="en-US" sz="1350" dirty="0"/>
          </a:p>
        </p:txBody>
      </p:sp>
      <p:sp>
        <p:nvSpPr>
          <p:cNvPr id="27" name="Text 25"/>
          <p:cNvSpPr/>
          <p:nvPr/>
        </p:nvSpPr>
        <p:spPr>
          <a:xfrm>
            <a:off x="7351776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Karşındakinin yerine kendini koyma.</a:t>
            </a:r>
            <a:endParaRPr lang="en-US" sz="1000" dirty="0"/>
          </a:p>
        </p:txBody>
      </p:sp>
      <p:sp>
        <p:nvSpPr>
          <p:cNvPr id="28" name="Shape 26"/>
          <p:cNvSpPr/>
          <p:nvPr/>
        </p:nvSpPr>
        <p:spPr>
          <a:xfrm>
            <a:off x="9473184" y="1691640"/>
            <a:ext cx="2084832" cy="461772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9473184" y="1691640"/>
            <a:ext cx="2084832" cy="685800"/>
          </a:xfrm>
          <a:prstGeom prst="roundRect">
            <a:avLst>
              <a:gd name="adj" fmla="val 10667"/>
            </a:avLst>
          </a:prstGeom>
          <a:solidFill>
            <a:srgbClr val="7C78D6"/>
          </a:solidFill>
          <a:ln/>
        </p:spPr>
      </p:sp>
      <p:sp>
        <p:nvSpPr>
          <p:cNvPr id="30" name="Shape 28"/>
          <p:cNvSpPr/>
          <p:nvPr/>
        </p:nvSpPr>
        <p:spPr>
          <a:xfrm>
            <a:off x="9473184" y="2103120"/>
            <a:ext cx="2084832" cy="274320"/>
          </a:xfrm>
          <a:prstGeom prst="rect">
            <a:avLst/>
          </a:prstGeom>
          <a:solidFill>
            <a:srgbClr val="7C78D6"/>
          </a:solidFill>
          <a:ln/>
        </p:spPr>
      </p:sp>
      <p:sp>
        <p:nvSpPr>
          <p:cNvPr id="31" name="Text 29"/>
          <p:cNvSpPr/>
          <p:nvPr/>
        </p:nvSpPr>
        <p:spPr>
          <a:xfrm>
            <a:off x="9473184" y="1691640"/>
            <a:ext cx="208483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🤝</a:t>
            </a:r>
            <a:endParaRPr lang="en-US" sz="2200" dirty="0"/>
          </a:p>
        </p:txBody>
      </p:sp>
      <p:sp>
        <p:nvSpPr>
          <p:cNvPr id="32" name="Text 30"/>
          <p:cNvSpPr/>
          <p:nvPr/>
        </p:nvSpPr>
        <p:spPr>
          <a:xfrm>
            <a:off x="9564624" y="2514600"/>
            <a:ext cx="19019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 Dili</a:t>
            </a:r>
            <a:endParaRPr lang="en-US" sz="1350" dirty="0"/>
          </a:p>
        </p:txBody>
      </p:sp>
      <p:sp>
        <p:nvSpPr>
          <p:cNvPr id="33" name="Text 31"/>
          <p:cNvSpPr/>
          <p:nvPr/>
        </p:nvSpPr>
        <p:spPr>
          <a:xfrm>
            <a:off x="9582912" y="3291840"/>
            <a:ext cx="1865376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Sağlıklı iletişimin anahtarı.</a:t>
            </a:r>
            <a:endParaRPr lang="en-US" sz="1000" dirty="0"/>
          </a:p>
        </p:txBody>
      </p:sp>
      <p:pic>
        <p:nvPicPr>
          <p:cNvPr id="3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5" name="Text 3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348B22C2-CFD8-D37E-16E2-97D501B78B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0880" y="1371600"/>
            <a:ext cx="4480560" cy="5120640"/>
          </a:xfrm>
          <a:prstGeom prst="roundRect">
            <a:avLst>
              <a:gd name="adj" fmla="val 6000"/>
            </a:avLst>
          </a:prstGeom>
        </p:spPr>
      </p:pic>
      <p:sp>
        <p:nvSpPr>
          <p:cNvPr id="4" name="TextBox 3"/>
          <p:cNvSpPr txBox="1"/>
          <p:nvPr/>
        </p:nvSpPr>
        <p:spPr>
          <a:xfrm>
            <a:off x="640080" y="320040"/>
            <a:ext cx="82296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159C8E"/>
                </a:solidFill>
                <a:latin typeface="Calibri"/>
              </a:rPr>
              <a:t>TEMEL KAVRAMLAR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594360"/>
            <a:ext cx="10058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>
                <a:solidFill>
                  <a:srgbClr val="24243E"/>
                </a:solidFill>
                <a:latin typeface="Calibri"/>
              </a:rPr>
              <a:t>İletişimin Unsurları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0" y="6492240"/>
            <a:ext cx="29260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>
                <a:solidFill>
                  <a:srgbClr val="6E6E88"/>
                </a:solidFill>
                <a:latin typeface="Calibri"/>
              </a:rPr>
              <a:t>İletişimin Önemi   ·   9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371600"/>
            <a:ext cx="6035040" cy="1737360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164592" rIns="228600" bIns="164592" rtlCol="0" anchor="ctr"/>
          <a:lstStyle/>
          <a:p>
            <a:pPr algn="ctr">
              <a:spcAft>
                <a:spcPts val="600"/>
              </a:spcAft>
            </a:pPr>
            <a:r>
              <a:rPr sz="1500" b="1">
                <a:solidFill>
                  <a:srgbClr val="159C8E"/>
                </a:solidFill>
                <a:latin typeface="Calibri"/>
              </a:rPr>
              <a:t>💬  Tanım</a:t>
            </a:r>
          </a:p>
          <a:p>
            <a:r>
              <a:rPr sz="1100">
                <a:solidFill>
                  <a:srgbClr val="24243E"/>
                </a:solidFill>
                <a:latin typeface="Calibri"/>
              </a:rPr>
              <a:t>İletişim, duygu, düşünce veya bilgilerin akla gelebilecek her türlü yolla başkalarına aktarılmasıdır. En az iki kişi olmalı ve paylaşılacak bir mesaj bulunmalıdır.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" y="3291840"/>
            <a:ext cx="6035040" cy="3200400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01168" tIns="137160" rIns="201168" bIns="137160" rtlCol="0" anchor="ctr"/>
          <a:lstStyle/>
          <a:p>
            <a:pPr algn="ctr">
              <a:spcAft>
                <a:spcPts val="500"/>
              </a:spcAft>
            </a:pPr>
            <a:r>
              <a:rPr sz="1300" b="1">
                <a:solidFill>
                  <a:srgbClr val="24243E"/>
                </a:solidFill>
                <a:latin typeface="Calibri"/>
              </a:rPr>
              <a:t>İletişimin Altı Unsuru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Kaynak: İletişimi başlatan kişidir (Örnek: Soru soran Derya)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Alıcı: Mesajın iletildiği kişidir (Örnek: Dinleyen Sabri)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İleti: Göndericiden alıcıya iletilen mesajdır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Kanal: Mesajın iletildiği araçtır (ses, yazı, beden dili)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Ortam ve Dönüt: İletişimin gerçekleştiği çevre ve alıcının verdiği tepkidir</a:t>
            </a:r>
          </a:p>
        </p:txBody>
      </p:sp>
    </p:spTree>
    <p:extLst>
      <p:ext uri="{BB962C8B-B14F-4D97-AF65-F5344CB8AC3E}">
        <p14:creationId xmlns:p14="http://schemas.microsoft.com/office/powerpoint/2010/main" val="405101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0FEC5897-30D8-62BE-E9C4-287ADB4A6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0880" y="1371600"/>
            <a:ext cx="4480560" cy="5120640"/>
          </a:xfrm>
          <a:prstGeom prst="roundRect">
            <a:avLst>
              <a:gd name="adj" fmla="val 6000"/>
            </a:avLst>
          </a:prstGeom>
        </p:spPr>
      </p:pic>
      <p:sp>
        <p:nvSpPr>
          <p:cNvPr id="4" name="TextBox 3"/>
          <p:cNvSpPr txBox="1"/>
          <p:nvPr/>
        </p:nvSpPr>
        <p:spPr>
          <a:xfrm>
            <a:off x="640080" y="320040"/>
            <a:ext cx="82296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159C8E"/>
                </a:solidFill>
                <a:latin typeface="Calibri"/>
              </a:rPr>
              <a:t>TEMEL KAVRAMLAR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594360"/>
            <a:ext cx="10058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>
                <a:solidFill>
                  <a:srgbClr val="24243E"/>
                </a:solidFill>
                <a:latin typeface="Calibri"/>
              </a:rPr>
              <a:t>İletişim Çeşitleri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0" y="6492240"/>
            <a:ext cx="29260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>
                <a:solidFill>
                  <a:srgbClr val="6E6E88"/>
                </a:solidFill>
                <a:latin typeface="Calibri"/>
              </a:rPr>
              <a:t>İletişimin Önemi   ·   10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371600"/>
            <a:ext cx="6035040" cy="1737360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28600" tIns="164592" rIns="228600" bIns="164592" rtlCol="0" anchor="ctr"/>
          <a:lstStyle/>
          <a:p>
            <a:pPr algn="ctr">
              <a:spcAft>
                <a:spcPts val="600"/>
              </a:spcAft>
            </a:pPr>
            <a:r>
              <a:rPr sz="1500" b="1">
                <a:solidFill>
                  <a:srgbClr val="3B3790"/>
                </a:solidFill>
                <a:latin typeface="Calibri"/>
              </a:rPr>
              <a:t>🗣️  Dört Farklı Yol</a:t>
            </a:r>
          </a:p>
          <a:p>
            <a:r>
              <a:rPr sz="1100">
                <a:solidFill>
                  <a:srgbClr val="24243E"/>
                </a:solidFill>
                <a:latin typeface="Calibri"/>
              </a:rPr>
              <a:t>İnsanlar duygu ve düşüncelerini sözlü, yazılı, sözsüz ve görsel olmak üzere farklı yollarla aktarabilir.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" y="3291840"/>
            <a:ext cx="6035040" cy="3200400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01168" tIns="137160" rIns="201168" bIns="137160" rtlCol="0" anchor="ctr"/>
          <a:lstStyle/>
          <a:p>
            <a:pPr algn="ctr">
              <a:spcAft>
                <a:spcPts val="500"/>
              </a:spcAft>
            </a:pPr>
            <a:r>
              <a:rPr sz="1300" b="1">
                <a:solidFill>
                  <a:srgbClr val="24243E"/>
                </a:solidFill>
                <a:latin typeface="Calibri"/>
              </a:rPr>
              <a:t>İletişim Türleri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Sözlü İletişim: Konuşarak ve dinleyerek (telefon, sohbet)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Yazılı İletişim: Yazı kullanarak (mektup, mesaj, e-posta)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Sözsüz İletişim: Jest, mimik, ses tonu ve kıyafetle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Görsel İletişim: Afiş, trafik işaretleri gibi görsel ögelerle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Jest el-kol hareketleri, mimik ise yüz ifadeleridir</a:t>
            </a:r>
          </a:p>
        </p:txBody>
      </p:sp>
    </p:spTree>
    <p:extLst>
      <p:ext uri="{BB962C8B-B14F-4D97-AF65-F5344CB8AC3E}">
        <p14:creationId xmlns:p14="http://schemas.microsoft.com/office/powerpoint/2010/main" val="67994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Hangi Unsur?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tanım hangi unsura aittir? Grubunla karar ver — cevapları öğretmenin açacak!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📤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 başlatan kişi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📥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Mesajın iletildiği kişi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📡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Mesajın iletildiği araç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↩️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Alıcının verdiği tepki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7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 başlatır, alıcı mesajı alır, kanal iletir, dönüt tepki verir.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 başlatan kişi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Mesajın iletildiği kişi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ALICI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Mesajın iletildiği araç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KANAL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Alıcının verdiği tepki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DÖNÜT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8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ETKİLİ İLETİŞİM VE EMPATİ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394960"/>
            <a:ext cx="10515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Empati kurmak ve Ben Dili kullanmak, sağlıklı iletişimin temelidir.</a:t>
            </a:r>
            <a:endParaRPr lang="en-US" sz="1250" dirty="0"/>
          </a:p>
        </p:txBody>
      </p:sp>
      <p:pic>
        <p:nvPicPr>
          <p:cNvPr id="15" name="Resim 14">
            <a:extLst>
              <a:ext uri="{FF2B5EF4-FFF2-40B4-BE49-F238E27FC236}">
                <a16:creationId xmlns:a16="http://schemas.microsoft.com/office/drawing/2014/main" id="{B25449E8-24A6-CE15-6A0F-E1C3D88854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31" y="685800"/>
            <a:ext cx="11368649" cy="6172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674EE262-25B0-9DF9-EFBB-7165AC221B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1280160"/>
            <a:ext cx="4206240" cy="5212080"/>
          </a:xfrm>
          <a:prstGeom prst="roundRect">
            <a:avLst>
              <a:gd name="adj" fmla="val 6000"/>
            </a:avLst>
          </a:prstGeom>
        </p:spPr>
      </p:pic>
      <p:sp>
        <p:nvSpPr>
          <p:cNvPr id="4" name="TextBox 3"/>
          <p:cNvSpPr txBox="1"/>
          <p:nvPr/>
        </p:nvSpPr>
        <p:spPr>
          <a:xfrm>
            <a:off x="640080" y="320040"/>
            <a:ext cx="82296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159C8E"/>
                </a:solidFill>
                <a:latin typeface="Calibri"/>
              </a:rPr>
              <a:t>ETKİLİ İLETİŞİM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594360"/>
            <a:ext cx="10058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>
                <a:solidFill>
                  <a:srgbClr val="24243E"/>
                </a:solidFill>
                <a:latin typeface="Calibri"/>
              </a:rPr>
              <a:t>Empati Nedir?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0" y="6492240"/>
            <a:ext cx="29260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>
                <a:solidFill>
                  <a:srgbClr val="6E6E88"/>
                </a:solidFill>
                <a:latin typeface="Calibri"/>
              </a:rPr>
              <a:t>İletişimin Önemi   ·   13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280160"/>
            <a:ext cx="6400800" cy="5212080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01168" tIns="137160" rIns="201168" bIns="137160" rtlCol="0" anchor="ctr"/>
          <a:lstStyle/>
          <a:p>
            <a:pPr algn="ctr">
              <a:spcAft>
                <a:spcPts val="500"/>
              </a:spcAft>
            </a:pPr>
            <a:r>
              <a:rPr sz="1300" b="1">
                <a:solidFill>
                  <a:srgbClr val="E9971B"/>
                </a:solidFill>
                <a:latin typeface="Calibri"/>
              </a:rPr>
              <a:t>❤️  Kendini Onun Yerine Koymak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Empati, olaylara başkasının penceresinden bakabilme becerisidir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Örnek: "Üzüldüğünü görebiliyorum, senin yerinde olsam ben de aynı hissederdim."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Etkili iletişim sadece konuşmaktan ibaret değildir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Karşılıklı bir alışveriş, yani etkin dinleme gerektirir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Empati kurmak, iletişimi güçlendirir ve çatışmaları azaltır</a:t>
            </a:r>
          </a:p>
        </p:txBody>
      </p:sp>
    </p:spTree>
    <p:extLst>
      <p:ext uri="{BB962C8B-B14F-4D97-AF65-F5344CB8AC3E}">
        <p14:creationId xmlns:p14="http://schemas.microsoft.com/office/powerpoint/2010/main" val="418611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51E18273-A5C1-7837-7A7C-26F1228E7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1280160"/>
            <a:ext cx="4297680" cy="5212080"/>
          </a:xfrm>
          <a:prstGeom prst="roundRect">
            <a:avLst>
              <a:gd name="adj" fmla="val 6000"/>
            </a:avLst>
          </a:prstGeom>
        </p:spPr>
      </p:pic>
      <p:sp>
        <p:nvSpPr>
          <p:cNvPr id="4" name="TextBox 3"/>
          <p:cNvSpPr txBox="1"/>
          <p:nvPr/>
        </p:nvSpPr>
        <p:spPr>
          <a:xfrm>
            <a:off x="640080" y="320040"/>
            <a:ext cx="82296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159C8E"/>
                </a:solidFill>
                <a:latin typeface="Calibri"/>
              </a:rPr>
              <a:t>ETKİLİ İLETİŞİM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594360"/>
            <a:ext cx="10058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>
                <a:solidFill>
                  <a:srgbClr val="24243E"/>
                </a:solidFill>
                <a:latin typeface="Calibri"/>
              </a:rPr>
              <a:t>Ben Dili ve Sen Dili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0" y="6492240"/>
            <a:ext cx="29260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>
                <a:solidFill>
                  <a:srgbClr val="6E6E88"/>
                </a:solidFill>
                <a:latin typeface="Calibri"/>
              </a:rPr>
              <a:t>İletişimin Önemi   ·   14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280160"/>
            <a:ext cx="6400800" cy="5212080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01168" tIns="137160" rIns="201168" bIns="137160" rtlCol="0" anchor="ctr"/>
          <a:lstStyle/>
          <a:p>
            <a:pPr algn="ctr">
              <a:spcAft>
                <a:spcPts val="500"/>
              </a:spcAft>
            </a:pPr>
            <a:r>
              <a:rPr sz="1300" b="1">
                <a:solidFill>
                  <a:srgbClr val="159C8E"/>
                </a:solidFill>
                <a:latin typeface="Calibri"/>
              </a:rPr>
              <a:t>🗣️  İki Farklı İfade Biçimi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Ben Dili: Kişiyi suçlamadan duygu ve düşünceleri ifade eder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Örnek: "Bu davranış beni üzüyor."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Sen Dili: Karşıdaki kişiyi doğrudan hedef alıp suçlar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Örnek: "Sen hiç dinlemiyorsun."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Sağlıklı iletişim için her zaman Ben Dili kullanılmalıdır</a:t>
            </a:r>
          </a:p>
        </p:txBody>
      </p:sp>
    </p:spTree>
    <p:extLst>
      <p:ext uri="{BB962C8B-B14F-4D97-AF65-F5344CB8AC3E}">
        <p14:creationId xmlns:p14="http://schemas.microsoft.com/office/powerpoint/2010/main" val="20272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E1126878-94C7-A6C4-7E06-E3C636B028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1280160"/>
            <a:ext cx="4206240" cy="5212080"/>
          </a:xfrm>
          <a:prstGeom prst="roundRect">
            <a:avLst>
              <a:gd name="adj" fmla="val 6000"/>
            </a:avLst>
          </a:prstGeom>
        </p:spPr>
      </p:pic>
      <p:sp>
        <p:nvSpPr>
          <p:cNvPr id="4" name="TextBox 3"/>
          <p:cNvSpPr txBox="1"/>
          <p:nvPr/>
        </p:nvSpPr>
        <p:spPr>
          <a:xfrm>
            <a:off x="640080" y="320040"/>
            <a:ext cx="82296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1">
                <a:solidFill>
                  <a:srgbClr val="159C8E"/>
                </a:solidFill>
                <a:latin typeface="Calibri"/>
              </a:rPr>
              <a:t>ETKİLİ İLETİŞİM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594360"/>
            <a:ext cx="10058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>
                <a:solidFill>
                  <a:srgbClr val="24243E"/>
                </a:solidFill>
                <a:latin typeface="Calibri"/>
              </a:rPr>
              <a:t>Farklılıklara Saygı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0" y="6492240"/>
            <a:ext cx="29260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900">
                <a:solidFill>
                  <a:srgbClr val="6E6E88"/>
                </a:solidFill>
                <a:latin typeface="Calibri"/>
              </a:rPr>
              <a:t>İletişimin Önemi   ·   15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280160"/>
            <a:ext cx="6400800" cy="5212080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01168" tIns="137160" rIns="201168" bIns="137160" rtlCol="0" anchor="ctr"/>
          <a:lstStyle/>
          <a:p>
            <a:pPr algn="ctr">
              <a:spcAft>
                <a:spcPts val="500"/>
              </a:spcAft>
            </a:pPr>
            <a:r>
              <a:rPr sz="1300" b="1">
                <a:solidFill>
                  <a:srgbClr val="3B3790"/>
                </a:solidFill>
                <a:latin typeface="Calibri"/>
              </a:rPr>
              <a:t>🤝  Farklılıkları Doğal Karşılamak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İnsanlar; görünüş, düşünce, inanç ve yaşam biçimi bakımından farklı olabilir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Karşındaki kişiyi sonuna kadar dinle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Ön yargılardan uzak dur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Farklı düşüncelere ve yaşam tarzına saygı duy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Farklılıklara saygı, birlikte yaşama kültürünün temel değerlerindendir</a:t>
            </a:r>
          </a:p>
        </p:txBody>
      </p:sp>
    </p:spTree>
    <p:extLst>
      <p:ext uri="{BB962C8B-B14F-4D97-AF65-F5344CB8AC3E}">
        <p14:creationId xmlns:p14="http://schemas.microsoft.com/office/powerpoint/2010/main" val="229216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Ben Dili mi, Sen Dili mi?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ifade BEN DİLİ midir, SEN DİLİ midir?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😢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"Bu davranış beni üzüyor."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😠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"Sen hiç dinlemiyorsun."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😕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"Rahatsız hissediyorum."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😤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"Sen hep böyle yapıyorsun."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11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Duygu odaklı ifadeler Ben Dili; karşıyı suçlayan ifadeler Sen Dili'dir.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"Bu davranış beni üzüyor."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 DİLİ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"Sen hiç dinlemiyorsun."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 DİLİ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"Rahatsız hissediyorum."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 DİLİ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"Sen hep böyle yapıyorsun."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 DİLİ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12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BEDEN DİLİ VE DİNLEME</a:t>
            </a:r>
            <a:endParaRPr lang="en-US" sz="1200" dirty="0"/>
          </a:p>
        </p:txBody>
      </p:sp>
      <p:sp>
        <p:nvSpPr>
          <p:cNvPr id="38" name="Text 35"/>
          <p:cNvSpPr/>
          <p:nvPr/>
        </p:nvSpPr>
        <p:spPr>
          <a:xfrm>
            <a:off x="10681498" y="402336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42" name="Text 3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13</a:t>
            </a:r>
            <a:endParaRPr lang="en-US" sz="900" dirty="0"/>
          </a:p>
        </p:txBody>
      </p:sp>
      <p:pic>
        <p:nvPicPr>
          <p:cNvPr id="44" name="Resim 43">
            <a:extLst>
              <a:ext uri="{FF2B5EF4-FFF2-40B4-BE49-F238E27FC236}">
                <a16:creationId xmlns:a16="http://schemas.microsoft.com/office/drawing/2014/main" id="{E4C4AEBC-54F5-9127-3F31-005F7C5A54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38" y="676656"/>
            <a:ext cx="11313942" cy="61813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Mimik Eşleştirme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mimik hangi duyguyu ifade eder? Grubunla karar ver!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😄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Gülen gözler, kıvrık dudaklar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😔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Çatık kaş, düşük bakış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😲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Yüksek kaş, açık ağız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😠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Çatık kaş, kısık göz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15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Gülen gözler mutluluk, düşük bakış üzüntü, açık ağız şaşkınlık, kısık göz kızgınlıktır.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Gülen gözler, kıvrık dudaklar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MUTLULUK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Çatık kaş, düşük bakış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ÜZÜNTÜ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Yüksek kaş, açık ağız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9971B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ŞAŞKINLIK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Çatık kaş, kısık göz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KIZGINLIK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16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DURAK · İLETİŞİM ENGELLERİ VE ÇATIŞMA YÖNETİMİ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4800600" cy="3474720"/>
          </a:xfrm>
          <a:prstGeom prst="roundRect">
            <a:avLst>
              <a:gd name="adj" fmla="val 2105"/>
            </a:avLst>
          </a:prstGeom>
          <a:solidFill>
            <a:srgbClr val="FFFFFF"/>
          </a:solidFill>
          <a:ln/>
        </p:spPr>
      </p:sp>
      <p:sp>
        <p:nvSpPr>
          <p:cNvPr id="12" name="Text 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17</a:t>
            </a:r>
            <a:endParaRPr lang="en-US" sz="900" dirty="0"/>
          </a:p>
        </p:txBody>
      </p:sp>
      <p:pic>
        <p:nvPicPr>
          <p:cNvPr id="15" name="Resim 14">
            <a:extLst>
              <a:ext uri="{FF2B5EF4-FFF2-40B4-BE49-F238E27FC236}">
                <a16:creationId xmlns:a16="http://schemas.microsoft.com/office/drawing/2014/main" id="{BFC5FDC2-9338-7BF6-D529-B2F7254E92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130" y="773722"/>
            <a:ext cx="11422380" cy="60842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SORUNLARI ÇÖZMEK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548640" y="5901319"/>
            <a:ext cx="11091672" cy="590921"/>
          </a:xfrm>
          <a:prstGeom prst="roundRect">
            <a:avLst>
              <a:gd name="adj" fmla="val 9412"/>
            </a:avLst>
          </a:prstGeom>
          <a:solidFill>
            <a:srgbClr val="2E2A6B"/>
          </a:solidFill>
          <a:ln/>
        </p:spPr>
      </p:sp>
      <p:sp>
        <p:nvSpPr>
          <p:cNvPr id="10" name="Text 7"/>
          <p:cNvSpPr/>
          <p:nvPr/>
        </p:nvSpPr>
        <p:spPr>
          <a:xfrm>
            <a:off x="822960" y="5970954"/>
            <a:ext cx="10515600" cy="3875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Yapıcı olmak, dinlemek ve özür dilemek, iletişim çatışmalarını çözmenin anahtarıdır.</a:t>
            </a:r>
            <a:endParaRPr lang="en-US" sz="1250" dirty="0"/>
          </a:p>
        </p:txBody>
      </p:sp>
      <p:sp>
        <p:nvSpPr>
          <p:cNvPr id="12" name="Text 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18</a:t>
            </a:r>
            <a:endParaRPr lang="en-US" sz="900" dirty="0"/>
          </a:p>
        </p:txBody>
      </p:sp>
      <p:pic>
        <p:nvPicPr>
          <p:cNvPr id="14" name="Resim 13">
            <a:extLst>
              <a:ext uri="{FF2B5EF4-FFF2-40B4-BE49-F238E27FC236}">
                <a16:creationId xmlns:a16="http://schemas.microsoft.com/office/drawing/2014/main" id="{D796C4E3-6678-A867-03D0-8AFD2C2001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3520" y="1371600"/>
            <a:ext cx="3291840" cy="4343400"/>
          </a:xfrm>
          <a:prstGeom prst="roundRect">
            <a:avLst>
              <a:gd name="adj" fmla="val 6000"/>
            </a:avLst>
          </a:prstGeom>
        </p:spPr>
      </p:pic>
      <p:sp>
        <p:nvSpPr>
          <p:cNvPr id="15" name="Rounded Rectangle 14"/>
          <p:cNvSpPr/>
          <p:nvPr/>
        </p:nvSpPr>
        <p:spPr>
          <a:xfrm>
            <a:off x="548640" y="1371600"/>
            <a:ext cx="4572000" cy="4343400"/>
          </a:xfrm>
          <a:prstGeom prst="roundRect">
            <a:avLst>
              <a:gd name="adj" fmla="val 8000"/>
            </a:avLst>
          </a:prstGeom>
          <a:solidFill>
            <a:srgbClr val="F3F4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01168" tIns="137160" rIns="201168" bIns="137160" rtlCol="0" anchor="ctr"/>
          <a:lstStyle/>
          <a:p>
            <a:pPr algn="ctr">
              <a:spcAft>
                <a:spcPts val="500"/>
              </a:spcAft>
            </a:pPr>
            <a:r>
              <a:rPr sz="1300" b="1">
                <a:solidFill>
                  <a:srgbClr val="E45B4E"/>
                </a:solidFill>
                <a:latin typeface="Calibri"/>
              </a:rPr>
              <a:t>🤝  Çatışma Nasıl Yönetilmeli?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Yapıcı Ol: Çözüm üretmeye odaklan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Açık Ol: Duygularını sakin ve açık bir şekilde ifade et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Saygılı Ol: Farklılıklara karşı saygılı ol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Dinle: Karşındakini dikkatle dinle, onu anlamaya çalış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Özür Dile: Hatalıysan özür dile, değilsen affetmesini bil</a:t>
            </a:r>
          </a:p>
          <a:p>
            <a:pPr>
              <a:spcAft>
                <a:spcPts val="300"/>
              </a:spcAft>
            </a:pPr>
            <a:r>
              <a:rPr sz="1000">
                <a:solidFill>
                  <a:srgbClr val="24243E"/>
                </a:solidFill>
                <a:latin typeface="Calibri"/>
              </a:rPr>
              <a:t>• Bu beş adım iletişim çatışmalarını sağlıklı biçimde çözer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ifadeyi okuyacağım. DOĞRUYSA AYAĞA KALK, YANLIŞSA OTUR! Önce grubunuz karar versin.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6" name="Shape 4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 için en az iki kişi gereklidir.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81344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0" name="Shape 8"/>
          <p:cNvSpPr/>
          <p:nvPr/>
        </p:nvSpPr>
        <p:spPr>
          <a:xfrm>
            <a:off x="6409944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7050024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 dili iletişimi güçlendirir.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48640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4" name="Shape 12"/>
          <p:cNvSpPr/>
          <p:nvPr/>
        </p:nvSpPr>
        <p:spPr>
          <a:xfrm>
            <a:off x="777240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1417320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Beden dili iletişimde önemsizdir.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8" name="Shape 16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 karşındakinin yerine kendini koymaktır.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548640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2" name="Shape 20"/>
          <p:cNvSpPr/>
          <p:nvPr/>
        </p:nvSpPr>
        <p:spPr>
          <a:xfrm>
            <a:off x="777240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1417320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Dijital iletişimde yanlış emoji kullanmak sorun yaratmaz.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6181344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6" name="Shape 24"/>
          <p:cNvSpPr/>
          <p:nvPr/>
        </p:nvSpPr>
        <p:spPr>
          <a:xfrm>
            <a:off x="6409944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7050024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Etkin dinleyici göz teması kurar.</a:t>
            </a:r>
            <a:endParaRPr lang="en-US" sz="120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19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  ·  Cevaplar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5" name="Text 3"/>
          <p:cNvSpPr/>
          <p:nvPr/>
        </p:nvSpPr>
        <p:spPr>
          <a:xfrm>
            <a:off x="777240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 için en az iki kişi gereklidir.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777240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6181344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6409944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 dili iletişimi güçlendirir.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409944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48640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3" name="Text 11"/>
          <p:cNvSpPr/>
          <p:nvPr/>
        </p:nvSpPr>
        <p:spPr>
          <a:xfrm>
            <a:off x="777240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Beden dili iletişimde önemsizdir.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777240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181344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17" name="Text 15"/>
          <p:cNvSpPr/>
          <p:nvPr/>
        </p:nvSpPr>
        <p:spPr>
          <a:xfrm>
            <a:off x="6409944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 karşındakinin yerine kendini koymaktır.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6409944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548640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1" name="Text 19"/>
          <p:cNvSpPr/>
          <p:nvPr/>
        </p:nvSpPr>
        <p:spPr>
          <a:xfrm>
            <a:off x="777240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Dijital iletişimde yanlış emoji kullanmak sorun yaratmaz.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777240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</p:sp>
      <p:sp>
        <p:nvSpPr>
          <p:cNvPr id="25" name="Text 23"/>
          <p:cNvSpPr/>
          <p:nvPr/>
        </p:nvSpPr>
        <p:spPr>
          <a:xfrm>
            <a:off x="6409944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Etkin dinleyici göz teması kurar.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6409944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20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BAĞLANTIYI KUR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 Haritamız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3794760" y="1874520"/>
            <a:ext cx="4599432" cy="1645920"/>
          </a:xfrm>
          <a:prstGeom prst="roundRect">
            <a:avLst>
              <a:gd name="adj" fmla="val 5556"/>
            </a:avLst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3794760" y="1874520"/>
            <a:ext cx="459943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dirty="0">
                <a:solidFill>
                  <a:srgbClr val="000000"/>
                </a:solidFill>
              </a:rPr>
              <a:t>💬</a:t>
            </a:r>
            <a:endParaRPr lang="en-US" sz="3200" dirty="0"/>
          </a:p>
        </p:txBody>
      </p:sp>
      <p:sp>
        <p:nvSpPr>
          <p:cNvPr id="9" name="Shape 7"/>
          <p:cNvSpPr/>
          <p:nvPr/>
        </p:nvSpPr>
        <p:spPr>
          <a:xfrm>
            <a:off x="3840480" y="2834640"/>
            <a:ext cx="4507992" cy="594360"/>
          </a:xfrm>
          <a:prstGeom prst="roundRect">
            <a:avLst>
              <a:gd name="adj" fmla="val 9231"/>
            </a:avLst>
          </a:prstGeom>
          <a:solidFill>
            <a:srgbClr val="211E52"/>
          </a:solidFill>
          <a:ln/>
        </p:spPr>
      </p:sp>
      <p:sp>
        <p:nvSpPr>
          <p:cNvPr id="10" name="Text 8"/>
          <p:cNvSpPr/>
          <p:nvPr/>
        </p:nvSpPr>
        <p:spPr>
          <a:xfrm>
            <a:off x="3840480" y="2834640"/>
            <a:ext cx="4507992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ETKİLİ İLETİŞİM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548640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2" name="Text 10"/>
          <p:cNvSpPr/>
          <p:nvPr/>
        </p:nvSpPr>
        <p:spPr>
          <a:xfrm>
            <a:off x="685800" y="2194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💬 UNSURLAR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685800" y="2880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Kaynak-Alıcı-İleti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714232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5" name="Text 13"/>
          <p:cNvSpPr/>
          <p:nvPr/>
        </p:nvSpPr>
        <p:spPr>
          <a:xfrm>
            <a:off x="8851392" y="2194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🗣️ ÇEŞİTLER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8851392" y="2880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Sözlü-Sözsüz-Yazılı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548640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8" name="Text 16"/>
          <p:cNvSpPr/>
          <p:nvPr/>
        </p:nvSpPr>
        <p:spPr>
          <a:xfrm>
            <a:off x="685800" y="4480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👐 BEDEN DİLİ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685800" y="5166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Jest-Mimik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8714232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21" name="Text 19"/>
          <p:cNvSpPr/>
          <p:nvPr/>
        </p:nvSpPr>
        <p:spPr>
          <a:xfrm>
            <a:off x="8851392" y="4480560"/>
            <a:ext cx="2743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7C7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⚠️ ENGELLER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8851392" y="51663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Çatışma Yönetimi</a:t>
            </a:r>
            <a:endParaRPr lang="en-US" sz="1200" dirty="0"/>
          </a:p>
        </p:txBody>
      </p:sp>
      <p:sp>
        <p:nvSpPr>
          <p:cNvPr id="23" name="Shape 21"/>
          <p:cNvSpPr/>
          <p:nvPr/>
        </p:nvSpPr>
        <p:spPr>
          <a:xfrm>
            <a:off x="822960" y="6309360"/>
            <a:ext cx="10561320" cy="685800"/>
          </a:xfrm>
          <a:prstGeom prst="roundRect">
            <a:avLst>
              <a:gd name="adj" fmla="val 10667"/>
            </a:avLst>
          </a:prstGeom>
          <a:solidFill>
            <a:srgbClr val="211E52"/>
          </a:solidFill>
          <a:ln/>
        </p:spPr>
      </p:sp>
      <p:sp>
        <p:nvSpPr>
          <p:cNvPr id="24" name="Text 22"/>
          <p:cNvSpPr/>
          <p:nvPr/>
        </p:nvSpPr>
        <p:spPr>
          <a:xfrm>
            <a:off x="1097280" y="6309360"/>
            <a:ext cx="102412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Etkili iletişim; unsurları, çeşitleri, beden dilini ve empatiyi bir arada kullanmayı gerektirir.</a:t>
            </a:r>
            <a:endParaRPr lang="en-US" sz="1150" dirty="0"/>
          </a:p>
        </p:txBody>
      </p:sp>
      <p:pic>
        <p:nvPicPr>
          <p:cNvPr id="25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6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21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640080" y="186994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5" name="Text 3"/>
          <p:cNvSpPr/>
          <p:nvPr/>
        </p:nvSpPr>
        <p:spPr>
          <a:xfrm>
            <a:off x="640080" y="18699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💬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1417320" y="1691640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663440" y="1691640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Kaynak, alıcı, ileti, kanal, ortam ve dönütten oluşur.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640080" y="2793492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9" name="Text 7"/>
          <p:cNvSpPr/>
          <p:nvPr/>
        </p:nvSpPr>
        <p:spPr>
          <a:xfrm>
            <a:off x="640080" y="2793492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🗣️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417320" y="2615184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Çeşitler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663440" y="2615184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Sözlü, sözsüz, yazılı ve görsel iletişim vardır.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40080" y="3717036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3717036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❤️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417320" y="3538728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Empati-Ben Dili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4663440" y="3538728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Sağlıklı iletişimin temel taşlarıdır.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40080" y="4640580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7" name="Text 15"/>
          <p:cNvSpPr/>
          <p:nvPr/>
        </p:nvSpPr>
        <p:spPr>
          <a:xfrm>
            <a:off x="640080" y="464058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👐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417320" y="4462272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Beden Dili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4663440" y="4462272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İletişimde %55 gibi büyük bir paya sahiptir.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640080" y="5564124"/>
            <a:ext cx="566928" cy="566928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1" name="Text 19"/>
          <p:cNvSpPr/>
          <p:nvPr/>
        </p:nvSpPr>
        <p:spPr>
          <a:xfrm>
            <a:off x="640080" y="5564124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</a:rPr>
              <a:t>⚠️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417320" y="5385816"/>
            <a:ext cx="32004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Çatışma Yönetimi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4663440" y="5385816"/>
            <a:ext cx="6858000" cy="9235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Dinlemek, saygı ve özür çözüm sağlar.</a:t>
            </a:r>
            <a:endParaRPr lang="en-US" sz="1150" dirty="0"/>
          </a:p>
        </p:txBody>
      </p:sp>
      <p:pic>
        <p:nvPicPr>
          <p:cNvPr id="2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5" name="Text 2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22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1/2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548640" y="1965960"/>
            <a:ext cx="5532120" cy="22860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  BİLGİ SORULARI (5)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777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İletişimin unsurlarını yazınız.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İletişim çeşitlerinden üçünü örnekleriyle yazınız.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Ben dili ile sen dili arasındaki farkı açıklayınız.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Etkin dinleyicinin özelliklerinden üçünü yazınız.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İletişim engellerine örnekler veriniz.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6263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6263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E45B4E"/>
          </a:solidFill>
          <a:ln/>
        </p:spPr>
      </p:sp>
      <p:sp>
        <p:nvSpPr>
          <p:cNvPr id="11" name="Shape 9"/>
          <p:cNvSpPr/>
          <p:nvPr/>
        </p:nvSpPr>
        <p:spPr>
          <a:xfrm>
            <a:off x="6263640" y="1965960"/>
            <a:ext cx="5532120" cy="22860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2" name="Text 10"/>
          <p:cNvSpPr/>
          <p:nvPr/>
        </p:nvSpPr>
        <p:spPr>
          <a:xfrm>
            <a:off x="6263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💭  YORUM SORULARI (3)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6492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"Beden dili neden bu kadar önemlidir?" yorumlayınız.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Empatinin toplumsal barışa katkısını tartışınız.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Dijital iletişimde yaşanan yanlış anlamaları örnekle açıklayınız.</a:t>
            </a:r>
            <a:endParaRPr lang="en-US" sz="1100" dirty="0"/>
          </a:p>
        </p:txBody>
      </p:sp>
      <p:pic>
        <p:nvPicPr>
          <p:cNvPr id="1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23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2/2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31520" y="1943100"/>
            <a:ext cx="731520" cy="73152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731520" y="194310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☀️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1691640" y="182880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1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1691640" y="219456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gün boyunca ben dili kullanmaya özen gösterin, gözlemlerinizi not edin.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48640" y="310896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731520" y="3360420"/>
            <a:ext cx="731520" cy="7315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731520" y="33604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👨‍👩‍👧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691640" y="324612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2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1691640" y="361188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Ailenizle bir çatışma anını nasıl çözdüğünüzü paylaşın.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548640" y="452628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731520" y="4777740"/>
            <a:ext cx="731520" cy="73152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6" name="Text 14"/>
          <p:cNvSpPr/>
          <p:nvPr/>
        </p:nvSpPr>
        <p:spPr>
          <a:xfrm>
            <a:off x="731520" y="477774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🧠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1691640" y="466344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1691640" y="502920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"Beden dili olmasaydı iletişimimiz nasıl etkilenirdi?" İfadeyi tartış.</a:t>
            </a:r>
            <a:endParaRPr lang="en-US" sz="1150" dirty="0"/>
          </a:p>
        </p:txBody>
      </p:sp>
      <p:pic>
        <p:nvPicPr>
          <p:cNvPr id="1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0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24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İletişim Şifresi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6" name="Shape 4"/>
          <p:cNvSpPr/>
          <p:nvPr/>
        </p:nvSpPr>
        <p:spPr>
          <a:xfrm>
            <a:off x="822960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7" name="Text 5"/>
          <p:cNvSpPr/>
          <p:nvPr/>
        </p:nvSpPr>
        <p:spPr>
          <a:xfrm>
            <a:off x="822960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783080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1783080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Karşındakinin yerine kendini koyma becerisi?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1783080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6181344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12" name="Shape 10"/>
          <p:cNvSpPr/>
          <p:nvPr/>
        </p:nvSpPr>
        <p:spPr>
          <a:xfrm>
            <a:off x="6455664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55664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7415784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7415784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 başlatan kişiye ne denir?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7415784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18" name="Shape 16"/>
          <p:cNvSpPr/>
          <p:nvPr/>
        </p:nvSpPr>
        <p:spPr>
          <a:xfrm>
            <a:off x="822960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22960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1783080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1783080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Yüz kaslarının hareketiyle oluşan duygu ifadesi?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1783080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6181344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6455664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5" name="Text 23"/>
          <p:cNvSpPr/>
          <p:nvPr/>
        </p:nvSpPr>
        <p:spPr>
          <a:xfrm>
            <a:off x="6455664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7415784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7415784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Karşıyı suçlayan iletişim biçimi?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7415784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25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4" name="Text 2"/>
          <p:cNvSpPr/>
          <p:nvPr/>
        </p:nvSpPr>
        <p:spPr>
          <a:xfrm>
            <a:off x="822960" y="141732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 şifresini çözdünüz!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12801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6" name="Text 4"/>
          <p:cNvSpPr/>
          <p:nvPr/>
        </p:nvSpPr>
        <p:spPr>
          <a:xfrm>
            <a:off x="16002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16002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EMPATİ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63093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66294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6294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12801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12" name="Text 10"/>
          <p:cNvSpPr/>
          <p:nvPr/>
        </p:nvSpPr>
        <p:spPr>
          <a:xfrm>
            <a:off x="16002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6002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MİMİK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63093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</p:sp>
      <p:sp>
        <p:nvSpPr>
          <p:cNvPr id="15" name="Text 13"/>
          <p:cNvSpPr/>
          <p:nvPr/>
        </p:nvSpPr>
        <p:spPr>
          <a:xfrm>
            <a:off x="66294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6294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 DİLİ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548640" y="598932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500" dirty="0"/>
          </a:p>
        </p:txBody>
      </p:sp>
      <p:pic>
        <p:nvPicPr>
          <p:cNvPr id="1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9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26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"Gruplarda ve Sosyal Hayatta İletişimin Önemi" konusunu başarıyla tamamladın.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2926080" y="645566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Görseller: ND Sosyal Bilgiler Atölyesi + OpenMoji (CC BY-SA 4.0)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İletişimin Önemi   ·   27</a:t>
            </a:r>
            <a:endParaRPr lang="en-US" sz="900" dirty="0"/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BFA64715-67B3-3826-C4F2-156F96014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1790" y="3843688"/>
            <a:ext cx="2374232" cy="23742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1753</Words>
  <Application>Microsoft Office PowerPoint</Application>
  <PresentationFormat>Geniş ekran</PresentationFormat>
  <Paragraphs>363</Paragraphs>
  <Slides>30</Slides>
  <Notes>25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30</vt:i4>
      </vt:variant>
    </vt:vector>
  </HeadingPairs>
  <TitlesOfParts>
    <vt:vector size="31" baseType="lpstr"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Necip Döner</cp:lastModifiedBy>
  <cp:revision>4</cp:revision>
  <dcterms:created xsi:type="dcterms:W3CDTF">2026-07-28T21:52:19Z</dcterms:created>
  <dcterms:modified xsi:type="dcterms:W3CDTF">2026-09-16T06:51:50Z</dcterms:modified>
</cp:coreProperties>
</file>