
<file path=[Content_Types].xml><?xml version="1.0" encoding="utf-8"?>
<Types xmlns="http://schemas.openxmlformats.org/package/2006/content-types">
  <Default Extension="png" ContentType="image/png"/>
  <Default Extension="mp3" ContentType="audio/mp3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wav"/>
  <Override PartName="/ppt/media/audio3.wav" ContentType="audio/wav"/>
  <Override PartName="/ppt/media/audio8.wav" ContentType="audio/wav"/>
  <Override PartName="/ppt/media/audio9.wav" ContentType="audio/wav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8" r:id="rId2"/>
  </p:sldMasterIdLst>
  <p:notesMasterIdLst>
    <p:notesMasterId r:id="rId59"/>
  </p:notesMasterIdLst>
  <p:sldIdLst>
    <p:sldId id="738" r:id="rId3"/>
    <p:sldId id="717" r:id="rId4"/>
    <p:sldId id="741" r:id="rId5"/>
    <p:sldId id="742" r:id="rId6"/>
    <p:sldId id="746" r:id="rId7"/>
    <p:sldId id="794" r:id="rId8"/>
    <p:sldId id="796" r:id="rId9"/>
    <p:sldId id="795" r:id="rId10"/>
    <p:sldId id="743" r:id="rId11"/>
    <p:sldId id="747" r:id="rId12"/>
    <p:sldId id="779" r:id="rId13"/>
    <p:sldId id="750" r:id="rId14"/>
    <p:sldId id="751" r:id="rId15"/>
    <p:sldId id="752" r:id="rId16"/>
    <p:sldId id="785" r:id="rId17"/>
    <p:sldId id="753" r:id="rId18"/>
    <p:sldId id="754" r:id="rId19"/>
    <p:sldId id="788" r:id="rId20"/>
    <p:sldId id="789" r:id="rId21"/>
    <p:sldId id="755" r:id="rId22"/>
    <p:sldId id="756" r:id="rId23"/>
    <p:sldId id="787" r:id="rId24"/>
    <p:sldId id="759" r:id="rId25"/>
    <p:sldId id="775" r:id="rId26"/>
    <p:sldId id="760" r:id="rId27"/>
    <p:sldId id="761" r:id="rId28"/>
    <p:sldId id="762" r:id="rId29"/>
    <p:sldId id="764" r:id="rId30"/>
    <p:sldId id="765" r:id="rId31"/>
    <p:sldId id="792" r:id="rId32"/>
    <p:sldId id="793" r:id="rId33"/>
    <p:sldId id="786" r:id="rId34"/>
    <p:sldId id="791" r:id="rId35"/>
    <p:sldId id="769" r:id="rId36"/>
    <p:sldId id="768" r:id="rId37"/>
    <p:sldId id="767" r:id="rId38"/>
    <p:sldId id="757" r:id="rId39"/>
    <p:sldId id="766" r:id="rId40"/>
    <p:sldId id="758" r:id="rId41"/>
    <p:sldId id="774" r:id="rId42"/>
    <p:sldId id="798" r:id="rId43"/>
    <p:sldId id="799" r:id="rId44"/>
    <p:sldId id="771" r:id="rId45"/>
    <p:sldId id="772" r:id="rId46"/>
    <p:sldId id="773" r:id="rId47"/>
    <p:sldId id="777" r:id="rId48"/>
    <p:sldId id="778" r:id="rId49"/>
    <p:sldId id="800" r:id="rId50"/>
    <p:sldId id="801" r:id="rId51"/>
    <p:sldId id="802" r:id="rId52"/>
    <p:sldId id="803" r:id="rId53"/>
    <p:sldId id="780" r:id="rId54"/>
    <p:sldId id="781" r:id="rId55"/>
    <p:sldId id="782" r:id="rId56"/>
    <p:sldId id="804" r:id="rId57"/>
    <p:sldId id="783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6CCAF4"/>
    <a:srgbClr val="FCCA03"/>
    <a:srgbClr val="6E5385"/>
    <a:srgbClr val="FFCCFF"/>
    <a:srgbClr val="FF33CC"/>
    <a:srgbClr val="9EDCF8"/>
    <a:srgbClr val="3AB6F0"/>
    <a:srgbClr val="5E85B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-1002" y="-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3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972344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tr-TR" smtClean="0"/>
              <a:t>«</a:t>
            </a:r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58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8364D-B5D8-44A3-BBA5-8616A8093DE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615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8364D-B5D8-44A3-BBA5-8616A8093DE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615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8364D-B5D8-44A3-BBA5-8616A8093DE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615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58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8364D-B5D8-44A3-BBA5-8616A8093DE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615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5.xml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hyperlink" Target="https://www.sosyalbilgiler.biz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11">
            <a:hlinkClick r:id="rId3" action="ppaction://hlinksldjump"/>
            <a:extLst>
              <a:ext uri="{FF2B5EF4-FFF2-40B4-BE49-F238E27FC236}">
                <a16:creationId xmlns:a16="http://schemas.microsoft.com/office/drawing/2014/main" xmlns="" id="{86E3D609-39C5-48AB-BBEB-435EFD8F0C1A}"/>
              </a:ext>
            </a:extLst>
          </p:cNvPr>
          <p:cNvSpPr/>
          <p:nvPr userDrawn="1"/>
        </p:nvSpPr>
        <p:spPr>
          <a:xfrm flipH="1">
            <a:off x="-3" y="-10608"/>
            <a:ext cx="1352811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3" name="Rectangle: Rounded Corners 111">
            <a:hlinkClick r:id="rId4"/>
            <a:extLst>
              <a:ext uri="{FF2B5EF4-FFF2-40B4-BE49-F238E27FC236}">
                <a16:creationId xmlns:a16="http://schemas.microsoft.com/office/drawing/2014/main" xmlns="" id="{86E3D609-39C5-48AB-BBEB-435EFD8F0C1A}"/>
              </a:ext>
            </a:extLst>
          </p:cNvPr>
          <p:cNvSpPr/>
          <p:nvPr userDrawn="1"/>
        </p:nvSpPr>
        <p:spPr>
          <a:xfrm flipH="1">
            <a:off x="10282291" y="17518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1" name="arrow.wav"/>
          </p:stSnd>
        </p:sndAc>
      </p:transition>
    </mc:Choice>
    <mc:Fallback xmlns="">
      <p:transition>
        <p:fade/>
        <p:sndAc>
          <p:stSnd>
            <p:snd r:embed="rId5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3732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1" name="arrow.wav"/>
          </p:stSnd>
        </p:sndAc>
      </p:transition>
    </mc:Choice>
    <mc:Fallback xmlns="">
      <p:transition>
        <p:fad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860A3B6-8675-4DAF-9397-59DBCE19DD52}" type="datetimeFigureOut">
              <a:rPr lang="tr-TR" smtClean="0"/>
              <a:t>8.09.2026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EFE45C7-B2A4-4F52-BE35-F77A92ABF0F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1993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1" name="arrow.wav"/>
          </p:stSnd>
        </p:sndAc>
      </p:transition>
    </mc:Choice>
    <mc:Fallback xmlns="">
      <p:transition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914437" y="2130507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828837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6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52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63122" y="440698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63122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15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12806" y="1600206"/>
            <a:ext cx="72114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227484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63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92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17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66734" y="273131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09600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80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31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11785603" y="274718"/>
            <a:ext cx="3655484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12800" y="274718"/>
            <a:ext cx="107696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3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osyalbilgiler.biz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" Target="../slides/slide45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audio" Target="../media/audio1.wav"/><Relationship Id="rId10" Type="http://schemas.openxmlformats.org/officeDocument/2006/relationships/audio" Target="../media/audio1.wav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Resim 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111">
            <a:hlinkClick r:id="rId7" action="ppaction://hlinksldjump"/>
            <a:extLst>
              <a:ext uri="{FF2B5EF4-FFF2-40B4-BE49-F238E27FC236}">
                <a16:creationId xmlns:a16="http://schemas.microsoft.com/office/drawing/2014/main" xmlns="" id="{86E3D609-39C5-48AB-BBEB-435EFD8F0C1A}"/>
              </a:ext>
            </a:extLst>
          </p:cNvPr>
          <p:cNvSpPr/>
          <p:nvPr userDrawn="1"/>
        </p:nvSpPr>
        <p:spPr>
          <a:xfrm flipH="1">
            <a:off x="-3" y="-10608"/>
            <a:ext cx="1352811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6" name="Rectangle: Rounded Corners 111">
            <a:hlinkClick r:id="rId8"/>
            <a:extLst>
              <a:ext uri="{FF2B5EF4-FFF2-40B4-BE49-F238E27FC236}">
                <a16:creationId xmlns:a16="http://schemas.microsoft.com/office/drawing/2014/main" xmlns="" id="{86E3D609-39C5-48AB-BBEB-435EFD8F0C1A}"/>
              </a:ext>
            </a:extLst>
          </p:cNvPr>
          <p:cNvSpPr/>
          <p:nvPr userDrawn="1"/>
        </p:nvSpPr>
        <p:spPr>
          <a:xfrm flipH="1">
            <a:off x="10282291" y="17518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06" r:id="rId2"/>
    <p:sldLayoutId id="2147483707" r:id="rId3"/>
  </p:sldLayoutIdLst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5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1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09601" y="635643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8.09.2026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165637" y="635643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737601" y="635643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38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audio" Target="../media/audio1.wav"/><Relationship Id="rId7" Type="http://schemas.openxmlformats.org/officeDocument/2006/relationships/hyperlink" Target="http://powerpoint.sage-fox.com/" TargetMode="External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audio" Target="../media/audio3.wav"/><Relationship Id="rId9" Type="http://schemas.microsoft.com/office/2007/relationships/hdphoto" Target="../media/hdphoto1.wdp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audio4.wav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6.wav"/><Relationship Id="rId5" Type="http://schemas.openxmlformats.org/officeDocument/2006/relationships/audio" Target="../media/audio2.wav"/><Relationship Id="rId10" Type="http://schemas.openxmlformats.org/officeDocument/2006/relationships/audio" Target="../media/audio1.wav"/><Relationship Id="rId4" Type="http://schemas.openxmlformats.org/officeDocument/2006/relationships/audio" Target="../media/audio5.wav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9.png"/><Relationship Id="rId3" Type="http://schemas.openxmlformats.org/officeDocument/2006/relationships/audio" Target="../media/audio4.wav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2.wav"/><Relationship Id="rId11" Type="http://schemas.openxmlformats.org/officeDocument/2006/relationships/image" Target="../media/image17.png"/><Relationship Id="rId5" Type="http://schemas.openxmlformats.org/officeDocument/2006/relationships/audio" Target="../media/audio6.wav"/><Relationship Id="rId10" Type="http://schemas.openxmlformats.org/officeDocument/2006/relationships/image" Target="../media/image16.png"/><Relationship Id="rId4" Type="http://schemas.openxmlformats.org/officeDocument/2006/relationships/audio" Target="../media/audio5.wav"/><Relationship Id="rId9" Type="http://schemas.openxmlformats.org/officeDocument/2006/relationships/image" Target="../media/image15.png"/><Relationship Id="rId1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audio" Target="../media/audio5.wav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audio" Target="../media/audio2.wav"/><Relationship Id="rId1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audio" Target="../media/audio6.wav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2.wav"/><Relationship Id="rId5" Type="http://schemas.openxmlformats.org/officeDocument/2006/relationships/audio" Target="../media/audio4.wav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4.wav"/><Relationship Id="rId7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audio" Target="../media/audio5.wav"/><Relationship Id="rId4" Type="http://schemas.openxmlformats.org/officeDocument/2006/relationships/audio" Target="../media/audio6.wav"/><Relationship Id="rId9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audio" Target="../media/audio5.wav"/><Relationship Id="rId7" Type="http://schemas.openxmlformats.org/officeDocument/2006/relationships/image" Target="../media/image3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audio" Target="../media/audio6.wav"/><Relationship Id="rId10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audio" Target="../media/audio6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5" Type="http://schemas.openxmlformats.org/officeDocument/2006/relationships/audio" Target="../media/audio2.wav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46.jpeg"/><Relationship Id="rId3" Type="http://schemas.openxmlformats.org/officeDocument/2006/relationships/audio" Target="../media/audio5.wav"/><Relationship Id="rId7" Type="http://schemas.openxmlformats.org/officeDocument/2006/relationships/image" Target="../media/image41.png"/><Relationship Id="rId12" Type="http://schemas.openxmlformats.org/officeDocument/2006/relationships/image" Target="../media/image45.jpeg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image" Target="../media/image44.jpeg"/><Relationship Id="rId5" Type="http://schemas.openxmlformats.org/officeDocument/2006/relationships/audio" Target="../media/audio6.wav"/><Relationship Id="rId15" Type="http://schemas.openxmlformats.org/officeDocument/2006/relationships/image" Target="../media/image48.png"/><Relationship Id="rId10" Type="http://schemas.openxmlformats.org/officeDocument/2006/relationships/image" Target="../media/image43.jpeg"/><Relationship Id="rId4" Type="http://schemas.openxmlformats.org/officeDocument/2006/relationships/audio" Target="../media/audio2.wav"/><Relationship Id="rId9" Type="http://schemas.openxmlformats.org/officeDocument/2006/relationships/image" Target="../media/image42.png"/><Relationship Id="rId1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audio" Target="../media/audio6.wav"/><Relationship Id="rId7" Type="http://schemas.openxmlformats.org/officeDocument/2006/relationships/image" Target="../media/image5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audio" Target="../media/audio7.wav"/><Relationship Id="rId4" Type="http://schemas.openxmlformats.org/officeDocument/2006/relationships/audio" Target="../media/audio3.wav"/><Relationship Id="rId9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audio" Target="../media/audio8.wav"/><Relationship Id="rId10" Type="http://schemas.openxmlformats.org/officeDocument/2006/relationships/audio" Target="../media/audio1.wav"/><Relationship Id="rId4" Type="http://schemas.openxmlformats.org/officeDocument/2006/relationships/audio" Target="../media/audio5.wav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audio" Target="../media/audio4.wav"/><Relationship Id="rId7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2.wav"/><Relationship Id="rId5" Type="http://schemas.openxmlformats.org/officeDocument/2006/relationships/audio" Target="../media/audio9.wav"/><Relationship Id="rId4" Type="http://schemas.openxmlformats.org/officeDocument/2006/relationships/audio" Target="../media/audio6.wav"/><Relationship Id="rId9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57.pn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60.png"/><Relationship Id="rId4" Type="http://schemas.openxmlformats.org/officeDocument/2006/relationships/audio" Target="../media/audio6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6.wav"/><Relationship Id="rId4" Type="http://schemas.openxmlformats.org/officeDocument/2006/relationships/audio" Target="../media/audio4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61.png"/><Relationship Id="rId4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62.png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audio" Target="../media/audio1.wav"/><Relationship Id="rId5" Type="http://schemas.openxmlformats.org/officeDocument/2006/relationships/audio" Target="../media/audio5.wav"/><Relationship Id="rId10" Type="http://schemas.openxmlformats.org/officeDocument/2006/relationships/image" Target="../media/image55.png"/><Relationship Id="rId4" Type="http://schemas.openxmlformats.org/officeDocument/2006/relationships/audio" Target="../media/audio2.wav"/><Relationship Id="rId9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55.png"/><Relationship Id="rId3" Type="http://schemas.openxmlformats.org/officeDocument/2006/relationships/audio" Target="../media/audio1.wav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70.png"/><Relationship Id="rId5" Type="http://schemas.openxmlformats.org/officeDocument/2006/relationships/audio" Target="../media/audio5.wav"/><Relationship Id="rId10" Type="http://schemas.openxmlformats.org/officeDocument/2006/relationships/image" Target="../media/image69.png"/><Relationship Id="rId4" Type="http://schemas.openxmlformats.org/officeDocument/2006/relationships/audio" Target="../media/audio2.wav"/><Relationship Id="rId9" Type="http://schemas.openxmlformats.org/officeDocument/2006/relationships/image" Target="../media/image68.png"/><Relationship Id="rId1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audio" Target="../media/audio6.wav"/><Relationship Id="rId7" Type="http://schemas.openxmlformats.org/officeDocument/2006/relationships/image" Target="../media/image7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audio" Target="../media/audio3.wav"/><Relationship Id="rId9" Type="http://schemas.openxmlformats.org/officeDocument/2006/relationships/image" Target="../media/image7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4.png"/><Relationship Id="rId3" Type="http://schemas.openxmlformats.org/officeDocument/2006/relationships/audio" Target="../media/audio4.wav"/><Relationship Id="rId7" Type="http://schemas.microsoft.com/office/2007/relationships/hdphoto" Target="../media/hdphoto2.wdp"/><Relationship Id="rId12" Type="http://schemas.openxmlformats.org/officeDocument/2006/relationships/image" Target="../media/image8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audio" Target="../media/audio6.wav"/><Relationship Id="rId10" Type="http://schemas.openxmlformats.org/officeDocument/2006/relationships/image" Target="../media/image81.png"/><Relationship Id="rId4" Type="http://schemas.openxmlformats.org/officeDocument/2006/relationships/audio" Target="../media/audio2.wav"/><Relationship Id="rId9" Type="http://schemas.openxmlformats.org/officeDocument/2006/relationships/image" Target="../media/image19.png"/><Relationship Id="rId1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audio" Target="../media/audio2.wav"/><Relationship Id="rId7" Type="http://schemas.openxmlformats.org/officeDocument/2006/relationships/image" Target="../media/image86.png"/><Relationship Id="rId12" Type="http://schemas.openxmlformats.org/officeDocument/2006/relationships/image" Target="../media/image89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5.jpg"/><Relationship Id="rId11" Type="http://schemas.openxmlformats.org/officeDocument/2006/relationships/image" Target="../media/image88.jpeg"/><Relationship Id="rId5" Type="http://schemas.openxmlformats.org/officeDocument/2006/relationships/audio" Target="../media/audio4.wav"/><Relationship Id="rId10" Type="http://schemas.openxmlformats.org/officeDocument/2006/relationships/image" Target="../media/image87.png"/><Relationship Id="rId4" Type="http://schemas.openxmlformats.org/officeDocument/2006/relationships/audio" Target="../media/audio6.wav"/><Relationship Id="rId9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audio" Target="../media/audio2.wav"/><Relationship Id="rId7" Type="http://schemas.openxmlformats.org/officeDocument/2006/relationships/image" Target="../media/image9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11" Type="http://schemas.openxmlformats.org/officeDocument/2006/relationships/audio" Target="../media/audio1.wav"/><Relationship Id="rId5" Type="http://schemas.openxmlformats.org/officeDocument/2006/relationships/image" Target="../media/image90.png"/><Relationship Id="rId10" Type="http://schemas.openxmlformats.org/officeDocument/2006/relationships/image" Target="../media/image19.png"/><Relationship Id="rId4" Type="http://schemas.openxmlformats.org/officeDocument/2006/relationships/audio" Target="../media/audio6.wav"/><Relationship Id="rId9" Type="http://schemas.openxmlformats.org/officeDocument/2006/relationships/image" Target="../media/image9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6.wav"/><Relationship Id="rId7" Type="http://schemas.openxmlformats.org/officeDocument/2006/relationships/image" Target="../media/image96.jpe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11" Type="http://schemas.openxmlformats.org/officeDocument/2006/relationships/image" Target="../media/image99.png"/><Relationship Id="rId5" Type="http://schemas.openxmlformats.org/officeDocument/2006/relationships/audio" Target="../media/audio5.wav"/><Relationship Id="rId10" Type="http://schemas.openxmlformats.org/officeDocument/2006/relationships/image" Target="../media/image98.png"/><Relationship Id="rId4" Type="http://schemas.openxmlformats.org/officeDocument/2006/relationships/audio" Target="../media/audio2.wav"/><Relationship Id="rId9" Type="http://schemas.openxmlformats.org/officeDocument/2006/relationships/image" Target="../media/image9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00.jpeg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audio" Target="../media/audio1.wav"/><Relationship Id="rId3" Type="http://schemas.openxmlformats.org/officeDocument/2006/relationships/audio" Target="../media/audio4.wav"/><Relationship Id="rId7" Type="http://schemas.openxmlformats.org/officeDocument/2006/relationships/image" Target="../media/image101.png"/><Relationship Id="rId12" Type="http://schemas.openxmlformats.org/officeDocument/2006/relationships/image" Target="../media/image10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11" Type="http://schemas.openxmlformats.org/officeDocument/2006/relationships/image" Target="../media/image104.png"/><Relationship Id="rId5" Type="http://schemas.openxmlformats.org/officeDocument/2006/relationships/audio" Target="../media/audio2.wav"/><Relationship Id="rId10" Type="http://schemas.openxmlformats.org/officeDocument/2006/relationships/image" Target="../media/image103.png"/><Relationship Id="rId4" Type="http://schemas.openxmlformats.org/officeDocument/2006/relationships/audio" Target="../media/audio6.wav"/><Relationship Id="rId9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audio" Target="../media/audio2.wav"/><Relationship Id="rId7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audio" Target="../media/audio6.wav"/><Relationship Id="rId9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audio" Target="../media/audio6.wav"/><Relationship Id="rId7" Type="http://schemas.openxmlformats.org/officeDocument/2006/relationships/image" Target="../media/image1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audio" Target="../media/audio3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audio" Target="../media/audio6.wav"/><Relationship Id="rId7" Type="http://schemas.openxmlformats.org/officeDocument/2006/relationships/image" Target="../media/image1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9.png"/><Relationship Id="rId5" Type="http://schemas.openxmlformats.org/officeDocument/2006/relationships/image" Target="../media/image112.png"/><Relationship Id="rId4" Type="http://schemas.openxmlformats.org/officeDocument/2006/relationships/audio" Target="../media/audio3.wav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3.png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1.png"/><Relationship Id="rId5" Type="http://schemas.openxmlformats.org/officeDocument/2006/relationships/image" Target="../media/image115.png"/><Relationship Id="rId4" Type="http://schemas.openxmlformats.org/officeDocument/2006/relationships/audio" Target="../media/audio3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116.png"/><Relationship Id="rId4" Type="http://schemas.openxmlformats.org/officeDocument/2006/relationships/audio" Target="../media/audio3.wav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audio" Target="../media/audio2.wav"/><Relationship Id="rId7" Type="http://schemas.openxmlformats.org/officeDocument/2006/relationships/image" Target="../media/image1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10" Type="http://schemas.openxmlformats.org/officeDocument/2006/relationships/audio" Target="../media/audio1.wav"/><Relationship Id="rId4" Type="http://schemas.openxmlformats.org/officeDocument/2006/relationships/audio" Target="../media/audio6.wav"/><Relationship Id="rId9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5.wav"/><Relationship Id="rId7" Type="http://schemas.openxmlformats.org/officeDocument/2006/relationships/image" Target="../media/image1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audio" Target="../media/audio6.wav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13" Type="http://schemas.openxmlformats.org/officeDocument/2006/relationships/image" Target="../media/image128.png"/><Relationship Id="rId3" Type="http://schemas.openxmlformats.org/officeDocument/2006/relationships/audio" Target="../media/audio4.wav"/><Relationship Id="rId7" Type="http://schemas.openxmlformats.org/officeDocument/2006/relationships/audio" Target="../media/audio3.wav"/><Relationship Id="rId12" Type="http://schemas.openxmlformats.org/officeDocument/2006/relationships/image" Target="../media/image127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5.wav"/><Relationship Id="rId11" Type="http://schemas.openxmlformats.org/officeDocument/2006/relationships/image" Target="../media/image126.png"/><Relationship Id="rId5" Type="http://schemas.openxmlformats.org/officeDocument/2006/relationships/audio" Target="../media/audio6.wav"/><Relationship Id="rId15" Type="http://schemas.openxmlformats.org/officeDocument/2006/relationships/image" Target="../media/image130.png"/><Relationship Id="rId10" Type="http://schemas.openxmlformats.org/officeDocument/2006/relationships/image" Target="../media/image125.png"/><Relationship Id="rId4" Type="http://schemas.openxmlformats.org/officeDocument/2006/relationships/audio" Target="../media/audio2.wav"/><Relationship Id="rId9" Type="http://schemas.openxmlformats.org/officeDocument/2006/relationships/image" Target="../media/image19.png"/><Relationship Id="rId14" Type="http://schemas.openxmlformats.org/officeDocument/2006/relationships/image" Target="../media/image12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2.wav"/><Relationship Id="rId5" Type="http://schemas.openxmlformats.org/officeDocument/2006/relationships/image" Target="../media/image131.png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32.png"/><Relationship Id="rId12" Type="http://schemas.openxmlformats.org/officeDocument/2006/relationships/image" Target="../media/image1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136.png"/><Relationship Id="rId5" Type="http://schemas.openxmlformats.org/officeDocument/2006/relationships/audio" Target="../media/audio3.wav"/><Relationship Id="rId10" Type="http://schemas.openxmlformats.org/officeDocument/2006/relationships/image" Target="../media/image135.png"/><Relationship Id="rId4" Type="http://schemas.openxmlformats.org/officeDocument/2006/relationships/audio" Target="../media/audio6.wav"/><Relationship Id="rId9" Type="http://schemas.openxmlformats.org/officeDocument/2006/relationships/image" Target="../media/image1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19.png"/><Relationship Id="rId4" Type="http://schemas.openxmlformats.org/officeDocument/2006/relationships/image" Target="../media/image13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13" Type="http://schemas.openxmlformats.org/officeDocument/2006/relationships/audio" Target="../media/audio1.wav"/><Relationship Id="rId3" Type="http://schemas.openxmlformats.org/officeDocument/2006/relationships/audio" Target="../media/audio4.wav"/><Relationship Id="rId7" Type="http://schemas.openxmlformats.org/officeDocument/2006/relationships/image" Target="../media/image140.png"/><Relationship Id="rId12" Type="http://schemas.openxmlformats.org/officeDocument/2006/relationships/image" Target="../media/image14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9.png"/><Relationship Id="rId11" Type="http://schemas.openxmlformats.org/officeDocument/2006/relationships/image" Target="../media/image144.png"/><Relationship Id="rId5" Type="http://schemas.openxmlformats.org/officeDocument/2006/relationships/audio" Target="../media/audio2.wav"/><Relationship Id="rId10" Type="http://schemas.openxmlformats.org/officeDocument/2006/relationships/image" Target="../media/image143.png"/><Relationship Id="rId4" Type="http://schemas.openxmlformats.org/officeDocument/2006/relationships/audio" Target="../media/audio6.wav"/><Relationship Id="rId9" Type="http://schemas.openxmlformats.org/officeDocument/2006/relationships/image" Target="../media/image14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19.png"/><Relationship Id="rId4" Type="http://schemas.openxmlformats.org/officeDocument/2006/relationships/audio" Target="../media/audio6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audio" Target="../media/audio6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148.png"/><Relationship Id="rId4" Type="http://schemas.openxmlformats.org/officeDocument/2006/relationships/audio" Target="../media/audio2.wav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png"/><Relationship Id="rId4" Type="http://schemas.openxmlformats.org/officeDocument/2006/relationships/image" Target="../media/image149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audio" Target="../media/audio6.wav"/><Relationship Id="rId7" Type="http://schemas.openxmlformats.org/officeDocument/2006/relationships/image" Target="../media/image5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0.png"/><Relationship Id="rId5" Type="http://schemas.openxmlformats.org/officeDocument/2006/relationships/audio" Target="../media/audio3.wav"/><Relationship Id="rId4" Type="http://schemas.openxmlformats.org/officeDocument/2006/relationships/audio" Target="../media/audio7.wav"/><Relationship Id="rId9" Type="http://schemas.openxmlformats.org/officeDocument/2006/relationships/audio" Target="../media/audio2.wav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1.png"/><Relationship Id="rId4" Type="http://schemas.openxmlformats.org/officeDocument/2006/relationships/audio" Target="../media/audio6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5" Type="http://schemas.openxmlformats.org/officeDocument/2006/relationships/audio" Target="../media/audio2.wav"/><Relationship Id="rId4" Type="http://schemas.openxmlformats.org/officeDocument/2006/relationships/image" Target="../media/image152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4.png"/><Relationship Id="rId5" Type="http://schemas.openxmlformats.org/officeDocument/2006/relationships/image" Target="../media/image153.png"/><Relationship Id="rId4" Type="http://schemas.openxmlformats.org/officeDocument/2006/relationships/audio" Target="../media/audio6.wav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6.png"/><Relationship Id="rId5" Type="http://schemas.openxmlformats.org/officeDocument/2006/relationships/image" Target="../media/image155.png"/><Relationship Id="rId4" Type="http://schemas.openxmlformats.org/officeDocument/2006/relationships/audio" Target="../media/audio6.wav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4.wav"/><Relationship Id="rId7" Type="http://schemas.openxmlformats.org/officeDocument/2006/relationships/image" Target="../media/image1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7.png"/><Relationship Id="rId5" Type="http://schemas.openxmlformats.org/officeDocument/2006/relationships/audio" Target="../media/audio6.wav"/><Relationship Id="rId4" Type="http://schemas.openxmlformats.org/officeDocument/2006/relationships/audio" Target="../media/audio2.wav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5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audio" Target="../media/audio6.wav"/><Relationship Id="rId5" Type="http://schemas.openxmlformats.org/officeDocument/2006/relationships/audio" Target="../media/audio2.wav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161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3.png"/><Relationship Id="rId5" Type="http://schemas.openxmlformats.org/officeDocument/2006/relationships/image" Target="../media/image162.png"/><Relationship Id="rId4" Type="http://schemas.openxmlformats.org/officeDocument/2006/relationships/audio" Target="../media/audio2.wav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4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4.wav"/><Relationship Id="rId7" Type="http://schemas.openxmlformats.org/officeDocument/2006/relationships/image" Target="../media/image16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6.png"/><Relationship Id="rId5" Type="http://schemas.openxmlformats.org/officeDocument/2006/relationships/image" Target="../media/image165.png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2988" y="-463649"/>
            <a:ext cx="12314987" cy="8151058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2108" y="1699762"/>
            <a:ext cx="3420000" cy="3420000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55" name="TextBox 35"/>
          <p:cNvSpPr txBox="1"/>
          <p:nvPr/>
        </p:nvSpPr>
        <p:spPr>
          <a:xfrm>
            <a:off x="6304355" y="3990607"/>
            <a:ext cx="5426337" cy="833049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lvl="0" algn="ctr" defTabSz="609630">
              <a:lnSpc>
                <a:spcPts val="3432"/>
              </a:lnSpc>
              <a:defRPr/>
            </a:pPr>
            <a:r>
              <a:rPr lang="tr-TR" sz="2400" b="1" dirty="0">
                <a:solidFill>
                  <a:sysClr val="windowText" lastClr="000000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GRUPLAR VE SOSYAL HAYATTA İLETİŞİMİN ÖNEMİ</a:t>
            </a:r>
          </a:p>
        </p:txBody>
      </p:sp>
      <p:sp>
        <p:nvSpPr>
          <p:cNvPr id="56" name="Alt Başlık 2">
            <a:extLst>
              <a:ext uri="{FF2B5EF4-FFF2-40B4-BE49-F238E27FC236}">
                <a16:creationId xmlns:a16="http://schemas.microsoft.com/office/drawing/2014/main" xmlns="" id="{53C77190-9375-4F30-B04A-7608DA79D2CA}"/>
              </a:ext>
            </a:extLst>
          </p:cNvPr>
          <p:cNvSpPr txBox="1">
            <a:spLocks/>
          </p:cNvSpPr>
          <p:nvPr/>
        </p:nvSpPr>
        <p:spPr>
          <a:xfrm>
            <a:off x="5918201" y="5042477"/>
            <a:ext cx="6041566" cy="71439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ts val="0"/>
              </a:spcBef>
              <a:buNone/>
            </a:pPr>
            <a:r>
              <a:rPr lang="tr-TR" sz="2000" b="1" dirty="0" smtClean="0">
                <a:solidFill>
                  <a:prstClr val="black"/>
                </a:solidFill>
              </a:rPr>
              <a:t>SB.7.1.1</a:t>
            </a:r>
            <a:r>
              <a:rPr lang="tr-TR" sz="2000" b="1" dirty="0">
                <a:solidFill>
                  <a:prstClr val="black"/>
                </a:solidFill>
              </a:rPr>
              <a:t>. Dâhil olduğu gruplarda ve sosyal hayatta etkili iletişimin önemini </a:t>
            </a:r>
            <a:r>
              <a:rPr lang="tr-TR" sz="2000" b="1" dirty="0" smtClean="0">
                <a:solidFill>
                  <a:prstClr val="black"/>
                </a:solidFill>
              </a:rPr>
              <a:t>sorgulayabilme.</a:t>
            </a:r>
            <a:endParaRPr lang="tr-TR" sz="2000" b="1" dirty="0">
              <a:solidFill>
                <a:prstClr val="black"/>
              </a:solidFill>
            </a:endParaRPr>
          </a:p>
        </p:txBody>
      </p:sp>
      <p:grpSp>
        <p:nvGrpSpPr>
          <p:cNvPr id="57" name="Grup 56"/>
          <p:cNvGrpSpPr/>
          <p:nvPr/>
        </p:nvGrpSpPr>
        <p:grpSpPr>
          <a:xfrm>
            <a:off x="8853462" y="5981019"/>
            <a:ext cx="2876358" cy="365760"/>
            <a:chOff x="9034885" y="6343145"/>
            <a:chExt cx="2876358" cy="365760"/>
          </a:xfrm>
        </p:grpSpPr>
        <p:grpSp>
          <p:nvGrpSpPr>
            <p:cNvPr id="58" name="Group 3"/>
            <p:cNvGrpSpPr/>
            <p:nvPr/>
          </p:nvGrpSpPr>
          <p:grpSpPr>
            <a:xfrm>
              <a:off x="9517038" y="6361563"/>
              <a:ext cx="2394205" cy="347342"/>
              <a:chOff x="7524491" y="6100414"/>
              <a:chExt cx="3931953" cy="347342"/>
            </a:xfrm>
          </p:grpSpPr>
          <p:grpSp>
            <p:nvGrpSpPr>
              <p:cNvPr id="68" name="Group 51"/>
              <p:cNvGrpSpPr/>
              <p:nvPr/>
            </p:nvGrpSpPr>
            <p:grpSpPr>
              <a:xfrm>
                <a:off x="7524491" y="6356316"/>
                <a:ext cx="3931920" cy="91440"/>
                <a:chOff x="6447606" y="3817143"/>
                <a:chExt cx="2621280" cy="91440"/>
              </a:xfrm>
            </p:grpSpPr>
            <p:sp>
              <p:nvSpPr>
                <p:cNvPr id="72" name="Rectangle 52"/>
                <p:cNvSpPr/>
                <p:nvPr/>
              </p:nvSpPr>
              <p:spPr>
                <a:xfrm>
                  <a:off x="6447606" y="3817143"/>
                  <a:ext cx="655320" cy="91440"/>
                </a:xfrm>
                <a:prstGeom prst="rect">
                  <a:avLst/>
                </a:prstGeom>
                <a:solidFill>
                  <a:srgbClr val="FF7467"/>
                </a:solidFill>
                <a:ln w="63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Rectangle 53"/>
                <p:cNvSpPr/>
                <p:nvPr/>
              </p:nvSpPr>
              <p:spPr>
                <a:xfrm>
                  <a:off x="7102926" y="3817143"/>
                  <a:ext cx="655320" cy="91440"/>
                </a:xfrm>
                <a:prstGeom prst="rect">
                  <a:avLst/>
                </a:prstGeom>
                <a:solidFill>
                  <a:srgbClr val="4CC8EC"/>
                </a:solidFill>
                <a:ln w="63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Rectangle 54"/>
                <p:cNvSpPr/>
                <p:nvPr/>
              </p:nvSpPr>
              <p:spPr>
                <a:xfrm>
                  <a:off x="7758246" y="3817143"/>
                  <a:ext cx="655320" cy="91440"/>
                </a:xfrm>
                <a:prstGeom prst="rect">
                  <a:avLst/>
                </a:prstGeom>
                <a:solidFill>
                  <a:srgbClr val="EABF4C"/>
                </a:solidFill>
                <a:ln w="63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Rectangle 55"/>
                <p:cNvSpPr/>
                <p:nvPr/>
              </p:nvSpPr>
              <p:spPr>
                <a:xfrm>
                  <a:off x="8413566" y="3817143"/>
                  <a:ext cx="655320" cy="91440"/>
                </a:xfrm>
                <a:prstGeom prst="rect">
                  <a:avLst/>
                </a:prstGeom>
                <a:solidFill>
                  <a:srgbClr val="57CCC6"/>
                </a:solidFill>
                <a:ln w="635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9" name="Group 33"/>
              <p:cNvGrpSpPr>
                <a:grpSpLocks noChangeAspect="1"/>
              </p:cNvGrpSpPr>
              <p:nvPr/>
            </p:nvGrpSpPr>
            <p:grpSpPr>
              <a:xfrm>
                <a:off x="7525718" y="6100414"/>
                <a:ext cx="3930726" cy="276999"/>
                <a:chOff x="6361220" y="5844465"/>
                <a:chExt cx="4492259" cy="316570"/>
              </a:xfrm>
            </p:grpSpPr>
            <p:sp>
              <p:nvSpPr>
                <p:cNvPr id="70" name="Rounded Rectangle 9"/>
                <p:cNvSpPr/>
                <p:nvPr/>
              </p:nvSpPr>
              <p:spPr>
                <a:xfrm>
                  <a:off x="6361220" y="5881913"/>
                  <a:ext cx="4492259" cy="261257"/>
                </a:xfrm>
                <a:prstGeom prst="rect">
                  <a:avLst/>
                </a:prstGeom>
                <a:solidFill>
                  <a:srgbClr val="524E67">
                    <a:alpha val="75000"/>
                  </a:srgbClr>
                </a:solidFill>
                <a:ln w="317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1" name="TextBox 36">
                  <a:hlinkClick r:id="rId7"/>
                </p:cNvPr>
                <p:cNvSpPr txBox="1">
                  <a:spLocks noChangeAspect="1"/>
                </p:cNvSpPr>
                <p:nvPr/>
              </p:nvSpPr>
              <p:spPr>
                <a:xfrm>
                  <a:off x="6388968" y="5844465"/>
                  <a:ext cx="4464474" cy="316570"/>
                </a:xfrm>
                <a:prstGeom prst="rect">
                  <a:avLst/>
                </a:prstGeom>
                <a:noFill/>
                <a:effectLst/>
              </p:spPr>
              <p:txBody>
                <a:bodyPr wrap="square" rtlCol="0" anchor="ctr" anchorCtr="1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tr-TR" sz="1200" b="0" i="1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Süre </a:t>
                  </a:r>
                  <a:r>
                    <a:rPr kumimoji="0" lang="tr-TR" sz="1200" b="0" i="1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:</a:t>
                  </a:r>
                  <a:r>
                    <a:rPr kumimoji="0" lang="tr-TR" sz="1200" b="0" i="1" u="none" strike="noStrike" kern="0" cap="none" spc="0" normalizeH="0" noProof="0" dirty="0" smtClean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 </a:t>
                  </a:r>
                  <a:r>
                    <a:rPr kumimoji="0" lang="tr-TR" sz="1200" b="0" i="1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40</a:t>
                  </a:r>
                  <a:r>
                    <a:rPr kumimoji="0" lang="tr-TR" sz="1200" b="0" i="1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’+40</a:t>
                  </a:r>
                  <a:r>
                    <a:rPr kumimoji="0" lang="tr-TR" sz="1200" b="0" i="1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" lastClr="FFFFFF">
                          <a:lumMod val="95000"/>
                        </a:sysClr>
                      </a:solidFill>
                      <a:effectLst/>
                      <a:uLnTx/>
                      <a:uFillTx/>
                      <a:latin typeface="Candara" panose="020E0502030303020204" pitchFamily="34" charset="0"/>
                      <a:ea typeface="+mn-ea"/>
                      <a:cs typeface="Estrangelo Edessa" panose="03080600000000000000" pitchFamily="66" charset="0"/>
                    </a:rPr>
                    <a:t>’+40’+40’+40’+40</a:t>
                  </a:r>
                  <a:endParaRPr kumimoji="0" lang="tr-TR" sz="1200" b="0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>
                        <a:lumMod val="95000"/>
                      </a:sysClr>
                    </a:solidFill>
                    <a:effectLst/>
                    <a:uLnTx/>
                    <a:uFillTx/>
                    <a:latin typeface="Candara" panose="020E0502030303020204" pitchFamily="34" charset="0"/>
                    <a:ea typeface="+mn-ea"/>
                    <a:cs typeface="Estrangelo Edessa" panose="03080600000000000000" pitchFamily="66" charset="0"/>
                  </a:endParaRPr>
                </a:p>
              </p:txBody>
            </p:sp>
          </p:grpSp>
        </p:grpSp>
        <p:grpSp>
          <p:nvGrpSpPr>
            <p:cNvPr id="59" name="Group 72"/>
            <p:cNvGrpSpPr>
              <a:grpSpLocks noChangeAspect="1"/>
            </p:cNvGrpSpPr>
            <p:nvPr/>
          </p:nvGrpSpPr>
          <p:grpSpPr>
            <a:xfrm>
              <a:off x="9034885" y="6343145"/>
              <a:ext cx="365760" cy="365760"/>
              <a:chOff x="3878265" y="2220913"/>
              <a:chExt cx="547687" cy="547687"/>
            </a:xfrm>
            <a:solidFill>
              <a:srgbClr val="00B0F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Freeform 14"/>
              <p:cNvSpPr>
                <a:spLocks/>
              </p:cNvSpPr>
              <p:nvPr/>
            </p:nvSpPr>
            <p:spPr bwMode="auto">
              <a:xfrm>
                <a:off x="4035425" y="2376488"/>
                <a:ext cx="115887" cy="130175"/>
              </a:xfrm>
              <a:custGeom>
                <a:avLst/>
                <a:gdLst/>
                <a:ahLst/>
                <a:cxnLst>
                  <a:cxn ang="0">
                    <a:pos x="73" y="63"/>
                  </a:cxn>
                  <a:cxn ang="0">
                    <a:pos x="53" y="82"/>
                  </a:cxn>
                  <a:cxn ang="0">
                    <a:pos x="0" y="18"/>
                  </a:cxn>
                  <a:cxn ang="0">
                    <a:pos x="1" y="0"/>
                  </a:cxn>
                  <a:cxn ang="0">
                    <a:pos x="21" y="0"/>
                  </a:cxn>
                  <a:cxn ang="0">
                    <a:pos x="73" y="63"/>
                  </a:cxn>
                </a:cxnLst>
                <a:rect l="0" t="0" r="r" b="b"/>
                <a:pathLst>
                  <a:path w="73" h="82">
                    <a:moveTo>
                      <a:pt x="73" y="63"/>
                    </a:moveTo>
                    <a:lnTo>
                      <a:pt x="53" y="82"/>
                    </a:lnTo>
                    <a:lnTo>
                      <a:pt x="0" y="18"/>
                    </a:lnTo>
                    <a:lnTo>
                      <a:pt x="1" y="0"/>
                    </a:lnTo>
                    <a:lnTo>
                      <a:pt x="21" y="0"/>
                    </a:lnTo>
                    <a:lnTo>
                      <a:pt x="73" y="6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1" name="Freeform 15"/>
              <p:cNvSpPr>
                <a:spLocks/>
              </p:cNvSpPr>
              <p:nvPr/>
            </p:nvSpPr>
            <p:spPr bwMode="auto">
              <a:xfrm>
                <a:off x="4165600" y="2424113"/>
                <a:ext cx="149225" cy="87312"/>
              </a:xfrm>
              <a:custGeom>
                <a:avLst/>
                <a:gdLst/>
                <a:ahLst/>
                <a:cxnLst>
                  <a:cxn ang="0">
                    <a:pos x="10" y="55"/>
                  </a:cxn>
                  <a:cxn ang="0">
                    <a:pos x="0" y="30"/>
                  </a:cxn>
                  <a:cxn ang="0">
                    <a:pos x="77" y="0"/>
                  </a:cxn>
                  <a:cxn ang="0">
                    <a:pos x="94" y="8"/>
                  </a:cxn>
                  <a:cxn ang="0">
                    <a:pos x="87" y="27"/>
                  </a:cxn>
                  <a:cxn ang="0">
                    <a:pos x="10" y="55"/>
                  </a:cxn>
                </a:cxnLst>
                <a:rect l="0" t="0" r="r" b="b"/>
                <a:pathLst>
                  <a:path w="94" h="55">
                    <a:moveTo>
                      <a:pt x="10" y="55"/>
                    </a:moveTo>
                    <a:lnTo>
                      <a:pt x="0" y="30"/>
                    </a:lnTo>
                    <a:lnTo>
                      <a:pt x="77" y="0"/>
                    </a:lnTo>
                    <a:lnTo>
                      <a:pt x="94" y="8"/>
                    </a:lnTo>
                    <a:lnTo>
                      <a:pt x="87" y="27"/>
                    </a:lnTo>
                    <a:lnTo>
                      <a:pt x="10" y="5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2" name="Freeform 16"/>
              <p:cNvSpPr>
                <a:spLocks noEditPoints="1"/>
              </p:cNvSpPr>
              <p:nvPr/>
            </p:nvSpPr>
            <p:spPr bwMode="auto">
              <a:xfrm>
                <a:off x="3878265" y="2220913"/>
                <a:ext cx="547687" cy="547687"/>
              </a:xfrm>
              <a:custGeom>
                <a:avLst/>
                <a:gdLst/>
                <a:ahLst/>
                <a:cxnLst>
                  <a:cxn ang="0">
                    <a:pos x="103" y="206"/>
                  </a:cxn>
                  <a:cxn ang="0">
                    <a:pos x="0" y="103"/>
                  </a:cxn>
                  <a:cxn ang="0">
                    <a:pos x="103" y="0"/>
                  </a:cxn>
                  <a:cxn ang="0">
                    <a:pos x="206" y="103"/>
                  </a:cxn>
                  <a:cxn ang="0">
                    <a:pos x="103" y="206"/>
                  </a:cxn>
                  <a:cxn ang="0">
                    <a:pos x="103" y="22"/>
                  </a:cxn>
                  <a:cxn ang="0">
                    <a:pos x="22" y="103"/>
                  </a:cxn>
                  <a:cxn ang="0">
                    <a:pos x="103" y="184"/>
                  </a:cxn>
                  <a:cxn ang="0">
                    <a:pos x="184" y="103"/>
                  </a:cxn>
                  <a:cxn ang="0">
                    <a:pos x="103" y="22"/>
                  </a:cxn>
                </a:cxnLst>
                <a:rect l="0" t="0" r="r" b="b"/>
                <a:pathLst>
                  <a:path w="206" h="206">
                    <a:moveTo>
                      <a:pt x="103" y="206"/>
                    </a:moveTo>
                    <a:cubicBezTo>
                      <a:pt x="46" y="206"/>
                      <a:pt x="0" y="160"/>
                      <a:pt x="0" y="103"/>
                    </a:cubicBezTo>
                    <a:cubicBezTo>
                      <a:pt x="0" y="46"/>
                      <a:pt x="46" y="0"/>
                      <a:pt x="103" y="0"/>
                    </a:cubicBezTo>
                    <a:cubicBezTo>
                      <a:pt x="160" y="0"/>
                      <a:pt x="206" y="46"/>
                      <a:pt x="206" y="103"/>
                    </a:cubicBezTo>
                    <a:cubicBezTo>
                      <a:pt x="206" y="160"/>
                      <a:pt x="160" y="206"/>
                      <a:pt x="103" y="206"/>
                    </a:cubicBezTo>
                    <a:close/>
                    <a:moveTo>
                      <a:pt x="103" y="22"/>
                    </a:moveTo>
                    <a:cubicBezTo>
                      <a:pt x="58" y="22"/>
                      <a:pt x="22" y="58"/>
                      <a:pt x="22" y="103"/>
                    </a:cubicBezTo>
                    <a:cubicBezTo>
                      <a:pt x="22" y="148"/>
                      <a:pt x="58" y="184"/>
                      <a:pt x="103" y="184"/>
                    </a:cubicBezTo>
                    <a:cubicBezTo>
                      <a:pt x="148" y="184"/>
                      <a:pt x="184" y="148"/>
                      <a:pt x="184" y="103"/>
                    </a:cubicBezTo>
                    <a:cubicBezTo>
                      <a:pt x="184" y="58"/>
                      <a:pt x="148" y="22"/>
                      <a:pt x="103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3" name="Oval 17"/>
              <p:cNvSpPr>
                <a:spLocks noChangeArrowheads="1"/>
              </p:cNvSpPr>
              <p:nvPr/>
            </p:nvSpPr>
            <p:spPr bwMode="auto">
              <a:xfrm>
                <a:off x="4111625" y="2455863"/>
                <a:ext cx="79375" cy="7937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4" name="Freeform 18"/>
              <p:cNvSpPr>
                <a:spLocks/>
              </p:cNvSpPr>
              <p:nvPr/>
            </p:nvSpPr>
            <p:spPr bwMode="auto">
              <a:xfrm>
                <a:off x="4135438" y="2654300"/>
                <a:ext cx="31750" cy="106362"/>
              </a:xfrm>
              <a:custGeom>
                <a:avLst/>
                <a:gdLst/>
                <a:ahLst/>
                <a:cxnLst>
                  <a:cxn ang="0">
                    <a:pos x="12" y="34"/>
                  </a:cxn>
                  <a:cxn ang="0">
                    <a:pos x="6" y="40"/>
                  </a:cxn>
                  <a:cxn ang="0">
                    <a:pos x="0" y="34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12" y="34"/>
                  </a:cxn>
                </a:cxnLst>
                <a:rect l="0" t="0" r="r" b="b"/>
                <a:pathLst>
                  <a:path w="12" h="40">
                    <a:moveTo>
                      <a:pt x="12" y="34"/>
                    </a:moveTo>
                    <a:cubicBezTo>
                      <a:pt x="12" y="38"/>
                      <a:pt x="9" y="40"/>
                      <a:pt x="6" y="40"/>
                    </a:cubicBezTo>
                    <a:cubicBezTo>
                      <a:pt x="3" y="40"/>
                      <a:pt x="0" y="38"/>
                      <a:pt x="0" y="3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9" y="0"/>
                      <a:pt x="12" y="2"/>
                      <a:pt x="12" y="6"/>
                    </a:cubicBezTo>
                    <a:lnTo>
                      <a:pt x="12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5" name="Freeform 19"/>
              <p:cNvSpPr>
                <a:spLocks/>
              </p:cNvSpPr>
              <p:nvPr/>
            </p:nvSpPr>
            <p:spPr bwMode="auto">
              <a:xfrm>
                <a:off x="4135438" y="2230438"/>
                <a:ext cx="31750" cy="107950"/>
              </a:xfrm>
              <a:custGeom>
                <a:avLst/>
                <a:gdLst/>
                <a:ahLst/>
                <a:cxnLst>
                  <a:cxn ang="0">
                    <a:pos x="12" y="34"/>
                  </a:cxn>
                  <a:cxn ang="0">
                    <a:pos x="6" y="41"/>
                  </a:cxn>
                  <a:cxn ang="0">
                    <a:pos x="0" y="34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12" y="34"/>
                  </a:cxn>
                </a:cxnLst>
                <a:rect l="0" t="0" r="r" b="b"/>
                <a:pathLst>
                  <a:path w="12" h="41">
                    <a:moveTo>
                      <a:pt x="12" y="34"/>
                    </a:moveTo>
                    <a:cubicBezTo>
                      <a:pt x="12" y="38"/>
                      <a:pt x="9" y="41"/>
                      <a:pt x="6" y="41"/>
                    </a:cubicBezTo>
                    <a:cubicBezTo>
                      <a:pt x="3" y="41"/>
                      <a:pt x="0" y="38"/>
                      <a:pt x="0" y="3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9" y="0"/>
                      <a:pt x="12" y="3"/>
                      <a:pt x="12" y="6"/>
                    </a:cubicBezTo>
                    <a:lnTo>
                      <a:pt x="12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6" name="Freeform 20"/>
              <p:cNvSpPr>
                <a:spLocks/>
              </p:cNvSpPr>
              <p:nvPr/>
            </p:nvSpPr>
            <p:spPr bwMode="auto">
              <a:xfrm>
                <a:off x="4308475" y="2479675"/>
                <a:ext cx="109537" cy="31750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41" y="6"/>
                  </a:cxn>
                  <a:cxn ang="0">
                    <a:pos x="35" y="12"/>
                  </a:cxn>
                  <a:cxn ang="0">
                    <a:pos x="7" y="1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35" y="0"/>
                  </a:cxn>
                </a:cxnLst>
                <a:rect l="0" t="0" r="r" b="b"/>
                <a:pathLst>
                  <a:path w="41" h="12">
                    <a:moveTo>
                      <a:pt x="35" y="0"/>
                    </a:moveTo>
                    <a:cubicBezTo>
                      <a:pt x="39" y="0"/>
                      <a:pt x="41" y="3"/>
                      <a:pt x="41" y="6"/>
                    </a:cubicBezTo>
                    <a:cubicBezTo>
                      <a:pt x="41" y="10"/>
                      <a:pt x="39" y="12"/>
                      <a:pt x="3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7" y="0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Freeform 21"/>
              <p:cNvSpPr>
                <a:spLocks/>
              </p:cNvSpPr>
              <p:nvPr/>
            </p:nvSpPr>
            <p:spPr bwMode="auto">
              <a:xfrm>
                <a:off x="3886200" y="2479675"/>
                <a:ext cx="107950" cy="3175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41" y="6"/>
                  </a:cxn>
                  <a:cxn ang="0">
                    <a:pos x="34" y="12"/>
                  </a:cxn>
                  <a:cxn ang="0">
                    <a:pos x="6" y="12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34" y="0"/>
                  </a:cxn>
                </a:cxnLst>
                <a:rect l="0" t="0" r="r" b="b"/>
                <a:pathLst>
                  <a:path w="41" h="12">
                    <a:moveTo>
                      <a:pt x="34" y="0"/>
                    </a:moveTo>
                    <a:cubicBezTo>
                      <a:pt x="38" y="0"/>
                      <a:pt x="41" y="3"/>
                      <a:pt x="41" y="6"/>
                    </a:cubicBezTo>
                    <a:cubicBezTo>
                      <a:pt x="41" y="10"/>
                      <a:pt x="38" y="12"/>
                      <a:pt x="34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lnTo>
                      <a:pt x="3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2" name="Gülen Yüz 1"/>
          <p:cNvSpPr/>
          <p:nvPr/>
        </p:nvSpPr>
        <p:spPr>
          <a:xfrm>
            <a:off x="8368828" y="-209550"/>
            <a:ext cx="1718148" cy="1590675"/>
          </a:xfrm>
          <a:prstGeom prst="smileyFac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7" name="Gülen Yüz 26"/>
          <p:cNvSpPr/>
          <p:nvPr/>
        </p:nvSpPr>
        <p:spPr>
          <a:xfrm>
            <a:off x="9712379" y="-85725"/>
            <a:ext cx="1718148" cy="1590675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Metin kutusu 3"/>
          <p:cNvSpPr txBox="1"/>
          <p:nvPr/>
        </p:nvSpPr>
        <p:spPr>
          <a:xfrm>
            <a:off x="6322297" y="3297694"/>
            <a:ext cx="5509995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bliqueTopRight"/>
              <a:lightRig rig="threePt" dir="t"/>
            </a:scene3d>
          </a:bodyPr>
          <a:lstStyle/>
          <a:p>
            <a:pPr algn="ctr"/>
            <a:r>
              <a:rPr lang="tr-TR" sz="2800" b="1" dirty="0" smtClean="0">
                <a:solidFill>
                  <a:srgbClr val="7030A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BİRLİKTE YAŞAMAK</a:t>
            </a:r>
            <a:endParaRPr lang="tr-TR" sz="2800" b="1" dirty="0">
              <a:solidFill>
                <a:srgbClr val="7030A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1482725"/>
            <a:ext cx="4064000" cy="39042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Köşeli Çift Ayraç 42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12.sayfayı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44" name="Grup 4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45" name="Grup 4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4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3" name="Metin kutusu 2"/>
          <p:cNvSpPr txBox="1"/>
          <p:nvPr/>
        </p:nvSpPr>
        <p:spPr>
          <a:xfrm>
            <a:off x="8418668" y="2312432"/>
            <a:ext cx="10795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</a:t>
            </a:r>
            <a:endParaRPr lang="tr-T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668" y="8467"/>
            <a:ext cx="6196263" cy="6346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24" y="6245305"/>
            <a:ext cx="1194435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75" y="6240542"/>
            <a:ext cx="1197292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28" y="6247006"/>
            <a:ext cx="1197292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03" y="6255756"/>
            <a:ext cx="1198245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65" y="6247007"/>
            <a:ext cx="1197292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Düz Bağlayıcı 6"/>
          <p:cNvCxnSpPr/>
          <p:nvPr/>
        </p:nvCxnSpPr>
        <p:spPr>
          <a:xfrm>
            <a:off x="4739952" y="1674361"/>
            <a:ext cx="120624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Düz Bağlayıcı 48"/>
          <p:cNvCxnSpPr/>
          <p:nvPr/>
        </p:nvCxnSpPr>
        <p:spPr>
          <a:xfrm>
            <a:off x="3894667" y="1852162"/>
            <a:ext cx="202353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Düz Bağlayıcı 49"/>
          <p:cNvCxnSpPr/>
          <p:nvPr/>
        </p:nvCxnSpPr>
        <p:spPr>
          <a:xfrm>
            <a:off x="4339167" y="2046895"/>
            <a:ext cx="113453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Aşağı Ok 50"/>
          <p:cNvSpPr/>
          <p:nvPr/>
        </p:nvSpPr>
        <p:spPr>
          <a:xfrm>
            <a:off x="4339167" y="365448"/>
            <a:ext cx="377224" cy="478971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52" name="Düz Bağlayıcı 51"/>
          <p:cNvCxnSpPr/>
          <p:nvPr/>
        </p:nvCxnSpPr>
        <p:spPr>
          <a:xfrm>
            <a:off x="5489536" y="2769192"/>
            <a:ext cx="152708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Düz Bağlayıcı 52"/>
          <p:cNvCxnSpPr/>
          <p:nvPr/>
        </p:nvCxnSpPr>
        <p:spPr>
          <a:xfrm>
            <a:off x="5344076" y="2946993"/>
            <a:ext cx="176585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Düz Bağlayıcı 53"/>
          <p:cNvCxnSpPr/>
          <p:nvPr/>
        </p:nvCxnSpPr>
        <p:spPr>
          <a:xfrm>
            <a:off x="5406005" y="3123064"/>
            <a:ext cx="1610615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Düz Bağlayıcı 75"/>
          <p:cNvCxnSpPr/>
          <p:nvPr/>
        </p:nvCxnSpPr>
        <p:spPr>
          <a:xfrm>
            <a:off x="5325130" y="3284795"/>
            <a:ext cx="1784797" cy="1289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Düz Bağlayıcı 76"/>
          <p:cNvCxnSpPr/>
          <p:nvPr/>
        </p:nvCxnSpPr>
        <p:spPr>
          <a:xfrm>
            <a:off x="5318913" y="3450094"/>
            <a:ext cx="1389797" cy="1289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45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43" grpId="0" animBg="1"/>
      <p:bldP spid="43" grpId="1" animBg="1"/>
      <p:bldP spid="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29" y="700835"/>
            <a:ext cx="8810612" cy="567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Düşünelim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HAYATTA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33" name="Resim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29" y="773160"/>
            <a:ext cx="828815" cy="900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064" y="278880"/>
            <a:ext cx="7002462" cy="6520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Metin kutusu 52"/>
          <p:cNvSpPr txBox="1"/>
          <p:nvPr/>
        </p:nvSpPr>
        <p:spPr>
          <a:xfrm>
            <a:off x="5949290" y="773160"/>
            <a:ext cx="2271277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/>
              <a:t>İnsanların birbirinin haklarına </a:t>
            </a:r>
            <a:r>
              <a:rPr lang="tr-TR" sz="2000" dirty="0" smtClean="0"/>
              <a:t>ve düşüncelerine </a:t>
            </a:r>
            <a:r>
              <a:rPr lang="tr-TR" sz="2000" dirty="0"/>
              <a:t>saygı göstermesi</a:t>
            </a:r>
          </a:p>
          <a:p>
            <a:r>
              <a:rPr lang="tr-TR" sz="2000" dirty="0"/>
              <a:t>toplumda birlikte yaşama kültürünü</a:t>
            </a:r>
          </a:p>
          <a:p>
            <a:r>
              <a:rPr lang="tr-TR" sz="2000" dirty="0"/>
              <a:t>güçlendiren bir davranıştır.</a:t>
            </a:r>
          </a:p>
        </p:txBody>
      </p:sp>
      <p:sp>
        <p:nvSpPr>
          <p:cNvPr id="54" name="Metin kutusu 53"/>
          <p:cNvSpPr txBox="1"/>
          <p:nvPr/>
        </p:nvSpPr>
        <p:spPr>
          <a:xfrm>
            <a:off x="9153526" y="693571"/>
            <a:ext cx="2533650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Farklılıklara saygı duymak. Farklılıkları zenginlik olarak görmek</a:t>
            </a:r>
            <a:r>
              <a:rPr lang="tr-TR" sz="2000" dirty="0"/>
              <a:t>. </a:t>
            </a:r>
            <a:r>
              <a:rPr lang="tr-TR" sz="2000" dirty="0" smtClean="0"/>
              <a:t>Büyüklerimize saygı göstermek, yaşlılarımıza destek olmak.</a:t>
            </a:r>
            <a:endParaRPr lang="tr-TR" sz="2000" dirty="0"/>
          </a:p>
        </p:txBody>
      </p:sp>
      <p:sp>
        <p:nvSpPr>
          <p:cNvPr id="55" name="Metin kutusu 54"/>
          <p:cNvSpPr txBox="1"/>
          <p:nvPr/>
        </p:nvSpPr>
        <p:spPr>
          <a:xfrm>
            <a:off x="5771490" y="4468860"/>
            <a:ext cx="2271277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Empati kurmak ve birbirimizi anlamaya çalışmak.</a:t>
            </a:r>
            <a:endParaRPr lang="tr-TR" sz="2000" dirty="0"/>
          </a:p>
        </p:txBody>
      </p:sp>
      <p:sp>
        <p:nvSpPr>
          <p:cNvPr id="57" name="Metin kutusu 56"/>
          <p:cNvSpPr txBox="1"/>
          <p:nvPr/>
        </p:nvSpPr>
        <p:spPr>
          <a:xfrm>
            <a:off x="9076088" y="4503785"/>
            <a:ext cx="2271277" cy="16312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Sorunlarımızı anlaşarak çözmeye çalışmak ve şiddetten kaçınmak.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12458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6" y="668272"/>
            <a:ext cx="7878002" cy="1783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Keşfedelim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HAYATTA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33" name="Resim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29" y="773160"/>
            <a:ext cx="828815" cy="900000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367" y="155575"/>
            <a:ext cx="4178464" cy="670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Köşeli Çift Ayraç 22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13.sayfayı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4" name="Grup 2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25" name="Grup 2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6" y="1061161"/>
            <a:ext cx="3691845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027" y="1061162"/>
            <a:ext cx="3711071" cy="2781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673" y="3944046"/>
            <a:ext cx="3602889" cy="267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Metin kutusu 52"/>
          <p:cNvSpPr txBox="1"/>
          <p:nvPr/>
        </p:nvSpPr>
        <p:spPr>
          <a:xfrm>
            <a:off x="505996" y="2051128"/>
            <a:ext cx="2907164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Aslı, Sınavı kötü geçtiği için Arda’nın kendisini küçümsediğini sanmış.</a:t>
            </a:r>
            <a:endParaRPr lang="tr-TR" sz="2000" dirty="0"/>
          </a:p>
        </p:txBody>
      </p:sp>
      <p:sp>
        <p:nvSpPr>
          <p:cNvPr id="54" name="Metin kutusu 53"/>
          <p:cNvSpPr txBox="1"/>
          <p:nvPr/>
        </p:nvSpPr>
        <p:spPr>
          <a:xfrm>
            <a:off x="4431223" y="2051127"/>
            <a:ext cx="2934777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Önce Arda’nın mesajı hangi amaçla attığını anlamaya çalışmalıydı.</a:t>
            </a:r>
            <a:endParaRPr lang="tr-TR" sz="2000" dirty="0"/>
          </a:p>
        </p:txBody>
      </p:sp>
      <p:sp>
        <p:nvSpPr>
          <p:cNvPr id="57" name="Metin kutusu 56"/>
          <p:cNvSpPr txBox="1"/>
          <p:nvPr/>
        </p:nvSpPr>
        <p:spPr>
          <a:xfrm>
            <a:off x="2654300" y="4668118"/>
            <a:ext cx="276901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Önce arkadaşımızın ne anlatmak istediğini anlamaya çalışırdım.</a:t>
            </a:r>
            <a:endParaRPr lang="tr-TR" sz="2000" dirty="0"/>
          </a:p>
        </p:txBody>
      </p:sp>
      <p:grpSp>
        <p:nvGrpSpPr>
          <p:cNvPr id="32" name="Group 42"/>
          <p:cNvGrpSpPr>
            <a:grpSpLocks/>
          </p:cNvGrpSpPr>
          <p:nvPr/>
        </p:nvGrpSpPr>
        <p:grpSpPr bwMode="auto">
          <a:xfrm>
            <a:off x="-48000" y="5433406"/>
            <a:ext cx="12240000" cy="1440000"/>
            <a:chOff x="-394" y="2980"/>
            <a:chExt cx="8475" cy="824"/>
          </a:xfrm>
        </p:grpSpPr>
        <p:pic>
          <p:nvPicPr>
            <p:cNvPr id="34" name="Picture 4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35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Bu çevrimiçi konuşmada yapılan 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en önemli iletişim hatası</a:t>
              </a:r>
              <a:r>
                <a:rPr lang="tr-TR" sz="2400" b="1" dirty="0" smtClean="0"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ne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06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4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53" grpId="0" animBg="1"/>
      <p:bldP spid="54" grpId="0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759" y="3833968"/>
            <a:ext cx="8457712" cy="755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743" y="4587249"/>
            <a:ext cx="8963124" cy="1622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Keşfedelim :  SİZ OLSANIZ NE YAPARSINIZ?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23" name="Köşeli Çift Ayraç 22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14.sayfayı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4" name="Grup 2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25" name="Grup 2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664"/>
            <a:ext cx="3671622" cy="2426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84" y="611616"/>
            <a:ext cx="830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941" y="1068816"/>
            <a:ext cx="8248687" cy="1317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867" y="2444155"/>
            <a:ext cx="8605000" cy="59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787" y="3105149"/>
            <a:ext cx="8675657" cy="709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29" y="5175424"/>
            <a:ext cx="11847415" cy="168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38" y="3032651"/>
            <a:ext cx="11211729" cy="2007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Metin kutusu 59"/>
          <p:cNvSpPr txBox="1"/>
          <p:nvPr/>
        </p:nvSpPr>
        <p:spPr>
          <a:xfrm>
            <a:off x="825603" y="4211931"/>
            <a:ext cx="10446306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Mesela futbol maçı yaparken arkadaşlarımdan kimse kaleci olmak istemiyor. Hep beni kaleci yapmak istiyorlar. Bende oynamak istiyorum ama anlayış göstermiyorlar.</a:t>
            </a:r>
            <a:endParaRPr lang="tr-TR" sz="2000" dirty="0"/>
          </a:p>
        </p:txBody>
      </p:sp>
      <p:sp>
        <p:nvSpPr>
          <p:cNvPr id="61" name="Metin kutusu 60"/>
          <p:cNvSpPr txBox="1"/>
          <p:nvPr/>
        </p:nvSpPr>
        <p:spPr>
          <a:xfrm>
            <a:off x="902793" y="5855770"/>
            <a:ext cx="10446306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Mesela futbol maçı yaparken sırayla kalecilik yapabiliriz. Böylece hepimiz hem oynamış hem de </a:t>
            </a:r>
            <a:r>
              <a:rPr lang="tr-TR" sz="2000" dirty="0" err="1" smtClean="0"/>
              <a:t>kalecelik</a:t>
            </a:r>
            <a:r>
              <a:rPr lang="tr-TR" sz="2000" dirty="0" smtClean="0"/>
              <a:t> yapmış oluruz.</a:t>
            </a:r>
            <a:endParaRPr lang="tr-TR" sz="2000" dirty="0"/>
          </a:p>
        </p:txBody>
      </p:sp>
      <p:grpSp>
        <p:nvGrpSpPr>
          <p:cNvPr id="62" name="Grup 61"/>
          <p:cNvGrpSpPr/>
          <p:nvPr/>
        </p:nvGrpSpPr>
        <p:grpSpPr>
          <a:xfrm>
            <a:off x="14544" y="5175424"/>
            <a:ext cx="12301383" cy="1704710"/>
            <a:chOff x="352315" y="692696"/>
            <a:chExt cx="11573660" cy="1440160"/>
          </a:xfrm>
        </p:grpSpPr>
        <p:grpSp>
          <p:nvGrpSpPr>
            <p:cNvPr id="63" name="Group 42"/>
            <p:cNvGrpSpPr>
              <a:grpSpLocks/>
            </p:cNvGrpSpPr>
            <p:nvPr/>
          </p:nvGrpSpPr>
          <p:grpSpPr bwMode="auto">
            <a:xfrm>
              <a:off x="352315" y="692696"/>
              <a:ext cx="11573660" cy="1440160"/>
              <a:chOff x="-492" y="2905"/>
              <a:chExt cx="8586" cy="824"/>
            </a:xfrm>
          </p:grpSpPr>
          <p:pic>
            <p:nvPicPr>
              <p:cNvPr id="65" name="Picture 43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-492" y="2905"/>
                <a:ext cx="8475" cy="824"/>
              </a:xfrm>
              <a:prstGeom prst="rect">
                <a:avLst/>
              </a:prstGeom>
              <a:noFill/>
            </p:spPr>
          </p:pic>
          <p:sp>
            <p:nvSpPr>
              <p:cNvPr id="66" name="Rectangle 44"/>
              <p:cNvSpPr>
                <a:spLocks noChangeArrowheads="1"/>
              </p:cNvSpPr>
              <p:nvPr/>
            </p:nvSpPr>
            <p:spPr bwMode="auto">
              <a:xfrm>
                <a:off x="201" y="3087"/>
                <a:ext cx="7893" cy="4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tr-TR" sz="2400" b="1" dirty="0" smtClean="0"/>
                  <a:t>     Emre'nin </a:t>
                </a:r>
                <a:r>
                  <a:rPr lang="tr-TR" sz="2400" b="1" dirty="0"/>
                  <a:t>babasının </a:t>
                </a:r>
                <a:r>
                  <a:rPr lang="tr-TR" sz="2400" b="1" dirty="0">
                    <a:solidFill>
                      <a:srgbClr val="C00000"/>
                    </a:solidFill>
                  </a:rPr>
                  <a:t>sakin ve anlayışlı bir dil kullanmas</a:t>
                </a:r>
                <a:r>
                  <a:rPr lang="tr-TR" sz="2400" b="1" dirty="0"/>
                  <a:t>ı trafik </a:t>
                </a:r>
                <a:r>
                  <a:rPr lang="tr-TR" sz="2400" b="1" dirty="0" smtClean="0"/>
                  <a:t>  </a:t>
                </a:r>
              </a:p>
              <a:p>
                <a:r>
                  <a:rPr lang="tr-TR" sz="2400" b="1" dirty="0"/>
                  <a:t> </a:t>
                </a:r>
                <a:r>
                  <a:rPr lang="tr-TR" sz="2400" b="1" dirty="0" smtClean="0"/>
                  <a:t> ortamındaki </a:t>
                </a:r>
                <a:r>
                  <a:rPr lang="tr-TR" sz="2400" b="1" dirty="0"/>
                  <a:t>gerginliği nasıl etkilemiştir? </a:t>
                </a:r>
              </a:p>
            </p:txBody>
          </p:sp>
        </p:grpSp>
        <p:pic>
          <p:nvPicPr>
            <p:cNvPr id="64" name="Picture 4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070" y="1121164"/>
              <a:ext cx="609600" cy="612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7" name="Grup 66"/>
          <p:cNvGrpSpPr/>
          <p:nvPr/>
        </p:nvGrpSpPr>
        <p:grpSpPr>
          <a:xfrm>
            <a:off x="56587" y="5164357"/>
            <a:ext cx="12259340" cy="1704710"/>
            <a:chOff x="352315" y="692696"/>
            <a:chExt cx="11573660" cy="1440160"/>
          </a:xfrm>
        </p:grpSpPr>
        <p:grpSp>
          <p:nvGrpSpPr>
            <p:cNvPr id="68" name="Group 42"/>
            <p:cNvGrpSpPr>
              <a:grpSpLocks/>
            </p:cNvGrpSpPr>
            <p:nvPr/>
          </p:nvGrpSpPr>
          <p:grpSpPr bwMode="auto">
            <a:xfrm>
              <a:off x="352315" y="692696"/>
              <a:ext cx="11573660" cy="1440160"/>
              <a:chOff x="-492" y="2905"/>
              <a:chExt cx="8586" cy="824"/>
            </a:xfrm>
          </p:grpSpPr>
          <p:pic>
            <p:nvPicPr>
              <p:cNvPr id="70" name="Picture 43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-492" y="2905"/>
                <a:ext cx="8475" cy="824"/>
              </a:xfrm>
              <a:prstGeom prst="rect">
                <a:avLst/>
              </a:prstGeom>
              <a:noFill/>
            </p:spPr>
          </p:pic>
          <p:sp>
            <p:nvSpPr>
              <p:cNvPr id="71" name="Rectangle 44"/>
              <p:cNvSpPr>
                <a:spLocks noChangeArrowheads="1"/>
              </p:cNvSpPr>
              <p:nvPr/>
            </p:nvSpPr>
            <p:spPr bwMode="auto">
              <a:xfrm>
                <a:off x="201" y="3087"/>
                <a:ext cx="7893" cy="4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defRPr/>
                </a:pPr>
                <a:r>
                  <a:rPr lang="tr-TR" sz="2400" b="1" dirty="0" smtClean="0"/>
                  <a:t>     </a:t>
                </a:r>
                <a:r>
                  <a:rPr lang="tr-TR" sz="2400" b="1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Bu durum iletişimde </a:t>
                </a:r>
                <a:r>
                  <a:rPr lang="tr-TR" sz="2400" b="1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hangi davranışın önemini</a:t>
                </a:r>
                <a:r>
                  <a:rPr lang="tr-TR" sz="2400" b="1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göstermektedir?</a:t>
                </a:r>
              </a:p>
            </p:txBody>
          </p:sp>
        </p:grpSp>
        <p:pic>
          <p:nvPicPr>
            <p:cNvPr id="69" name="Picture 4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070" y="1121164"/>
              <a:ext cx="609600" cy="612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8146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60" grpId="0" animBg="1"/>
      <p:bldP spid="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BA Eitim Biliim A Ders Haber e-Dergi e-Kitap Video Ses Grsel e-Dokman erik  Eitim Biliim 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43026" y="685857"/>
            <a:ext cx="9658280" cy="6095943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101" y="6221041"/>
            <a:ext cx="1370216" cy="486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Group 42"/>
          <p:cNvGrpSpPr>
            <a:grpSpLocks/>
          </p:cNvGrpSpPr>
          <p:nvPr/>
        </p:nvGrpSpPr>
        <p:grpSpPr bwMode="auto">
          <a:xfrm>
            <a:off x="0" y="5501041"/>
            <a:ext cx="12240000" cy="1440000"/>
            <a:chOff x="-394" y="2980"/>
            <a:chExt cx="8475" cy="824"/>
          </a:xfrm>
        </p:grpSpPr>
        <p:pic>
          <p:nvPicPr>
            <p:cNvPr id="30" name="Picture 4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31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tr-TR" sz="2400" b="1" dirty="0" err="1"/>
                <a:t>Karekodla</a:t>
              </a:r>
              <a:r>
                <a:rPr lang="tr-TR" sz="2400" b="1" dirty="0"/>
                <a:t> verilen videoda hangi iletişim hataları yapılmıştır</a:t>
              </a:r>
              <a:r>
                <a:rPr lang="tr-TR" sz="2400" b="1" dirty="0" smtClean="0"/>
                <a:t>?</a:t>
              </a:r>
              <a:endParaRPr lang="tr-TR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6991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4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23" name="Köşeli Çift Ayraç 22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15.sayfayı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4" name="Grup 2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25" name="Grup 2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611664"/>
            <a:ext cx="7048500" cy="735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347396"/>
            <a:ext cx="12065000" cy="2335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" y="3846110"/>
            <a:ext cx="10980738" cy="2350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57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9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611664"/>
            <a:ext cx="7048500" cy="735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07" y="1484313"/>
            <a:ext cx="11876926" cy="241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26" y="4011614"/>
            <a:ext cx="11841628" cy="259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16" y="2576512"/>
            <a:ext cx="11580482" cy="230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Metin kutusu 28"/>
          <p:cNvSpPr txBox="1"/>
          <p:nvPr/>
        </p:nvSpPr>
        <p:spPr>
          <a:xfrm>
            <a:off x="1208858" y="3238906"/>
            <a:ext cx="9857398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Karşımızdakini dinlemeliyiz. Göz teması kurmalıyız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Hatalıysak özür dilemeliyiz. Önyargılı olmamalıyız.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Karşımızdakine karşı anlayışlı </a:t>
            </a:r>
            <a:r>
              <a:rPr lang="tr-TR" sz="2000" smtClean="0"/>
              <a:t>ve saygılı olmalıyız</a:t>
            </a:r>
            <a:r>
              <a:rPr lang="tr-TR" sz="2000" dirty="0" smtClean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Çözüm odaklı olmalıyız.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83393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23" name="Köşeli Çift Ayraç 22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16.sayfayı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4" name="Grup 2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25" name="Grup 2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421" y="611664"/>
            <a:ext cx="9969500" cy="5860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Metin kutusu 28"/>
          <p:cNvSpPr txBox="1"/>
          <p:nvPr/>
        </p:nvSpPr>
        <p:spPr>
          <a:xfrm>
            <a:off x="1509102" y="2841650"/>
            <a:ext cx="60219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İletişim esnasında iyi bir dinleyici neler yapmalıdır ?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1521802" y="3592222"/>
            <a:ext cx="66061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/>
              <a:t>İletişim esnasında iyi bir </a:t>
            </a:r>
            <a:r>
              <a:rPr lang="tr-TR" sz="2000" dirty="0" smtClean="0"/>
              <a:t>konuşmacı </a:t>
            </a:r>
            <a:r>
              <a:rPr lang="tr-TR" sz="2000" dirty="0"/>
              <a:t>neler </a:t>
            </a:r>
            <a:r>
              <a:rPr lang="tr-TR" sz="2000" dirty="0" smtClean="0"/>
              <a:t>yapmalıdır?</a:t>
            </a:r>
          </a:p>
        </p:txBody>
      </p:sp>
      <p:sp>
        <p:nvSpPr>
          <p:cNvPr id="31" name="Metin kutusu 30"/>
          <p:cNvSpPr txBox="1"/>
          <p:nvPr/>
        </p:nvSpPr>
        <p:spPr>
          <a:xfrm>
            <a:off x="1509102" y="4314850"/>
            <a:ext cx="66061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Empati, etkili iletişime nasıl bir katkı sunar?</a:t>
            </a:r>
          </a:p>
        </p:txBody>
      </p:sp>
      <p:sp>
        <p:nvSpPr>
          <p:cNvPr id="32" name="Metin kutusu 31"/>
          <p:cNvSpPr txBox="1"/>
          <p:nvPr/>
        </p:nvSpPr>
        <p:spPr>
          <a:xfrm>
            <a:off x="1509102" y="5044506"/>
            <a:ext cx="66061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İletişim esnasında ben dili kullanmak neden önemlidir?</a:t>
            </a:r>
          </a:p>
        </p:txBody>
      </p:sp>
      <p:sp>
        <p:nvSpPr>
          <p:cNvPr id="33" name="Metin kutusu 32"/>
          <p:cNvSpPr txBox="1"/>
          <p:nvPr/>
        </p:nvSpPr>
        <p:spPr>
          <a:xfrm>
            <a:off x="1509102" y="5778944"/>
            <a:ext cx="66061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İletişim esnasında beden dilimizi nasıl kullanmalıyız?</a:t>
            </a:r>
          </a:p>
        </p:txBody>
      </p:sp>
    </p:spTree>
    <p:extLst>
      <p:ext uri="{BB962C8B-B14F-4D97-AF65-F5344CB8AC3E}">
        <p14:creationId xmlns:p14="http://schemas.microsoft.com/office/powerpoint/2010/main" val="314715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82" y="619122"/>
            <a:ext cx="7099718" cy="6110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29" name="Metin kutusu 28"/>
          <p:cNvSpPr txBox="1"/>
          <p:nvPr/>
        </p:nvSpPr>
        <p:spPr>
          <a:xfrm>
            <a:off x="2977051" y="3562980"/>
            <a:ext cx="6237898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ctr">
              <a:buFont typeface="Arial" pitchFamily="34" charset="0"/>
              <a:buChar char="•"/>
            </a:pPr>
            <a:r>
              <a:rPr lang="tr-TR" sz="3200" dirty="0" smtClean="0">
                <a:solidFill>
                  <a:srgbClr val="C00000"/>
                </a:solidFill>
              </a:rPr>
              <a:t>ÖDEV</a:t>
            </a:r>
            <a:endParaRPr lang="tr-TR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33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5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619" y="611664"/>
            <a:ext cx="8894762" cy="5900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9" name="Grup 38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40" name="Grup 3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17" name="Köşeli Çift Ayraç 16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17.sayfayı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8" name="Grup 17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9" name="Grup 18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1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2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0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39" y="1244600"/>
            <a:ext cx="11872560" cy="405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Group 42"/>
          <p:cNvGrpSpPr>
            <a:grpSpLocks/>
          </p:cNvGrpSpPr>
          <p:nvPr/>
        </p:nvGrpSpPr>
        <p:grpSpPr bwMode="auto">
          <a:xfrm>
            <a:off x="-35300" y="5408006"/>
            <a:ext cx="12240000" cy="1440000"/>
            <a:chOff x="-394" y="2980"/>
            <a:chExt cx="8475" cy="824"/>
          </a:xfrm>
        </p:grpSpPr>
        <p:pic>
          <p:nvPicPr>
            <p:cNvPr id="24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25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Okuduğunuz parçaya göre "</a:t>
              </a:r>
              <a:r>
                <a:rPr lang="tr-TR" sz="32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iletişim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" name="Düz Bağlayıcı 2"/>
          <p:cNvCxnSpPr/>
          <p:nvPr/>
        </p:nvCxnSpPr>
        <p:spPr>
          <a:xfrm flipV="1">
            <a:off x="1739900" y="1701800"/>
            <a:ext cx="10101728" cy="12700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42"/>
          <p:cNvGrpSpPr>
            <a:grpSpLocks/>
          </p:cNvGrpSpPr>
          <p:nvPr/>
        </p:nvGrpSpPr>
        <p:grpSpPr bwMode="auto">
          <a:xfrm>
            <a:off x="-9900" y="5420706"/>
            <a:ext cx="12240000" cy="1440000"/>
            <a:chOff x="-394" y="2980"/>
            <a:chExt cx="8475" cy="824"/>
          </a:xfrm>
        </p:grpSpPr>
        <p:pic>
          <p:nvPicPr>
            <p:cNvPr id="28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29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İnsan hayatında "</a:t>
              </a:r>
              <a:r>
                <a:rPr lang="tr-TR" sz="32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iletişim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zaman başlar?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30" name="Düz Bağlayıcı 29"/>
          <p:cNvCxnSpPr/>
          <p:nvPr/>
        </p:nvCxnSpPr>
        <p:spPr>
          <a:xfrm flipV="1">
            <a:off x="1778016" y="2044700"/>
            <a:ext cx="10101728" cy="12700"/>
          </a:xfrm>
          <a:prstGeom prst="line">
            <a:avLst/>
          </a:prstGeom>
          <a:ln w="25400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Düz Bağlayıcı 30"/>
          <p:cNvCxnSpPr/>
          <p:nvPr/>
        </p:nvCxnSpPr>
        <p:spPr>
          <a:xfrm>
            <a:off x="372450" y="2387600"/>
            <a:ext cx="2662850" cy="0"/>
          </a:xfrm>
          <a:prstGeom prst="line">
            <a:avLst/>
          </a:prstGeom>
          <a:ln w="25400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Düz Bağlayıcı 34"/>
          <p:cNvCxnSpPr/>
          <p:nvPr/>
        </p:nvCxnSpPr>
        <p:spPr>
          <a:xfrm flipV="1">
            <a:off x="3192598" y="2400300"/>
            <a:ext cx="8510138" cy="12700"/>
          </a:xfrm>
          <a:prstGeom prst="line">
            <a:avLst/>
          </a:prstGeom>
          <a:ln w="381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Düz Bağlayıcı 35"/>
          <p:cNvCxnSpPr/>
          <p:nvPr/>
        </p:nvCxnSpPr>
        <p:spPr>
          <a:xfrm>
            <a:off x="372450" y="2743200"/>
            <a:ext cx="10444334" cy="0"/>
          </a:xfrm>
          <a:prstGeom prst="line">
            <a:avLst/>
          </a:prstGeom>
          <a:ln w="38100" cmpd="sng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42"/>
          <p:cNvGrpSpPr>
            <a:grpSpLocks/>
          </p:cNvGrpSpPr>
          <p:nvPr/>
        </p:nvGrpSpPr>
        <p:grpSpPr bwMode="auto">
          <a:xfrm>
            <a:off x="5219" y="5429120"/>
            <a:ext cx="12240000" cy="1440000"/>
            <a:chOff x="-394" y="2980"/>
            <a:chExt cx="8475" cy="824"/>
          </a:xfrm>
        </p:grpSpPr>
        <p:pic>
          <p:nvPicPr>
            <p:cNvPr id="52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53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Günlük yaşantınızdan "</a:t>
              </a:r>
              <a:r>
                <a:rPr lang="tr-TR" sz="32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iletişim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tr-TR" sz="3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örnekleri</a:t>
              </a:r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verebilir misiniz?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54" name="Düz Bağlayıcı 53"/>
          <p:cNvCxnSpPr/>
          <p:nvPr/>
        </p:nvCxnSpPr>
        <p:spPr>
          <a:xfrm>
            <a:off x="674355" y="4521200"/>
            <a:ext cx="11062838" cy="0"/>
          </a:xfrm>
          <a:prstGeom prst="line">
            <a:avLst/>
          </a:prstGeom>
          <a:ln w="38100" cmpd="sng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Düz Bağlayıcı 54"/>
          <p:cNvCxnSpPr/>
          <p:nvPr/>
        </p:nvCxnSpPr>
        <p:spPr>
          <a:xfrm>
            <a:off x="495807" y="4851400"/>
            <a:ext cx="11241386" cy="0"/>
          </a:xfrm>
          <a:prstGeom prst="line">
            <a:avLst/>
          </a:prstGeom>
          <a:ln w="38100" cmpd="sng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Düz Bağlayıcı 55"/>
          <p:cNvCxnSpPr/>
          <p:nvPr/>
        </p:nvCxnSpPr>
        <p:spPr>
          <a:xfrm>
            <a:off x="504526" y="5245100"/>
            <a:ext cx="2187874" cy="0"/>
          </a:xfrm>
          <a:prstGeom prst="line">
            <a:avLst/>
          </a:prstGeom>
          <a:ln w="38100" cmpd="sng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4" descr="KIZ ÃÄRENCÄ° ile ilgili gÃ¶rsel sonucu">
            <a:extLst>
              <a:ext uri="{FF2B5EF4-FFF2-40B4-BE49-F238E27FC236}">
                <a16:creationId xmlns:a16="http://schemas.microsoft.com/office/drawing/2014/main" xmlns="" id="{AB3A46FE-4F3E-4E65-BA53-7DC31E8E7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242" y="525641"/>
            <a:ext cx="321034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AutoShape 15">
            <a:extLst>
              <a:ext uri="{FF2B5EF4-FFF2-40B4-BE49-F238E27FC236}">
                <a16:creationId xmlns:a16="http://schemas.microsoft.com/office/drawing/2014/main" xmlns="" id="{9835800F-8304-4EF0-A8B1-0E99B645CE0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717829" y="731448"/>
            <a:ext cx="3600469" cy="3240000"/>
          </a:xfrm>
          <a:prstGeom prst="wedgeRoundRectCallout">
            <a:avLst>
              <a:gd name="adj1" fmla="val 68067"/>
              <a:gd name="adj2" fmla="val -8573"/>
              <a:gd name="adj3" fmla="val 16667"/>
            </a:avLst>
          </a:prstGeom>
          <a:solidFill>
            <a:schemeClr val="bg1"/>
          </a:solidFill>
          <a:ln w="28575" cmpd="thickThin">
            <a:solidFill>
              <a:srgbClr val="660033"/>
            </a:solidFill>
            <a:miter lim="800000"/>
            <a:headEnd/>
            <a:tailEnd/>
          </a:ln>
          <a:effectLst>
            <a:outerShdw dist="50800" dir="2700000" algn="r" rotWithShape="0">
              <a:srgbClr val="660033"/>
            </a:outerShdw>
          </a:effec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algn="ctr">
              <a:spcBef>
                <a:spcPts val="0"/>
              </a:spcBef>
              <a:buNone/>
              <a:defRPr/>
            </a:pPr>
            <a:r>
              <a:rPr lang="tr-TR" altLang="tr-TR" sz="2400" dirty="0">
                <a:solidFill>
                  <a:prstClr val="black"/>
                </a:solidFill>
              </a:rPr>
              <a:t>İletişim kurmak neden önemlidir? Açıklayınız.</a:t>
            </a:r>
            <a:endParaRPr kumimoji="0" lang="tr-TR" alt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57" name="Group 42"/>
          <p:cNvGrpSpPr>
            <a:grpSpLocks/>
          </p:cNvGrpSpPr>
          <p:nvPr/>
        </p:nvGrpSpPr>
        <p:grpSpPr bwMode="auto">
          <a:xfrm>
            <a:off x="-7481" y="5429120"/>
            <a:ext cx="12240000" cy="1440000"/>
            <a:chOff x="-394" y="2980"/>
            <a:chExt cx="8475" cy="824"/>
          </a:xfrm>
        </p:grpSpPr>
        <p:pic>
          <p:nvPicPr>
            <p:cNvPr id="58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59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Günlük yaşantımızda "</a:t>
              </a:r>
              <a:r>
                <a:rPr lang="tr-TR" sz="32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iletişimi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" hangi şekillerde kurarız?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60" name="Düz Bağlayıcı 59"/>
          <p:cNvCxnSpPr/>
          <p:nvPr/>
        </p:nvCxnSpPr>
        <p:spPr>
          <a:xfrm>
            <a:off x="460171" y="3054350"/>
            <a:ext cx="8010729" cy="0"/>
          </a:xfrm>
          <a:prstGeom prst="line">
            <a:avLst/>
          </a:prstGeom>
          <a:ln w="38100" cmpd="sng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Düz Bağlayıcı 60"/>
          <p:cNvCxnSpPr/>
          <p:nvPr/>
        </p:nvCxnSpPr>
        <p:spPr>
          <a:xfrm>
            <a:off x="10835079" y="2717800"/>
            <a:ext cx="1095465" cy="0"/>
          </a:xfrm>
          <a:prstGeom prst="line">
            <a:avLst/>
          </a:prstGeom>
          <a:ln w="38100" cmpd="sng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42"/>
          <p:cNvGrpSpPr>
            <a:grpSpLocks/>
          </p:cNvGrpSpPr>
          <p:nvPr/>
        </p:nvGrpSpPr>
        <p:grpSpPr bwMode="auto">
          <a:xfrm>
            <a:off x="-7481" y="5441820"/>
            <a:ext cx="12240000" cy="1440000"/>
            <a:chOff x="-394" y="2980"/>
            <a:chExt cx="8475" cy="824"/>
          </a:xfrm>
        </p:grpSpPr>
        <p:pic>
          <p:nvPicPr>
            <p:cNvPr id="63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64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Kitle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iletişimi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" ne demek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5" name="Group 42"/>
          <p:cNvGrpSpPr>
            <a:grpSpLocks/>
          </p:cNvGrpSpPr>
          <p:nvPr/>
        </p:nvGrpSpPr>
        <p:grpSpPr bwMode="auto">
          <a:xfrm>
            <a:off x="5219" y="5441820"/>
            <a:ext cx="12240000" cy="1440000"/>
            <a:chOff x="-394" y="2980"/>
            <a:chExt cx="8475" cy="824"/>
          </a:xfrm>
        </p:grpSpPr>
        <p:pic>
          <p:nvPicPr>
            <p:cNvPr id="66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67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Kitle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iletişim araçları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" neler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68" name="Düz Bağlayıcı 67"/>
          <p:cNvCxnSpPr/>
          <p:nvPr/>
        </p:nvCxnSpPr>
        <p:spPr>
          <a:xfrm>
            <a:off x="485571" y="3384550"/>
            <a:ext cx="11251622" cy="0"/>
          </a:xfrm>
          <a:prstGeom prst="line">
            <a:avLst/>
          </a:prstGeom>
          <a:ln w="38100" cmpd="sng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Düz Bağlayıcı 68"/>
          <p:cNvCxnSpPr/>
          <p:nvPr/>
        </p:nvCxnSpPr>
        <p:spPr>
          <a:xfrm>
            <a:off x="8610600" y="3054350"/>
            <a:ext cx="3113893" cy="6350"/>
          </a:xfrm>
          <a:prstGeom prst="line">
            <a:avLst/>
          </a:prstGeom>
          <a:ln w="38100" cmpd="sng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Düz Bağlayıcı 70"/>
          <p:cNvCxnSpPr/>
          <p:nvPr/>
        </p:nvCxnSpPr>
        <p:spPr>
          <a:xfrm>
            <a:off x="385150" y="3714750"/>
            <a:ext cx="2446950" cy="0"/>
          </a:xfrm>
          <a:prstGeom prst="line">
            <a:avLst/>
          </a:prstGeom>
          <a:ln w="38100" cmpd="sng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" name="Group 42"/>
          <p:cNvGrpSpPr>
            <a:grpSpLocks/>
          </p:cNvGrpSpPr>
          <p:nvPr/>
        </p:nvGrpSpPr>
        <p:grpSpPr bwMode="auto">
          <a:xfrm>
            <a:off x="30052" y="5409814"/>
            <a:ext cx="12240000" cy="1440000"/>
            <a:chOff x="-394" y="2980"/>
            <a:chExt cx="8475" cy="824"/>
          </a:xfrm>
        </p:grpSpPr>
        <p:pic>
          <p:nvPicPr>
            <p:cNvPr id="74" name="Picture 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75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Kitle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tr-TR" sz="32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iletişim araçlarının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" önemi neler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76" name="Düz Bağlayıcı 75"/>
          <p:cNvCxnSpPr/>
          <p:nvPr/>
        </p:nvCxnSpPr>
        <p:spPr>
          <a:xfrm>
            <a:off x="2922979" y="3714750"/>
            <a:ext cx="8779757" cy="0"/>
          </a:xfrm>
          <a:prstGeom prst="line">
            <a:avLst/>
          </a:prstGeom>
          <a:ln w="38100" cmpd="sng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Düz Bağlayıcı 78"/>
          <p:cNvCxnSpPr/>
          <p:nvPr/>
        </p:nvCxnSpPr>
        <p:spPr>
          <a:xfrm>
            <a:off x="360957" y="4070350"/>
            <a:ext cx="2090143" cy="0"/>
          </a:xfrm>
          <a:prstGeom prst="line">
            <a:avLst/>
          </a:prstGeom>
          <a:ln w="38100" cmpd="sng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up 69"/>
          <p:cNvGrpSpPr>
            <a:grpSpLocks noChangeAspect="1"/>
          </p:cNvGrpSpPr>
          <p:nvPr/>
        </p:nvGrpSpPr>
        <p:grpSpPr>
          <a:xfrm rot="21160715">
            <a:off x="1419386" y="1011711"/>
            <a:ext cx="2907690" cy="2520000"/>
            <a:chOff x="6895433" y="533070"/>
            <a:chExt cx="2912516" cy="2302005"/>
          </a:xfrm>
        </p:grpSpPr>
        <p:sp>
          <p:nvSpPr>
            <p:cNvPr id="72" name="Dikdörtgen 71"/>
            <p:cNvSpPr/>
            <p:nvPr/>
          </p:nvSpPr>
          <p:spPr>
            <a:xfrm>
              <a:off x="6895433" y="533070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7" name="Dikdörtgen 76"/>
            <p:cNvSpPr/>
            <p:nvPr/>
          </p:nvSpPr>
          <p:spPr>
            <a:xfrm>
              <a:off x="7041059" y="655024"/>
              <a:ext cx="2621264" cy="1620003"/>
            </a:xfrm>
            <a:prstGeom prst="rect">
              <a:avLst/>
            </a:prstGeom>
            <a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8000" b="-8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8" name="Serbest Form 77"/>
            <p:cNvSpPr/>
            <p:nvPr/>
          </p:nvSpPr>
          <p:spPr>
            <a:xfrm>
              <a:off x="7041059" y="2351673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Gazete</a:t>
              </a:r>
            </a:p>
          </p:txBody>
        </p:sp>
        <p:sp>
          <p:nvSpPr>
            <p:cNvPr id="80" name="Serbest Form 79"/>
            <p:cNvSpPr/>
            <p:nvPr/>
          </p:nvSpPr>
          <p:spPr>
            <a:xfrm>
              <a:off x="7041059" y="2121454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1" name="Grup 80"/>
          <p:cNvGrpSpPr>
            <a:grpSpLocks noChangeAspect="1"/>
          </p:cNvGrpSpPr>
          <p:nvPr/>
        </p:nvGrpSpPr>
        <p:grpSpPr>
          <a:xfrm rot="579390">
            <a:off x="4436921" y="990721"/>
            <a:ext cx="2907690" cy="2520000"/>
            <a:chOff x="4458627" y="1879372"/>
            <a:chExt cx="2912516" cy="2302005"/>
          </a:xfrm>
        </p:grpSpPr>
        <p:sp>
          <p:nvSpPr>
            <p:cNvPr id="82" name="Dikdörtgen 81"/>
            <p:cNvSpPr/>
            <p:nvPr/>
          </p:nvSpPr>
          <p:spPr>
            <a:xfrm>
              <a:off x="4458627" y="1879372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3" name="Dikdörtgen 82"/>
            <p:cNvSpPr/>
            <p:nvPr/>
          </p:nvSpPr>
          <p:spPr>
            <a:xfrm>
              <a:off x="4604253" y="2001326"/>
              <a:ext cx="2621264" cy="1620003"/>
            </a:xfrm>
            <a:prstGeom prst="rect">
              <a:avLst/>
            </a:prstGeom>
            <a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7000" r="-7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4" name="Serbest Form 83"/>
            <p:cNvSpPr/>
            <p:nvPr/>
          </p:nvSpPr>
          <p:spPr>
            <a:xfrm>
              <a:off x="4604253" y="3697975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Dergi</a:t>
              </a:r>
            </a:p>
          </p:txBody>
        </p:sp>
        <p:sp>
          <p:nvSpPr>
            <p:cNvPr id="85" name="Serbest Form 84"/>
            <p:cNvSpPr/>
            <p:nvPr/>
          </p:nvSpPr>
          <p:spPr>
            <a:xfrm>
              <a:off x="4604253" y="3467756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6" name="Grup 85"/>
          <p:cNvGrpSpPr>
            <a:grpSpLocks noChangeAspect="1"/>
          </p:cNvGrpSpPr>
          <p:nvPr/>
        </p:nvGrpSpPr>
        <p:grpSpPr>
          <a:xfrm rot="807242">
            <a:off x="83771" y="3228625"/>
            <a:ext cx="2907690" cy="2520000"/>
            <a:chOff x="7183465" y="3718157"/>
            <a:chExt cx="2912516" cy="2302005"/>
          </a:xfrm>
        </p:grpSpPr>
        <p:sp>
          <p:nvSpPr>
            <p:cNvPr id="87" name="Dikdörtgen 86"/>
            <p:cNvSpPr/>
            <p:nvPr/>
          </p:nvSpPr>
          <p:spPr>
            <a:xfrm>
              <a:off x="7183465" y="3718157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8" name="Dikdörtgen 87"/>
            <p:cNvSpPr/>
            <p:nvPr/>
          </p:nvSpPr>
          <p:spPr>
            <a:xfrm>
              <a:off x="7329091" y="3840111"/>
              <a:ext cx="2621264" cy="1620003"/>
            </a:xfrm>
            <a:prstGeom prst="rect">
              <a:avLst/>
            </a:prstGeom>
            <a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4000" b="-4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9" name="Serbest Form 88"/>
            <p:cNvSpPr/>
            <p:nvPr/>
          </p:nvSpPr>
          <p:spPr>
            <a:xfrm>
              <a:off x="7329091" y="5536760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Radyo</a:t>
              </a:r>
            </a:p>
          </p:txBody>
        </p:sp>
        <p:sp>
          <p:nvSpPr>
            <p:cNvPr id="90" name="Serbest Form 89"/>
            <p:cNvSpPr/>
            <p:nvPr/>
          </p:nvSpPr>
          <p:spPr>
            <a:xfrm>
              <a:off x="7329091" y="5306541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" name="Grup 90"/>
          <p:cNvGrpSpPr>
            <a:grpSpLocks noChangeAspect="1"/>
          </p:cNvGrpSpPr>
          <p:nvPr/>
        </p:nvGrpSpPr>
        <p:grpSpPr>
          <a:xfrm rot="21026624">
            <a:off x="7535014" y="988581"/>
            <a:ext cx="2907690" cy="2520000"/>
            <a:chOff x="1485028" y="4438237"/>
            <a:chExt cx="2912516" cy="2302005"/>
          </a:xfrm>
        </p:grpSpPr>
        <p:sp>
          <p:nvSpPr>
            <p:cNvPr id="92" name="Dikdörtgen 91"/>
            <p:cNvSpPr/>
            <p:nvPr/>
          </p:nvSpPr>
          <p:spPr>
            <a:xfrm>
              <a:off x="1485028" y="4438237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3" name="Dikdörtgen 92"/>
            <p:cNvSpPr/>
            <p:nvPr/>
          </p:nvSpPr>
          <p:spPr>
            <a:xfrm>
              <a:off x="1630654" y="4560191"/>
              <a:ext cx="2621264" cy="1620003"/>
            </a:xfrm>
            <a:prstGeom prst="rect">
              <a:avLst/>
            </a:prstGeom>
            <a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5000" b="-15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4" name="Serbest Form 93"/>
            <p:cNvSpPr/>
            <p:nvPr/>
          </p:nvSpPr>
          <p:spPr>
            <a:xfrm>
              <a:off x="1630654" y="6256840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Kitap</a:t>
              </a:r>
            </a:p>
          </p:txBody>
        </p:sp>
        <p:sp>
          <p:nvSpPr>
            <p:cNvPr id="95" name="Serbest Form 94"/>
            <p:cNvSpPr/>
            <p:nvPr/>
          </p:nvSpPr>
          <p:spPr>
            <a:xfrm>
              <a:off x="1630654" y="6026621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6" name="Grup 95"/>
          <p:cNvGrpSpPr>
            <a:grpSpLocks noChangeAspect="1"/>
          </p:cNvGrpSpPr>
          <p:nvPr/>
        </p:nvGrpSpPr>
        <p:grpSpPr>
          <a:xfrm rot="658872">
            <a:off x="5998458" y="3178812"/>
            <a:ext cx="2907690" cy="2520000"/>
            <a:chOff x="126681" y="1917957"/>
            <a:chExt cx="2912516" cy="2302005"/>
          </a:xfrm>
        </p:grpSpPr>
        <p:sp>
          <p:nvSpPr>
            <p:cNvPr id="97" name="Dikdörtgen 96"/>
            <p:cNvSpPr/>
            <p:nvPr/>
          </p:nvSpPr>
          <p:spPr>
            <a:xfrm>
              <a:off x="126681" y="1917957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8" name="Dikdörtgen 97"/>
            <p:cNvSpPr/>
            <p:nvPr/>
          </p:nvSpPr>
          <p:spPr>
            <a:xfrm>
              <a:off x="272307" y="2039911"/>
              <a:ext cx="2621264" cy="1620003"/>
            </a:xfrm>
            <a:prstGeom prst="rect">
              <a:avLst/>
            </a:prstGeom>
            <a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b="-1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9" name="Serbest Form 98"/>
            <p:cNvSpPr/>
            <p:nvPr/>
          </p:nvSpPr>
          <p:spPr>
            <a:xfrm>
              <a:off x="272307" y="3736560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Akıllı Telefon</a:t>
              </a:r>
            </a:p>
          </p:txBody>
        </p:sp>
        <p:sp>
          <p:nvSpPr>
            <p:cNvPr id="100" name="Serbest Form 99"/>
            <p:cNvSpPr/>
            <p:nvPr/>
          </p:nvSpPr>
          <p:spPr>
            <a:xfrm>
              <a:off x="272307" y="3506341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1" name="Grup 100"/>
          <p:cNvGrpSpPr>
            <a:grpSpLocks noChangeAspect="1"/>
          </p:cNvGrpSpPr>
          <p:nvPr/>
        </p:nvGrpSpPr>
        <p:grpSpPr>
          <a:xfrm rot="20567086">
            <a:off x="9067282" y="2938739"/>
            <a:ext cx="2907690" cy="2520000"/>
            <a:chOff x="126681" y="1917957"/>
            <a:chExt cx="2912516" cy="2302005"/>
          </a:xfrm>
        </p:grpSpPr>
        <p:sp>
          <p:nvSpPr>
            <p:cNvPr id="102" name="Dikdörtgen 101"/>
            <p:cNvSpPr/>
            <p:nvPr/>
          </p:nvSpPr>
          <p:spPr>
            <a:xfrm>
              <a:off x="126681" y="1917957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3" name="Dikdörtgen 102"/>
            <p:cNvSpPr/>
            <p:nvPr/>
          </p:nvSpPr>
          <p:spPr>
            <a:xfrm>
              <a:off x="272307" y="2039911"/>
              <a:ext cx="2621264" cy="1620003"/>
            </a:xfrm>
            <a:prstGeom prst="rect">
              <a:avLst/>
            </a:prstGeom>
            <a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4" name="Serbest Form 103"/>
            <p:cNvSpPr/>
            <p:nvPr/>
          </p:nvSpPr>
          <p:spPr>
            <a:xfrm>
              <a:off x="272307" y="3736560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Genel Ağ</a:t>
              </a:r>
            </a:p>
          </p:txBody>
        </p:sp>
        <p:sp>
          <p:nvSpPr>
            <p:cNvPr id="105" name="Serbest Form 104"/>
            <p:cNvSpPr/>
            <p:nvPr/>
          </p:nvSpPr>
          <p:spPr>
            <a:xfrm>
              <a:off x="272307" y="3506341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6" name="Grup 105"/>
          <p:cNvGrpSpPr>
            <a:grpSpLocks noChangeAspect="1"/>
          </p:cNvGrpSpPr>
          <p:nvPr/>
        </p:nvGrpSpPr>
        <p:grpSpPr>
          <a:xfrm rot="21225030">
            <a:off x="3055376" y="3291744"/>
            <a:ext cx="2907690" cy="2520000"/>
            <a:chOff x="126681" y="1917957"/>
            <a:chExt cx="2912516" cy="2302005"/>
          </a:xfrm>
        </p:grpSpPr>
        <p:sp>
          <p:nvSpPr>
            <p:cNvPr id="107" name="Dikdörtgen 106"/>
            <p:cNvSpPr/>
            <p:nvPr/>
          </p:nvSpPr>
          <p:spPr>
            <a:xfrm>
              <a:off x="126681" y="1917957"/>
              <a:ext cx="2912516" cy="230200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rgbClr r="0" g="0" b="0"/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8" name="Dikdörtgen 107"/>
            <p:cNvSpPr/>
            <p:nvPr/>
          </p:nvSpPr>
          <p:spPr>
            <a:xfrm>
              <a:off x="272307" y="2039911"/>
              <a:ext cx="2621264" cy="1620003"/>
            </a:xfrm>
            <a:prstGeom prst="rect">
              <a:avLst/>
            </a:prstGeom>
            <a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4000" b="-4000"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9" name="Serbest Form 108"/>
            <p:cNvSpPr/>
            <p:nvPr/>
          </p:nvSpPr>
          <p:spPr>
            <a:xfrm>
              <a:off x="272307" y="3736560"/>
              <a:ext cx="2621264" cy="391322"/>
            </a:xfrm>
            <a:custGeom>
              <a:avLst/>
              <a:gdLst>
                <a:gd name="connsiteX0" fmla="*/ 0 w 2621264"/>
                <a:gd name="connsiteY0" fmla="*/ 0 h 391322"/>
                <a:gd name="connsiteX1" fmla="*/ 2621264 w 2621264"/>
                <a:gd name="connsiteY1" fmla="*/ 0 h 391322"/>
                <a:gd name="connsiteX2" fmla="*/ 2621264 w 2621264"/>
                <a:gd name="connsiteY2" fmla="*/ 391322 h 391322"/>
                <a:gd name="connsiteX3" fmla="*/ 0 w 2621264"/>
                <a:gd name="connsiteY3" fmla="*/ 391322 h 391322"/>
                <a:gd name="connsiteX4" fmla="*/ 0 w 2621264"/>
                <a:gd name="connsiteY4" fmla="*/ 0 h 391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391322">
                  <a:moveTo>
                    <a:pt x="0" y="0"/>
                  </a:moveTo>
                  <a:lnTo>
                    <a:pt x="2621264" y="0"/>
                  </a:lnTo>
                  <a:lnTo>
                    <a:pt x="2621264" y="391322"/>
                  </a:lnTo>
                  <a:lnTo>
                    <a:pt x="0" y="391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800" kern="12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Televizyon</a:t>
              </a:r>
            </a:p>
          </p:txBody>
        </p:sp>
        <p:sp>
          <p:nvSpPr>
            <p:cNvPr id="110" name="Serbest Form 109"/>
            <p:cNvSpPr/>
            <p:nvPr/>
          </p:nvSpPr>
          <p:spPr>
            <a:xfrm>
              <a:off x="272307" y="3506341"/>
              <a:ext cx="2621264" cy="230218"/>
            </a:xfrm>
            <a:custGeom>
              <a:avLst/>
              <a:gdLst>
                <a:gd name="connsiteX0" fmla="*/ 0 w 2621264"/>
                <a:gd name="connsiteY0" fmla="*/ 0 h 230218"/>
                <a:gd name="connsiteX1" fmla="*/ 2621264 w 2621264"/>
                <a:gd name="connsiteY1" fmla="*/ 0 h 230218"/>
                <a:gd name="connsiteX2" fmla="*/ 2621264 w 2621264"/>
                <a:gd name="connsiteY2" fmla="*/ 230218 h 230218"/>
                <a:gd name="connsiteX3" fmla="*/ 0 w 2621264"/>
                <a:gd name="connsiteY3" fmla="*/ 230218 h 230218"/>
                <a:gd name="connsiteX4" fmla="*/ 0 w 2621264"/>
                <a:gd name="connsiteY4" fmla="*/ 0 h 230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21264" h="230218">
                  <a:moveTo>
                    <a:pt x="0" y="0"/>
                  </a:moveTo>
                  <a:lnTo>
                    <a:pt x="2621264" y="0"/>
                  </a:lnTo>
                  <a:lnTo>
                    <a:pt x="2621264" y="230218"/>
                  </a:lnTo>
                  <a:lnTo>
                    <a:pt x="0" y="230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r-TR" sz="2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409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5" dur="indefinite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14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44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63" tmFilter="0, 0; 0.125,0.2665; 0.25,0.4; 0.375,0.465; 0.5,0.5;  0.625,0.535; 0.75,0.6; 0.875,0.7335; 1,1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" tmFilter="0, 0; 0.125,0.2665; 0.25,0.4; 0.375,0.465; 0.5,0.5;  0.625,0.535; 0.75,0.6; 0.875,0.7335; 1,1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" tmFilter="0, 0; 0.125,0.2665; 0.25,0.4; 0.375,0.465; 0.5,0.5;  0.625,0.535; 0.75,0.6; 0.875,0.7335; 1,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1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" decel="50000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1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" decel="50000">
                                          <p:stCondLst>
                                            <p:cond delay="32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14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44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6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3" tmFilter="0, 0; 0.125,0.2665; 0.25,0.4; 0.375,0.465; 0.5,0.5;  0.625,0.535; 0.75,0.6; 0.875,0.7335; 1,1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" tmFilter="0, 0; 0.125,0.2665; 0.25,0.4; 0.375,0.465; 0.5,0.5;  0.625,0.535; 0.75,0.6; 0.875,0.7335; 1,1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" tmFilter="0, 0; 0.125,0.2665; 0.25,0.4; 0.375,0.465; 0.5,0.5;  0.625,0.535; 0.75,0.6; 0.875,0.7335; 1,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2" dur="1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3" dur="1" decel="50000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1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5" dur="1" decel="50000">
                                          <p:stCondLst>
                                            <p:cond delay="32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7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9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34" grpId="0" animBg="1"/>
      <p:bldP spid="3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 20"/>
          <p:cNvGrpSpPr/>
          <p:nvPr/>
        </p:nvGrpSpPr>
        <p:grpSpPr>
          <a:xfrm>
            <a:off x="0" y="0"/>
            <a:ext cx="12241110" cy="1079500"/>
            <a:chOff x="0" y="32800"/>
            <a:chExt cx="12192000" cy="934711"/>
          </a:xfrm>
        </p:grpSpPr>
        <p:grpSp>
          <p:nvGrpSpPr>
            <p:cNvPr id="22" name="Grup 21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9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3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6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8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9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7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181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4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81"/>
                <a:ext cx="964866" cy="13434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r-TR" sz="3600" spc="150" dirty="0">
                    <a:solidFill>
                      <a:schemeClr val="bg1"/>
                    </a:solidFill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5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41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8" name="TextBox 35"/>
            <p:cNvSpPr txBox="1"/>
            <p:nvPr/>
          </p:nvSpPr>
          <p:spPr>
            <a:xfrm>
              <a:off x="145528" y="263141"/>
              <a:ext cx="12046472" cy="31979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DEĞERLENDİRELİM: SIRA SİZDE  --  ETKİNLİK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58" y="1484784"/>
            <a:ext cx="11811206" cy="4119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028522" y="2782670"/>
            <a:ext cx="1298992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3863461" y="2790182"/>
            <a:ext cx="136833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3" name="Metin kutusu 12"/>
          <p:cNvSpPr txBox="1"/>
          <p:nvPr/>
        </p:nvSpPr>
        <p:spPr>
          <a:xfrm>
            <a:off x="6672139" y="2782670"/>
            <a:ext cx="1440347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4" name="Metin kutusu 13"/>
          <p:cNvSpPr txBox="1"/>
          <p:nvPr/>
        </p:nvSpPr>
        <p:spPr>
          <a:xfrm>
            <a:off x="9451272" y="2789236"/>
            <a:ext cx="1469892" cy="64633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1052104" y="4221089"/>
            <a:ext cx="1298992" cy="646331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6" name="Metin kutusu 15"/>
          <p:cNvSpPr txBox="1"/>
          <p:nvPr/>
        </p:nvSpPr>
        <p:spPr>
          <a:xfrm>
            <a:off x="3863461" y="4222830"/>
            <a:ext cx="1368330" cy="646331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6672139" y="4222830"/>
            <a:ext cx="136833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9431309" y="4264691"/>
            <a:ext cx="1489855" cy="646331"/>
          </a:xfrm>
          <a:prstGeom prst="rect">
            <a:avLst/>
          </a:prstGeom>
          <a:solidFill>
            <a:srgbClr val="00808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470" y="2894796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875" y="2894795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608" y="2823756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470" y="429547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9048" y="429547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844" y="2823757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662" y="4250169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148" y="4247926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3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9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 16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18" name="Grup 17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2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5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7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6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23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4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5" name="Freeform 496"/>
          <p:cNvSpPr>
            <a:spLocks noEditPoints="1"/>
          </p:cNvSpPr>
          <p:nvPr/>
        </p:nvSpPr>
        <p:spPr bwMode="auto">
          <a:xfrm rot="5400000">
            <a:off x="5854719" y="-3763340"/>
            <a:ext cx="907246" cy="10070435"/>
          </a:xfrm>
          <a:custGeom>
            <a:avLst/>
            <a:gdLst>
              <a:gd name="T0" fmla="*/ 453 w 579"/>
              <a:gd name="T1" fmla="*/ 2 h 1040"/>
              <a:gd name="T2" fmla="*/ 400 w 579"/>
              <a:gd name="T3" fmla="*/ 2 h 1040"/>
              <a:gd name="T4" fmla="*/ 281 w 579"/>
              <a:gd name="T5" fmla="*/ 14 h 1040"/>
              <a:gd name="T6" fmla="*/ 134 w 579"/>
              <a:gd name="T7" fmla="*/ 19 h 1040"/>
              <a:gd name="T8" fmla="*/ 59 w 579"/>
              <a:gd name="T9" fmla="*/ 29 h 1040"/>
              <a:gd name="T10" fmla="*/ 59 w 579"/>
              <a:gd name="T11" fmla="*/ 28 h 1040"/>
              <a:gd name="T12" fmla="*/ 59 w 579"/>
              <a:gd name="T13" fmla="*/ 26 h 1040"/>
              <a:gd name="T14" fmla="*/ 59 w 579"/>
              <a:gd name="T15" fmla="*/ 26 h 1040"/>
              <a:gd name="T16" fmla="*/ 59 w 579"/>
              <a:gd name="T17" fmla="*/ 27 h 1040"/>
              <a:gd name="T18" fmla="*/ 59 w 579"/>
              <a:gd name="T19" fmla="*/ 33 h 1040"/>
              <a:gd name="T20" fmla="*/ 57 w 579"/>
              <a:gd name="T21" fmla="*/ 26 h 1040"/>
              <a:gd name="T22" fmla="*/ 57 w 579"/>
              <a:gd name="T23" fmla="*/ 28 h 1040"/>
              <a:gd name="T24" fmla="*/ 56 w 579"/>
              <a:gd name="T25" fmla="*/ 31 h 1040"/>
              <a:gd name="T26" fmla="*/ 56 w 579"/>
              <a:gd name="T27" fmla="*/ 33 h 1040"/>
              <a:gd name="T28" fmla="*/ 54 w 579"/>
              <a:gd name="T29" fmla="*/ 36 h 1040"/>
              <a:gd name="T30" fmla="*/ 59 w 579"/>
              <a:gd name="T31" fmla="*/ 31 h 1040"/>
              <a:gd name="T32" fmla="*/ 59 w 579"/>
              <a:gd name="T33" fmla="*/ 31 h 1040"/>
              <a:gd name="T34" fmla="*/ 55 w 579"/>
              <a:gd name="T35" fmla="*/ 28 h 1040"/>
              <a:gd name="T36" fmla="*/ 55 w 579"/>
              <a:gd name="T37" fmla="*/ 27 h 1040"/>
              <a:gd name="T38" fmla="*/ 578 w 579"/>
              <a:gd name="T39" fmla="*/ 337 h 1040"/>
              <a:gd name="T40" fmla="*/ 566 w 579"/>
              <a:gd name="T41" fmla="*/ 998 h 1040"/>
              <a:gd name="T42" fmla="*/ 324 w 579"/>
              <a:gd name="T43" fmla="*/ 1039 h 1040"/>
              <a:gd name="T44" fmla="*/ 51 w 579"/>
              <a:gd name="T45" fmla="*/ 1020 h 1040"/>
              <a:gd name="T46" fmla="*/ 17 w 579"/>
              <a:gd name="T47" fmla="*/ 996 h 1040"/>
              <a:gd name="T48" fmla="*/ 0 w 579"/>
              <a:gd name="T49" fmla="*/ 657 h 1040"/>
              <a:gd name="T50" fmla="*/ 5 w 579"/>
              <a:gd name="T51" fmla="*/ 350 h 1040"/>
              <a:gd name="T52" fmla="*/ 9 w 579"/>
              <a:gd name="T53" fmla="*/ 238 h 1040"/>
              <a:gd name="T54" fmla="*/ 16 w 579"/>
              <a:gd name="T55" fmla="*/ 68 h 1040"/>
              <a:gd name="T56" fmla="*/ 16 w 579"/>
              <a:gd name="T57" fmla="*/ 62 h 1040"/>
              <a:gd name="T58" fmla="*/ 16 w 579"/>
              <a:gd name="T59" fmla="*/ 57 h 1040"/>
              <a:gd name="T60" fmla="*/ 21 w 579"/>
              <a:gd name="T61" fmla="*/ 50 h 1040"/>
              <a:gd name="T62" fmla="*/ 30 w 579"/>
              <a:gd name="T63" fmla="*/ 49 h 1040"/>
              <a:gd name="T64" fmla="*/ 35 w 579"/>
              <a:gd name="T65" fmla="*/ 57 h 1040"/>
              <a:gd name="T66" fmla="*/ 34 w 579"/>
              <a:gd name="T67" fmla="*/ 63 h 1040"/>
              <a:gd name="T68" fmla="*/ 33 w 579"/>
              <a:gd name="T69" fmla="*/ 69 h 1040"/>
              <a:gd name="T70" fmla="*/ 17 w 579"/>
              <a:gd name="T71" fmla="*/ 482 h 1040"/>
              <a:gd name="T72" fmla="*/ 18 w 579"/>
              <a:gd name="T73" fmla="*/ 806 h 1040"/>
              <a:gd name="T74" fmla="*/ 33 w 579"/>
              <a:gd name="T75" fmla="*/ 996 h 1040"/>
              <a:gd name="T76" fmla="*/ 279 w 579"/>
              <a:gd name="T77" fmla="*/ 1025 h 1040"/>
              <a:gd name="T78" fmla="*/ 539 w 579"/>
              <a:gd name="T79" fmla="*/ 1001 h 1040"/>
              <a:gd name="T80" fmla="*/ 554 w 579"/>
              <a:gd name="T81" fmla="*/ 938 h 1040"/>
              <a:gd name="T82" fmla="*/ 565 w 579"/>
              <a:gd name="T83" fmla="*/ 292 h 1040"/>
              <a:gd name="T84" fmla="*/ 552 w 579"/>
              <a:gd name="T85" fmla="*/ 39 h 1040"/>
              <a:gd name="T86" fmla="*/ 378 w 579"/>
              <a:gd name="T87" fmla="*/ 13 h 1040"/>
              <a:gd name="T88" fmla="*/ 245 w 579"/>
              <a:gd name="T89" fmla="*/ 18 h 1040"/>
              <a:gd name="T90" fmla="*/ 60 w 579"/>
              <a:gd name="T91" fmla="*/ 33 h 1040"/>
              <a:gd name="T92" fmla="*/ 59 w 579"/>
              <a:gd name="T93" fmla="*/ 33 h 1040"/>
              <a:gd name="T94" fmla="*/ 258 w 579"/>
              <a:gd name="T95" fmla="*/ 14 h 1040"/>
              <a:gd name="T96" fmla="*/ 295 w 579"/>
              <a:gd name="T97" fmla="*/ 10 h 1040"/>
              <a:gd name="T98" fmla="*/ 200 w 579"/>
              <a:gd name="T99" fmla="*/ 15 h 1040"/>
              <a:gd name="T100" fmla="*/ 349 w 579"/>
              <a:gd name="T101" fmla="*/ 6 h 1040"/>
              <a:gd name="T102" fmla="*/ 194 w 579"/>
              <a:gd name="T103" fmla="*/ 14 h 1040"/>
              <a:gd name="T104" fmla="*/ 254 w 579"/>
              <a:gd name="T105" fmla="*/ 9 h 1040"/>
              <a:gd name="T106" fmla="*/ 62 w 579"/>
              <a:gd name="T107" fmla="*/ 26 h 1040"/>
              <a:gd name="T108" fmla="*/ 257 w 579"/>
              <a:gd name="T109" fmla="*/ 8 h 1040"/>
              <a:gd name="T110" fmla="*/ 325 w 579"/>
              <a:gd name="T111" fmla="*/ 4 h 1040"/>
              <a:gd name="T112" fmla="*/ 462 w 579"/>
              <a:gd name="T113" fmla="*/ 4 h 1040"/>
              <a:gd name="T114" fmla="*/ 570 w 579"/>
              <a:gd name="T115" fmla="*/ 67 h 1040"/>
              <a:gd name="T116" fmla="*/ 578 w 579"/>
              <a:gd name="T117" fmla="*/ 280 h 1040"/>
              <a:gd name="T118" fmla="*/ 251 w 579"/>
              <a:gd name="T119" fmla="*/ 9 h 1040"/>
              <a:gd name="T120" fmla="*/ 324 w 579"/>
              <a:gd name="T121" fmla="*/ 5 h 1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9" h="1040">
                <a:moveTo>
                  <a:pt x="559" y="90"/>
                </a:moveTo>
                <a:cubicBezTo>
                  <a:pt x="558" y="80"/>
                  <a:pt x="558" y="80"/>
                  <a:pt x="558" y="80"/>
                </a:cubicBezTo>
                <a:cubicBezTo>
                  <a:pt x="558" y="81"/>
                  <a:pt x="558" y="87"/>
                  <a:pt x="559" y="90"/>
                </a:cubicBezTo>
                <a:close/>
                <a:moveTo>
                  <a:pt x="453" y="2"/>
                </a:moveTo>
                <a:cubicBezTo>
                  <a:pt x="452" y="2"/>
                  <a:pt x="461" y="3"/>
                  <a:pt x="464" y="3"/>
                </a:cubicBezTo>
                <a:cubicBezTo>
                  <a:pt x="461" y="3"/>
                  <a:pt x="458" y="2"/>
                  <a:pt x="453" y="2"/>
                </a:cubicBezTo>
                <a:close/>
                <a:moveTo>
                  <a:pt x="436" y="1"/>
                </a:moveTo>
                <a:cubicBezTo>
                  <a:pt x="439" y="1"/>
                  <a:pt x="447" y="2"/>
                  <a:pt x="448" y="2"/>
                </a:cubicBezTo>
                <a:cubicBezTo>
                  <a:pt x="446" y="1"/>
                  <a:pt x="436" y="1"/>
                  <a:pt x="436" y="1"/>
                </a:cubicBezTo>
                <a:close/>
                <a:moveTo>
                  <a:pt x="400" y="2"/>
                </a:moveTo>
                <a:cubicBezTo>
                  <a:pt x="396" y="2"/>
                  <a:pt x="389" y="2"/>
                  <a:pt x="388" y="2"/>
                </a:cubicBezTo>
                <a:cubicBezTo>
                  <a:pt x="391" y="2"/>
                  <a:pt x="398" y="2"/>
                  <a:pt x="400" y="2"/>
                </a:cubicBezTo>
                <a:close/>
                <a:moveTo>
                  <a:pt x="358" y="1"/>
                </a:moveTo>
                <a:cubicBezTo>
                  <a:pt x="367" y="0"/>
                  <a:pt x="374" y="0"/>
                  <a:pt x="378" y="0"/>
                </a:cubicBezTo>
                <a:cubicBezTo>
                  <a:pt x="371" y="0"/>
                  <a:pt x="361" y="0"/>
                  <a:pt x="358" y="1"/>
                </a:cubicBezTo>
                <a:close/>
                <a:moveTo>
                  <a:pt x="281" y="14"/>
                </a:moveTo>
                <a:cubicBezTo>
                  <a:pt x="288" y="14"/>
                  <a:pt x="309" y="12"/>
                  <a:pt x="320" y="12"/>
                </a:cubicBezTo>
                <a:cubicBezTo>
                  <a:pt x="308" y="12"/>
                  <a:pt x="293" y="13"/>
                  <a:pt x="281" y="14"/>
                </a:cubicBezTo>
                <a:close/>
                <a:moveTo>
                  <a:pt x="278" y="9"/>
                </a:moveTo>
                <a:cubicBezTo>
                  <a:pt x="268" y="10"/>
                  <a:pt x="268" y="10"/>
                  <a:pt x="268" y="10"/>
                </a:cubicBezTo>
                <a:cubicBezTo>
                  <a:pt x="263" y="10"/>
                  <a:pt x="237" y="12"/>
                  <a:pt x="239" y="12"/>
                </a:cubicBezTo>
                <a:cubicBezTo>
                  <a:pt x="256" y="10"/>
                  <a:pt x="279" y="9"/>
                  <a:pt x="292" y="9"/>
                </a:cubicBezTo>
                <a:cubicBezTo>
                  <a:pt x="287" y="9"/>
                  <a:pt x="283" y="9"/>
                  <a:pt x="278" y="9"/>
                </a:cubicBezTo>
                <a:close/>
                <a:moveTo>
                  <a:pt x="134" y="19"/>
                </a:moveTo>
                <a:cubicBezTo>
                  <a:pt x="127" y="20"/>
                  <a:pt x="127" y="20"/>
                  <a:pt x="127" y="20"/>
                </a:cubicBezTo>
                <a:cubicBezTo>
                  <a:pt x="127" y="20"/>
                  <a:pt x="127" y="20"/>
                  <a:pt x="128" y="20"/>
                </a:cubicBezTo>
                <a:cubicBezTo>
                  <a:pt x="133" y="19"/>
                  <a:pt x="134" y="19"/>
                  <a:pt x="134" y="19"/>
                </a:cubicBezTo>
                <a:close/>
                <a:moveTo>
                  <a:pt x="59" y="28"/>
                </a:moveTo>
                <a:cubicBezTo>
                  <a:pt x="59" y="28"/>
                  <a:pt x="59" y="28"/>
                  <a:pt x="59" y="28"/>
                </a:cubicBezTo>
                <a:cubicBezTo>
                  <a:pt x="59" y="29"/>
                  <a:pt x="59" y="29"/>
                  <a:pt x="59" y="29"/>
                </a:cubicBezTo>
                <a:cubicBezTo>
                  <a:pt x="59" y="29"/>
                  <a:pt x="60" y="28"/>
                  <a:pt x="60" y="28"/>
                </a:cubicBezTo>
                <a:cubicBezTo>
                  <a:pt x="68" y="27"/>
                  <a:pt x="68" y="27"/>
                  <a:pt x="68" y="27"/>
                </a:cubicBezTo>
                <a:lnTo>
                  <a:pt x="59" y="28"/>
                </a:lnTo>
                <a:close/>
                <a:moveTo>
                  <a:pt x="59" y="28"/>
                </a:moveTo>
                <a:cubicBezTo>
                  <a:pt x="59" y="28"/>
                  <a:pt x="59" y="28"/>
                  <a:pt x="59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59" y="28"/>
                  <a:pt x="59" y="28"/>
                  <a:pt x="59" y="28"/>
                </a:cubicBezTo>
                <a:close/>
                <a:moveTo>
                  <a:pt x="58" y="29"/>
                </a:moveTo>
                <a:cubicBezTo>
                  <a:pt x="59" y="29"/>
                  <a:pt x="59" y="29"/>
                  <a:pt x="59" y="28"/>
                </a:cubicBezTo>
                <a:cubicBezTo>
                  <a:pt x="58" y="29"/>
                  <a:pt x="58" y="29"/>
                  <a:pt x="58" y="29"/>
                </a:cubicBezTo>
                <a:cubicBezTo>
                  <a:pt x="58" y="29"/>
                  <a:pt x="58" y="29"/>
                  <a:pt x="58" y="29"/>
                </a:cubicBezTo>
                <a:close/>
                <a:moveTo>
                  <a:pt x="59" y="26"/>
                </a:move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60" y="26"/>
                  <a:pt x="60" y="26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59" y="26"/>
                  <a:pt x="59" y="26"/>
                </a:cubicBezTo>
                <a:close/>
                <a:moveTo>
                  <a:pt x="59" y="32"/>
                </a:moveTo>
                <a:cubicBezTo>
                  <a:pt x="59" y="32"/>
                  <a:pt x="60" y="32"/>
                  <a:pt x="60" y="32"/>
                </a:cubicBezTo>
                <a:cubicBezTo>
                  <a:pt x="60" y="32"/>
                  <a:pt x="59" y="32"/>
                  <a:pt x="59" y="32"/>
                </a:cubicBezTo>
                <a:close/>
                <a:moveTo>
                  <a:pt x="59" y="27"/>
                </a:moveTo>
                <a:cubicBezTo>
                  <a:pt x="59" y="27"/>
                  <a:pt x="59" y="27"/>
                  <a:pt x="59" y="27"/>
                </a:cubicBezTo>
                <a:cubicBezTo>
                  <a:pt x="59" y="27"/>
                  <a:pt x="59" y="27"/>
                  <a:pt x="59" y="27"/>
                </a:cubicBezTo>
                <a:close/>
                <a:moveTo>
                  <a:pt x="58" y="26"/>
                </a:moveTo>
                <a:cubicBezTo>
                  <a:pt x="59" y="26"/>
                  <a:pt x="59" y="26"/>
                  <a:pt x="59" y="26"/>
                </a:cubicBezTo>
                <a:cubicBezTo>
                  <a:pt x="59" y="26"/>
                  <a:pt x="58" y="26"/>
                  <a:pt x="58" y="26"/>
                </a:cubicBezTo>
                <a:close/>
                <a:moveTo>
                  <a:pt x="59" y="34"/>
                </a:moveTo>
                <a:cubicBezTo>
                  <a:pt x="59" y="34"/>
                  <a:pt x="59" y="34"/>
                  <a:pt x="59" y="33"/>
                </a:cubicBezTo>
                <a:cubicBezTo>
                  <a:pt x="59" y="33"/>
                  <a:pt x="59" y="33"/>
                  <a:pt x="59" y="34"/>
                </a:cubicBezTo>
                <a:close/>
                <a:moveTo>
                  <a:pt x="59" y="32"/>
                </a:moveTo>
                <a:cubicBezTo>
                  <a:pt x="59" y="32"/>
                  <a:pt x="58" y="32"/>
                  <a:pt x="58" y="32"/>
                </a:cubicBezTo>
                <a:cubicBezTo>
                  <a:pt x="58" y="32"/>
                  <a:pt x="59" y="32"/>
                  <a:pt x="59" y="32"/>
                </a:cubicBezTo>
                <a:close/>
                <a:moveTo>
                  <a:pt x="58" y="26"/>
                </a:moveTo>
                <a:cubicBezTo>
                  <a:pt x="58" y="26"/>
                  <a:pt x="58" y="26"/>
                  <a:pt x="57" y="26"/>
                </a:cubicBezTo>
                <a:cubicBezTo>
                  <a:pt x="58" y="26"/>
                  <a:pt x="58" y="27"/>
                  <a:pt x="58" y="26"/>
                </a:cubicBezTo>
                <a:close/>
                <a:moveTo>
                  <a:pt x="57" y="29"/>
                </a:moveTo>
                <a:cubicBezTo>
                  <a:pt x="58" y="29"/>
                  <a:pt x="58" y="29"/>
                  <a:pt x="58" y="29"/>
                </a:cubicBezTo>
                <a:cubicBezTo>
                  <a:pt x="58" y="29"/>
                  <a:pt x="57" y="29"/>
                  <a:pt x="57" y="29"/>
                </a:cubicBezTo>
                <a:close/>
                <a:moveTo>
                  <a:pt x="57" y="28"/>
                </a:moveTo>
                <a:cubicBezTo>
                  <a:pt x="57" y="28"/>
                  <a:pt x="57" y="28"/>
                  <a:pt x="57" y="28"/>
                </a:cubicBezTo>
                <a:cubicBezTo>
                  <a:pt x="57" y="28"/>
                  <a:pt x="57" y="28"/>
                  <a:pt x="57" y="28"/>
                </a:cubicBezTo>
                <a:close/>
                <a:moveTo>
                  <a:pt x="57" y="28"/>
                </a:moveTo>
                <a:cubicBezTo>
                  <a:pt x="57" y="28"/>
                  <a:pt x="57" y="28"/>
                  <a:pt x="57" y="28"/>
                </a:cubicBezTo>
                <a:cubicBezTo>
                  <a:pt x="57" y="28"/>
                  <a:pt x="57" y="28"/>
                  <a:pt x="57" y="28"/>
                </a:cubicBezTo>
                <a:cubicBezTo>
                  <a:pt x="57" y="28"/>
                  <a:pt x="57" y="28"/>
                  <a:pt x="57" y="28"/>
                </a:cubicBezTo>
                <a:close/>
                <a:moveTo>
                  <a:pt x="56" y="31"/>
                </a:moveTo>
                <a:cubicBezTo>
                  <a:pt x="57" y="31"/>
                  <a:pt x="57" y="31"/>
                  <a:pt x="56" y="31"/>
                </a:cubicBezTo>
                <a:close/>
                <a:moveTo>
                  <a:pt x="55" y="33"/>
                </a:moveTo>
                <a:cubicBezTo>
                  <a:pt x="56" y="33"/>
                  <a:pt x="56" y="33"/>
                  <a:pt x="56" y="33"/>
                </a:cubicBezTo>
                <a:cubicBezTo>
                  <a:pt x="56" y="33"/>
                  <a:pt x="56" y="33"/>
                  <a:pt x="55" y="33"/>
                </a:cubicBezTo>
                <a:close/>
                <a:moveTo>
                  <a:pt x="56" y="34"/>
                </a:moveTo>
                <a:cubicBezTo>
                  <a:pt x="56" y="34"/>
                  <a:pt x="56" y="34"/>
                  <a:pt x="56" y="33"/>
                </a:cubicBezTo>
                <a:lnTo>
                  <a:pt x="56" y="34"/>
                </a:lnTo>
                <a:close/>
                <a:moveTo>
                  <a:pt x="56" y="36"/>
                </a:moveTo>
                <a:cubicBezTo>
                  <a:pt x="56" y="36"/>
                  <a:pt x="55" y="36"/>
                  <a:pt x="55" y="36"/>
                </a:cubicBezTo>
                <a:cubicBezTo>
                  <a:pt x="56" y="36"/>
                  <a:pt x="56" y="36"/>
                  <a:pt x="56" y="36"/>
                </a:cubicBezTo>
                <a:close/>
                <a:moveTo>
                  <a:pt x="54" y="36"/>
                </a:moveTo>
                <a:cubicBezTo>
                  <a:pt x="54" y="36"/>
                  <a:pt x="54" y="36"/>
                  <a:pt x="54" y="36"/>
                </a:cubicBezTo>
                <a:close/>
                <a:moveTo>
                  <a:pt x="192" y="23"/>
                </a:moveTo>
                <a:cubicBezTo>
                  <a:pt x="199" y="23"/>
                  <a:pt x="208" y="22"/>
                  <a:pt x="214" y="22"/>
                </a:cubicBezTo>
                <a:cubicBezTo>
                  <a:pt x="222" y="21"/>
                  <a:pt x="222" y="21"/>
                  <a:pt x="222" y="21"/>
                </a:cubicBezTo>
                <a:cubicBezTo>
                  <a:pt x="210" y="22"/>
                  <a:pt x="200" y="22"/>
                  <a:pt x="192" y="23"/>
                </a:cubicBezTo>
                <a:close/>
                <a:moveTo>
                  <a:pt x="59" y="31"/>
                </a:moveTo>
                <a:cubicBezTo>
                  <a:pt x="59" y="31"/>
                  <a:pt x="59" y="31"/>
                  <a:pt x="59" y="31"/>
                </a:cubicBezTo>
                <a:cubicBezTo>
                  <a:pt x="59" y="31"/>
                  <a:pt x="60" y="31"/>
                  <a:pt x="60" y="31"/>
                </a:cubicBezTo>
                <a:cubicBezTo>
                  <a:pt x="59" y="31"/>
                  <a:pt x="58" y="31"/>
                  <a:pt x="57" y="31"/>
                </a:cubicBezTo>
                <a:cubicBezTo>
                  <a:pt x="58" y="31"/>
                  <a:pt x="58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58" y="27"/>
                </a:moveTo>
                <a:cubicBezTo>
                  <a:pt x="58" y="27"/>
                  <a:pt x="58" y="27"/>
                  <a:pt x="58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9" y="27"/>
                  <a:pt x="58" y="27"/>
                  <a:pt x="58" y="27"/>
                </a:cubicBezTo>
                <a:close/>
                <a:moveTo>
                  <a:pt x="55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55" y="27"/>
                  <a:pt x="56" y="28"/>
                  <a:pt x="56" y="27"/>
                </a:cubicBezTo>
                <a:cubicBezTo>
                  <a:pt x="56" y="27"/>
                  <a:pt x="56" y="28"/>
                  <a:pt x="56" y="28"/>
                </a:cubicBezTo>
                <a:cubicBezTo>
                  <a:pt x="57" y="27"/>
                  <a:pt x="58" y="28"/>
                  <a:pt x="58" y="27"/>
                </a:cubicBezTo>
                <a:cubicBezTo>
                  <a:pt x="57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8"/>
                  <a:pt x="54" y="27"/>
                  <a:pt x="54" y="28"/>
                </a:cubicBezTo>
                <a:cubicBezTo>
                  <a:pt x="54" y="28"/>
                  <a:pt x="54" y="28"/>
                  <a:pt x="55" y="28"/>
                </a:cubicBezTo>
                <a:close/>
                <a:moveTo>
                  <a:pt x="56" y="34"/>
                </a:move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lose/>
                <a:moveTo>
                  <a:pt x="578" y="337"/>
                </a:moveTo>
                <a:cubicBezTo>
                  <a:pt x="579" y="495"/>
                  <a:pt x="576" y="661"/>
                  <a:pt x="571" y="820"/>
                </a:cubicBezTo>
                <a:cubicBezTo>
                  <a:pt x="568" y="940"/>
                  <a:pt x="568" y="940"/>
                  <a:pt x="568" y="940"/>
                </a:cubicBezTo>
                <a:cubicBezTo>
                  <a:pt x="567" y="952"/>
                  <a:pt x="567" y="963"/>
                  <a:pt x="567" y="974"/>
                </a:cubicBezTo>
                <a:cubicBezTo>
                  <a:pt x="566" y="994"/>
                  <a:pt x="566" y="994"/>
                  <a:pt x="566" y="994"/>
                </a:cubicBezTo>
                <a:cubicBezTo>
                  <a:pt x="566" y="995"/>
                  <a:pt x="566" y="995"/>
                  <a:pt x="566" y="995"/>
                </a:cubicBezTo>
                <a:cubicBezTo>
                  <a:pt x="566" y="996"/>
                  <a:pt x="566" y="997"/>
                  <a:pt x="566" y="998"/>
                </a:cubicBezTo>
                <a:cubicBezTo>
                  <a:pt x="565" y="999"/>
                  <a:pt x="565" y="1000"/>
                  <a:pt x="564" y="1001"/>
                </a:cubicBezTo>
                <a:cubicBezTo>
                  <a:pt x="563" y="1004"/>
                  <a:pt x="560" y="1006"/>
                  <a:pt x="559" y="1007"/>
                </a:cubicBezTo>
                <a:cubicBezTo>
                  <a:pt x="555" y="1010"/>
                  <a:pt x="552" y="1011"/>
                  <a:pt x="548" y="1013"/>
                </a:cubicBezTo>
                <a:cubicBezTo>
                  <a:pt x="535" y="1019"/>
                  <a:pt x="521" y="1021"/>
                  <a:pt x="507" y="1024"/>
                </a:cubicBezTo>
                <a:cubicBezTo>
                  <a:pt x="479" y="1029"/>
                  <a:pt x="452" y="1031"/>
                  <a:pt x="431" y="1033"/>
                </a:cubicBezTo>
                <a:cubicBezTo>
                  <a:pt x="397" y="1036"/>
                  <a:pt x="360" y="1038"/>
                  <a:pt x="324" y="1039"/>
                </a:cubicBezTo>
                <a:cubicBezTo>
                  <a:pt x="309" y="1039"/>
                  <a:pt x="295" y="1039"/>
                  <a:pt x="281" y="1039"/>
                </a:cubicBezTo>
                <a:cubicBezTo>
                  <a:pt x="264" y="1040"/>
                  <a:pt x="264" y="1040"/>
                  <a:pt x="264" y="1040"/>
                </a:cubicBezTo>
                <a:cubicBezTo>
                  <a:pt x="241" y="1040"/>
                  <a:pt x="217" y="1039"/>
                  <a:pt x="193" y="1038"/>
                </a:cubicBezTo>
                <a:cubicBezTo>
                  <a:pt x="179" y="1037"/>
                  <a:pt x="168" y="1037"/>
                  <a:pt x="156" y="1036"/>
                </a:cubicBezTo>
                <a:cubicBezTo>
                  <a:pt x="135" y="1034"/>
                  <a:pt x="112" y="1032"/>
                  <a:pt x="87" y="1028"/>
                </a:cubicBezTo>
                <a:cubicBezTo>
                  <a:pt x="75" y="1026"/>
                  <a:pt x="63" y="1024"/>
                  <a:pt x="51" y="1020"/>
                </a:cubicBezTo>
                <a:cubicBezTo>
                  <a:pt x="45" y="1019"/>
                  <a:pt x="39" y="1017"/>
                  <a:pt x="33" y="1013"/>
                </a:cubicBezTo>
                <a:cubicBezTo>
                  <a:pt x="30" y="1012"/>
                  <a:pt x="27" y="1010"/>
                  <a:pt x="24" y="1007"/>
                </a:cubicBezTo>
                <a:cubicBezTo>
                  <a:pt x="22" y="1006"/>
                  <a:pt x="21" y="1004"/>
                  <a:pt x="19" y="1002"/>
                </a:cubicBezTo>
                <a:cubicBezTo>
                  <a:pt x="19" y="1001"/>
                  <a:pt x="18" y="1000"/>
                  <a:pt x="18" y="999"/>
                </a:cubicBezTo>
                <a:cubicBezTo>
                  <a:pt x="18" y="999"/>
                  <a:pt x="18" y="998"/>
                  <a:pt x="17" y="997"/>
                </a:cubicBezTo>
                <a:cubicBezTo>
                  <a:pt x="17" y="997"/>
                  <a:pt x="17" y="996"/>
                  <a:pt x="17" y="996"/>
                </a:cubicBezTo>
                <a:cubicBezTo>
                  <a:pt x="15" y="984"/>
                  <a:pt x="14" y="971"/>
                  <a:pt x="13" y="960"/>
                </a:cubicBezTo>
                <a:cubicBezTo>
                  <a:pt x="11" y="941"/>
                  <a:pt x="11" y="941"/>
                  <a:pt x="11" y="941"/>
                </a:cubicBezTo>
                <a:cubicBezTo>
                  <a:pt x="9" y="920"/>
                  <a:pt x="7" y="891"/>
                  <a:pt x="6" y="869"/>
                </a:cubicBezTo>
                <a:cubicBezTo>
                  <a:pt x="5" y="857"/>
                  <a:pt x="5" y="845"/>
                  <a:pt x="4" y="833"/>
                </a:cubicBezTo>
                <a:cubicBezTo>
                  <a:pt x="3" y="807"/>
                  <a:pt x="2" y="783"/>
                  <a:pt x="2" y="762"/>
                </a:cubicBezTo>
                <a:cubicBezTo>
                  <a:pt x="1" y="735"/>
                  <a:pt x="0" y="691"/>
                  <a:pt x="0" y="657"/>
                </a:cubicBezTo>
                <a:cubicBezTo>
                  <a:pt x="0" y="655"/>
                  <a:pt x="0" y="654"/>
                  <a:pt x="0" y="653"/>
                </a:cubicBezTo>
                <a:cubicBezTo>
                  <a:pt x="0" y="628"/>
                  <a:pt x="0" y="603"/>
                  <a:pt x="0" y="579"/>
                </a:cubicBezTo>
                <a:cubicBezTo>
                  <a:pt x="0" y="575"/>
                  <a:pt x="0" y="575"/>
                  <a:pt x="0" y="572"/>
                </a:cubicBezTo>
                <a:cubicBezTo>
                  <a:pt x="1" y="540"/>
                  <a:pt x="1" y="540"/>
                  <a:pt x="1" y="540"/>
                </a:cubicBezTo>
                <a:cubicBezTo>
                  <a:pt x="2" y="493"/>
                  <a:pt x="2" y="459"/>
                  <a:pt x="3" y="420"/>
                </a:cubicBezTo>
                <a:cubicBezTo>
                  <a:pt x="3" y="398"/>
                  <a:pt x="4" y="373"/>
                  <a:pt x="5" y="350"/>
                </a:cubicBezTo>
                <a:cubicBezTo>
                  <a:pt x="5" y="331"/>
                  <a:pt x="5" y="331"/>
                  <a:pt x="5" y="331"/>
                </a:cubicBezTo>
                <a:cubicBezTo>
                  <a:pt x="6" y="316"/>
                  <a:pt x="6" y="316"/>
                  <a:pt x="6" y="316"/>
                </a:cubicBezTo>
                <a:cubicBezTo>
                  <a:pt x="6" y="302"/>
                  <a:pt x="6" y="302"/>
                  <a:pt x="6" y="302"/>
                </a:cubicBezTo>
                <a:cubicBezTo>
                  <a:pt x="7" y="281"/>
                  <a:pt x="7" y="281"/>
                  <a:pt x="7" y="281"/>
                </a:cubicBezTo>
                <a:cubicBezTo>
                  <a:pt x="8" y="260"/>
                  <a:pt x="8" y="260"/>
                  <a:pt x="8" y="260"/>
                </a:cubicBezTo>
                <a:cubicBezTo>
                  <a:pt x="9" y="238"/>
                  <a:pt x="9" y="238"/>
                  <a:pt x="9" y="238"/>
                </a:cubicBezTo>
                <a:cubicBezTo>
                  <a:pt x="10" y="220"/>
                  <a:pt x="10" y="203"/>
                  <a:pt x="11" y="181"/>
                </a:cubicBezTo>
                <a:cubicBezTo>
                  <a:pt x="13" y="133"/>
                  <a:pt x="13" y="133"/>
                  <a:pt x="13" y="133"/>
                </a:cubicBezTo>
                <a:cubicBezTo>
                  <a:pt x="14" y="104"/>
                  <a:pt x="14" y="104"/>
                  <a:pt x="14" y="104"/>
                </a:cubicBezTo>
                <a:cubicBezTo>
                  <a:pt x="15" y="89"/>
                  <a:pt x="15" y="89"/>
                  <a:pt x="15" y="89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67"/>
                  <a:pt x="16" y="67"/>
                  <a:pt x="16" y="67"/>
                </a:cubicBezTo>
                <a:cubicBezTo>
                  <a:pt x="16" y="67"/>
                  <a:pt x="16" y="67"/>
                  <a:pt x="16" y="66"/>
                </a:cubicBezTo>
                <a:cubicBezTo>
                  <a:pt x="16" y="66"/>
                  <a:pt x="17" y="64"/>
                  <a:pt x="16" y="63"/>
                </a:cubicBezTo>
                <a:cubicBezTo>
                  <a:pt x="16" y="63"/>
                  <a:pt x="16" y="63"/>
                  <a:pt x="15" y="63"/>
                </a:cubicBezTo>
                <a:cubicBezTo>
                  <a:pt x="15" y="63"/>
                  <a:pt x="16" y="63"/>
                  <a:pt x="16" y="62"/>
                </a:cubicBezTo>
                <a:cubicBezTo>
                  <a:pt x="16" y="62"/>
                  <a:pt x="16" y="61"/>
                  <a:pt x="16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16" y="59"/>
                  <a:pt x="16" y="59"/>
                  <a:pt x="16" y="59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7" y="57"/>
                  <a:pt x="17" y="55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3"/>
                  <a:pt x="18" y="52"/>
                  <a:pt x="19" y="51"/>
                </a:cubicBezTo>
                <a:cubicBezTo>
                  <a:pt x="19" y="51"/>
                  <a:pt x="19" y="51"/>
                  <a:pt x="19" y="51"/>
                </a:cubicBezTo>
                <a:cubicBezTo>
                  <a:pt x="19" y="51"/>
                  <a:pt x="20" y="51"/>
                  <a:pt x="20" y="50"/>
                </a:cubicBezTo>
                <a:cubicBezTo>
                  <a:pt x="20" y="50"/>
                  <a:pt x="20" y="50"/>
                  <a:pt x="21" y="50"/>
                </a:cubicBezTo>
                <a:cubicBezTo>
                  <a:pt x="21" y="50"/>
                  <a:pt x="21" y="50"/>
                  <a:pt x="22" y="49"/>
                </a:cubicBezTo>
                <a:cubicBezTo>
                  <a:pt x="22" y="49"/>
                  <a:pt x="22" y="49"/>
                  <a:pt x="23" y="49"/>
                </a:cubicBezTo>
                <a:cubicBezTo>
                  <a:pt x="23" y="48"/>
                  <a:pt x="24" y="49"/>
                  <a:pt x="24" y="48"/>
                </a:cubicBezTo>
                <a:cubicBezTo>
                  <a:pt x="25" y="48"/>
                  <a:pt x="26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9"/>
                  <a:pt x="29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50"/>
                  <a:pt x="31" y="50"/>
                  <a:pt x="31" y="50"/>
                </a:cubicBezTo>
                <a:cubicBezTo>
                  <a:pt x="32" y="51"/>
                  <a:pt x="33" y="52"/>
                  <a:pt x="33" y="53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5"/>
                </a:cubicBezTo>
                <a:cubicBezTo>
                  <a:pt x="35" y="55"/>
                  <a:pt x="35" y="56"/>
                  <a:pt x="35" y="57"/>
                </a:cubicBezTo>
                <a:cubicBezTo>
                  <a:pt x="35" y="57"/>
                  <a:pt x="35" y="57"/>
                  <a:pt x="35" y="57"/>
                </a:cubicBezTo>
                <a:cubicBezTo>
                  <a:pt x="35" y="58"/>
                  <a:pt x="35" y="58"/>
                  <a:pt x="35" y="59"/>
                </a:cubicBezTo>
                <a:cubicBezTo>
                  <a:pt x="35" y="59"/>
                  <a:pt x="35" y="60"/>
                  <a:pt x="35" y="60"/>
                </a:cubicBezTo>
                <a:cubicBezTo>
                  <a:pt x="35" y="60"/>
                  <a:pt x="35" y="61"/>
                  <a:pt x="35" y="61"/>
                </a:cubicBezTo>
                <a:cubicBezTo>
                  <a:pt x="35" y="61"/>
                  <a:pt x="35" y="62"/>
                  <a:pt x="34" y="62"/>
                </a:cubicBezTo>
                <a:cubicBezTo>
                  <a:pt x="35" y="62"/>
                  <a:pt x="35" y="63"/>
                  <a:pt x="34" y="63"/>
                </a:cubicBezTo>
                <a:cubicBezTo>
                  <a:pt x="34" y="63"/>
                  <a:pt x="34" y="63"/>
                  <a:pt x="33" y="63"/>
                </a:cubicBezTo>
                <a:cubicBezTo>
                  <a:pt x="33" y="64"/>
                  <a:pt x="35" y="65"/>
                  <a:pt x="34" y="65"/>
                </a:cubicBezTo>
                <a:cubicBezTo>
                  <a:pt x="33" y="65"/>
                  <a:pt x="33" y="66"/>
                  <a:pt x="33" y="67"/>
                </a:cubicBezTo>
                <a:cubicBezTo>
                  <a:pt x="33" y="68"/>
                  <a:pt x="33" y="68"/>
                  <a:pt x="33" y="68"/>
                </a:cubicBezTo>
                <a:cubicBezTo>
                  <a:pt x="33" y="69"/>
                  <a:pt x="33" y="69"/>
                  <a:pt x="33" y="69"/>
                </a:cubicBezTo>
                <a:cubicBezTo>
                  <a:pt x="33" y="69"/>
                  <a:pt x="33" y="69"/>
                  <a:pt x="33" y="69"/>
                </a:cubicBezTo>
                <a:cubicBezTo>
                  <a:pt x="32" y="75"/>
                  <a:pt x="32" y="75"/>
                  <a:pt x="32" y="75"/>
                </a:cubicBezTo>
                <a:cubicBezTo>
                  <a:pt x="31" y="95"/>
                  <a:pt x="31" y="114"/>
                  <a:pt x="29" y="131"/>
                </a:cubicBezTo>
                <a:cubicBezTo>
                  <a:pt x="29" y="146"/>
                  <a:pt x="28" y="161"/>
                  <a:pt x="27" y="176"/>
                </a:cubicBezTo>
                <a:cubicBezTo>
                  <a:pt x="25" y="222"/>
                  <a:pt x="24" y="268"/>
                  <a:pt x="22" y="313"/>
                </a:cubicBezTo>
                <a:cubicBezTo>
                  <a:pt x="19" y="397"/>
                  <a:pt x="19" y="397"/>
                  <a:pt x="19" y="397"/>
                </a:cubicBezTo>
                <a:cubicBezTo>
                  <a:pt x="17" y="482"/>
                  <a:pt x="17" y="482"/>
                  <a:pt x="17" y="482"/>
                </a:cubicBezTo>
                <a:cubicBezTo>
                  <a:pt x="16" y="531"/>
                  <a:pt x="16" y="531"/>
                  <a:pt x="16" y="531"/>
                </a:cubicBezTo>
                <a:cubicBezTo>
                  <a:pt x="16" y="546"/>
                  <a:pt x="16" y="546"/>
                  <a:pt x="16" y="546"/>
                </a:cubicBezTo>
                <a:cubicBezTo>
                  <a:pt x="15" y="593"/>
                  <a:pt x="15" y="593"/>
                  <a:pt x="15" y="593"/>
                </a:cubicBezTo>
                <a:cubicBezTo>
                  <a:pt x="15" y="608"/>
                  <a:pt x="15" y="622"/>
                  <a:pt x="15" y="639"/>
                </a:cubicBezTo>
                <a:cubicBezTo>
                  <a:pt x="15" y="682"/>
                  <a:pt x="16" y="742"/>
                  <a:pt x="18" y="796"/>
                </a:cubicBezTo>
                <a:cubicBezTo>
                  <a:pt x="18" y="806"/>
                  <a:pt x="18" y="806"/>
                  <a:pt x="18" y="806"/>
                </a:cubicBezTo>
                <a:cubicBezTo>
                  <a:pt x="19" y="841"/>
                  <a:pt x="21" y="874"/>
                  <a:pt x="23" y="905"/>
                </a:cubicBezTo>
                <a:cubicBezTo>
                  <a:pt x="24" y="924"/>
                  <a:pt x="26" y="946"/>
                  <a:pt x="28" y="968"/>
                </a:cubicBezTo>
                <a:cubicBezTo>
                  <a:pt x="30" y="985"/>
                  <a:pt x="30" y="985"/>
                  <a:pt x="30" y="985"/>
                </a:cubicBezTo>
                <a:cubicBezTo>
                  <a:pt x="31" y="993"/>
                  <a:pt x="31" y="993"/>
                  <a:pt x="31" y="993"/>
                </a:cubicBezTo>
                <a:cubicBezTo>
                  <a:pt x="32" y="995"/>
                  <a:pt x="32" y="994"/>
                  <a:pt x="32" y="995"/>
                </a:cubicBezTo>
                <a:cubicBezTo>
                  <a:pt x="32" y="995"/>
                  <a:pt x="32" y="996"/>
                  <a:pt x="33" y="996"/>
                </a:cubicBezTo>
                <a:cubicBezTo>
                  <a:pt x="35" y="999"/>
                  <a:pt x="39" y="1001"/>
                  <a:pt x="44" y="1003"/>
                </a:cubicBezTo>
                <a:cubicBezTo>
                  <a:pt x="48" y="1005"/>
                  <a:pt x="53" y="1006"/>
                  <a:pt x="58" y="1008"/>
                </a:cubicBezTo>
                <a:cubicBezTo>
                  <a:pt x="75" y="1012"/>
                  <a:pt x="93" y="1015"/>
                  <a:pt x="111" y="1017"/>
                </a:cubicBezTo>
                <a:cubicBezTo>
                  <a:pt x="129" y="1019"/>
                  <a:pt x="147" y="1021"/>
                  <a:pt x="165" y="1022"/>
                </a:cubicBezTo>
                <a:cubicBezTo>
                  <a:pt x="192" y="1024"/>
                  <a:pt x="221" y="1025"/>
                  <a:pt x="249" y="1025"/>
                </a:cubicBezTo>
                <a:cubicBezTo>
                  <a:pt x="259" y="1025"/>
                  <a:pt x="270" y="1025"/>
                  <a:pt x="279" y="1025"/>
                </a:cubicBezTo>
                <a:cubicBezTo>
                  <a:pt x="294" y="1025"/>
                  <a:pt x="309" y="1025"/>
                  <a:pt x="323" y="1025"/>
                </a:cubicBezTo>
                <a:cubicBezTo>
                  <a:pt x="350" y="1024"/>
                  <a:pt x="376" y="1023"/>
                  <a:pt x="403" y="1021"/>
                </a:cubicBezTo>
                <a:cubicBezTo>
                  <a:pt x="426" y="1020"/>
                  <a:pt x="451" y="1018"/>
                  <a:pt x="475" y="1014"/>
                </a:cubicBezTo>
                <a:cubicBezTo>
                  <a:pt x="483" y="1013"/>
                  <a:pt x="492" y="1012"/>
                  <a:pt x="501" y="1011"/>
                </a:cubicBezTo>
                <a:cubicBezTo>
                  <a:pt x="507" y="1010"/>
                  <a:pt x="512" y="1009"/>
                  <a:pt x="517" y="1007"/>
                </a:cubicBezTo>
                <a:cubicBezTo>
                  <a:pt x="524" y="1006"/>
                  <a:pt x="532" y="1004"/>
                  <a:pt x="539" y="1001"/>
                </a:cubicBezTo>
                <a:cubicBezTo>
                  <a:pt x="543" y="1000"/>
                  <a:pt x="546" y="999"/>
                  <a:pt x="549" y="997"/>
                </a:cubicBezTo>
                <a:cubicBezTo>
                  <a:pt x="550" y="996"/>
                  <a:pt x="550" y="996"/>
                  <a:pt x="551" y="995"/>
                </a:cubicBezTo>
                <a:cubicBezTo>
                  <a:pt x="551" y="995"/>
                  <a:pt x="551" y="995"/>
                  <a:pt x="551" y="995"/>
                </a:cubicBezTo>
                <a:cubicBezTo>
                  <a:pt x="552" y="995"/>
                  <a:pt x="552" y="994"/>
                  <a:pt x="552" y="994"/>
                </a:cubicBezTo>
                <a:cubicBezTo>
                  <a:pt x="552" y="992"/>
                  <a:pt x="552" y="992"/>
                  <a:pt x="552" y="992"/>
                </a:cubicBezTo>
                <a:cubicBezTo>
                  <a:pt x="554" y="938"/>
                  <a:pt x="554" y="938"/>
                  <a:pt x="554" y="938"/>
                </a:cubicBezTo>
                <a:cubicBezTo>
                  <a:pt x="555" y="890"/>
                  <a:pt x="557" y="845"/>
                  <a:pt x="558" y="793"/>
                </a:cubicBezTo>
                <a:cubicBezTo>
                  <a:pt x="559" y="754"/>
                  <a:pt x="560" y="713"/>
                  <a:pt x="561" y="669"/>
                </a:cubicBezTo>
                <a:cubicBezTo>
                  <a:pt x="562" y="615"/>
                  <a:pt x="563" y="557"/>
                  <a:pt x="564" y="499"/>
                </a:cubicBezTo>
                <a:cubicBezTo>
                  <a:pt x="565" y="437"/>
                  <a:pt x="565" y="375"/>
                  <a:pt x="565" y="314"/>
                </a:cubicBezTo>
                <a:cubicBezTo>
                  <a:pt x="565" y="312"/>
                  <a:pt x="565" y="309"/>
                  <a:pt x="565" y="304"/>
                </a:cubicBezTo>
                <a:cubicBezTo>
                  <a:pt x="565" y="298"/>
                  <a:pt x="565" y="300"/>
                  <a:pt x="565" y="292"/>
                </a:cubicBezTo>
                <a:cubicBezTo>
                  <a:pt x="565" y="287"/>
                  <a:pt x="565" y="290"/>
                  <a:pt x="565" y="286"/>
                </a:cubicBezTo>
                <a:cubicBezTo>
                  <a:pt x="565" y="233"/>
                  <a:pt x="564" y="181"/>
                  <a:pt x="562" y="133"/>
                </a:cubicBezTo>
                <a:cubicBezTo>
                  <a:pt x="561" y="124"/>
                  <a:pt x="562" y="132"/>
                  <a:pt x="562" y="126"/>
                </a:cubicBezTo>
                <a:cubicBezTo>
                  <a:pt x="561" y="112"/>
                  <a:pt x="560" y="94"/>
                  <a:pt x="558" y="76"/>
                </a:cubicBezTo>
                <a:cubicBezTo>
                  <a:pt x="558" y="67"/>
                  <a:pt x="557" y="58"/>
                  <a:pt x="555" y="50"/>
                </a:cubicBezTo>
                <a:cubicBezTo>
                  <a:pt x="554" y="45"/>
                  <a:pt x="553" y="41"/>
                  <a:pt x="552" y="39"/>
                </a:cubicBezTo>
                <a:cubicBezTo>
                  <a:pt x="550" y="37"/>
                  <a:pt x="547" y="35"/>
                  <a:pt x="544" y="33"/>
                </a:cubicBezTo>
                <a:cubicBezTo>
                  <a:pt x="534" y="26"/>
                  <a:pt x="518" y="23"/>
                  <a:pt x="505" y="20"/>
                </a:cubicBezTo>
                <a:cubicBezTo>
                  <a:pt x="501" y="20"/>
                  <a:pt x="503" y="20"/>
                  <a:pt x="500" y="20"/>
                </a:cubicBezTo>
                <a:cubicBezTo>
                  <a:pt x="496" y="19"/>
                  <a:pt x="499" y="19"/>
                  <a:pt x="495" y="19"/>
                </a:cubicBezTo>
                <a:cubicBezTo>
                  <a:pt x="495" y="19"/>
                  <a:pt x="487" y="18"/>
                  <a:pt x="484" y="17"/>
                </a:cubicBezTo>
                <a:cubicBezTo>
                  <a:pt x="449" y="13"/>
                  <a:pt x="414" y="13"/>
                  <a:pt x="378" y="13"/>
                </a:cubicBezTo>
                <a:cubicBezTo>
                  <a:pt x="372" y="13"/>
                  <a:pt x="372" y="13"/>
                  <a:pt x="362" y="13"/>
                </a:cubicBezTo>
                <a:cubicBezTo>
                  <a:pt x="354" y="13"/>
                  <a:pt x="355" y="13"/>
                  <a:pt x="348" y="13"/>
                </a:cubicBezTo>
                <a:cubicBezTo>
                  <a:pt x="347" y="13"/>
                  <a:pt x="338" y="13"/>
                  <a:pt x="337" y="13"/>
                </a:cubicBezTo>
                <a:cubicBezTo>
                  <a:pt x="336" y="13"/>
                  <a:pt x="338" y="13"/>
                  <a:pt x="336" y="13"/>
                </a:cubicBezTo>
                <a:cubicBezTo>
                  <a:pt x="330" y="13"/>
                  <a:pt x="308" y="14"/>
                  <a:pt x="296" y="15"/>
                </a:cubicBezTo>
                <a:cubicBezTo>
                  <a:pt x="281" y="16"/>
                  <a:pt x="264" y="16"/>
                  <a:pt x="245" y="18"/>
                </a:cubicBezTo>
                <a:cubicBezTo>
                  <a:pt x="263" y="16"/>
                  <a:pt x="277" y="15"/>
                  <a:pt x="282" y="15"/>
                </a:cubicBezTo>
                <a:cubicBezTo>
                  <a:pt x="264" y="15"/>
                  <a:pt x="232" y="17"/>
                  <a:pt x="215" y="18"/>
                </a:cubicBezTo>
                <a:cubicBezTo>
                  <a:pt x="174" y="21"/>
                  <a:pt x="123" y="26"/>
                  <a:pt x="76" y="31"/>
                </a:cubicBezTo>
                <a:cubicBezTo>
                  <a:pt x="73" y="31"/>
                  <a:pt x="71" y="31"/>
                  <a:pt x="71" y="32"/>
                </a:cubicBezTo>
                <a:cubicBezTo>
                  <a:pt x="63" y="32"/>
                  <a:pt x="63" y="32"/>
                  <a:pt x="63" y="32"/>
                </a:cubicBezTo>
                <a:cubicBezTo>
                  <a:pt x="60" y="33"/>
                  <a:pt x="60" y="33"/>
                  <a:pt x="60" y="33"/>
                </a:cubicBezTo>
                <a:cubicBezTo>
                  <a:pt x="60" y="33"/>
                  <a:pt x="60" y="33"/>
                  <a:pt x="60" y="33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3"/>
                  <a:pt x="58" y="33"/>
                  <a:pt x="58" y="33"/>
                </a:cubicBezTo>
                <a:cubicBezTo>
                  <a:pt x="58" y="33"/>
                  <a:pt x="57" y="33"/>
                  <a:pt x="56" y="33"/>
                </a:cubicBezTo>
                <a:cubicBezTo>
                  <a:pt x="58" y="33"/>
                  <a:pt x="58" y="33"/>
                  <a:pt x="58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60" y="33"/>
                  <a:pt x="60" y="33"/>
                  <a:pt x="60" y="33"/>
                </a:cubicBezTo>
                <a:cubicBezTo>
                  <a:pt x="63" y="32"/>
                  <a:pt x="63" y="32"/>
                  <a:pt x="63" y="32"/>
                </a:cubicBezTo>
                <a:cubicBezTo>
                  <a:pt x="109" y="27"/>
                  <a:pt x="155" y="23"/>
                  <a:pt x="201" y="19"/>
                </a:cubicBezTo>
                <a:cubicBezTo>
                  <a:pt x="222" y="18"/>
                  <a:pt x="276" y="14"/>
                  <a:pt x="307" y="13"/>
                </a:cubicBezTo>
                <a:cubicBezTo>
                  <a:pt x="326" y="12"/>
                  <a:pt x="336" y="11"/>
                  <a:pt x="327" y="11"/>
                </a:cubicBezTo>
                <a:cubicBezTo>
                  <a:pt x="302" y="12"/>
                  <a:pt x="281" y="13"/>
                  <a:pt x="258" y="14"/>
                </a:cubicBezTo>
                <a:cubicBezTo>
                  <a:pt x="254" y="14"/>
                  <a:pt x="249" y="14"/>
                  <a:pt x="255" y="14"/>
                </a:cubicBezTo>
                <a:cubicBezTo>
                  <a:pt x="303" y="11"/>
                  <a:pt x="358" y="9"/>
                  <a:pt x="397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9" y="9"/>
                  <a:pt x="429" y="9"/>
                  <a:pt x="429" y="9"/>
                </a:cubicBezTo>
                <a:cubicBezTo>
                  <a:pt x="428" y="9"/>
                  <a:pt x="424" y="9"/>
                  <a:pt x="425" y="9"/>
                </a:cubicBezTo>
                <a:cubicBezTo>
                  <a:pt x="379" y="8"/>
                  <a:pt x="343" y="8"/>
                  <a:pt x="295" y="10"/>
                </a:cubicBezTo>
                <a:cubicBezTo>
                  <a:pt x="276" y="10"/>
                  <a:pt x="276" y="10"/>
                  <a:pt x="276" y="10"/>
                </a:cubicBezTo>
                <a:cubicBezTo>
                  <a:pt x="260" y="11"/>
                  <a:pt x="238" y="13"/>
                  <a:pt x="218" y="14"/>
                </a:cubicBezTo>
                <a:cubicBezTo>
                  <a:pt x="213" y="14"/>
                  <a:pt x="215" y="14"/>
                  <a:pt x="213" y="14"/>
                </a:cubicBezTo>
                <a:cubicBezTo>
                  <a:pt x="167" y="18"/>
                  <a:pt x="126" y="22"/>
                  <a:pt x="87" y="25"/>
                </a:cubicBezTo>
                <a:cubicBezTo>
                  <a:pt x="121" y="22"/>
                  <a:pt x="157" y="19"/>
                  <a:pt x="190" y="16"/>
                </a:cubicBezTo>
                <a:cubicBezTo>
                  <a:pt x="195" y="16"/>
                  <a:pt x="197" y="15"/>
                  <a:pt x="200" y="15"/>
                </a:cubicBezTo>
                <a:cubicBezTo>
                  <a:pt x="229" y="13"/>
                  <a:pt x="271" y="10"/>
                  <a:pt x="306" y="9"/>
                </a:cubicBezTo>
                <a:cubicBezTo>
                  <a:pt x="311" y="8"/>
                  <a:pt x="312" y="8"/>
                  <a:pt x="298" y="8"/>
                </a:cubicBezTo>
                <a:cubicBezTo>
                  <a:pt x="302" y="8"/>
                  <a:pt x="304" y="8"/>
                  <a:pt x="310" y="8"/>
                </a:cubicBezTo>
                <a:cubicBezTo>
                  <a:pt x="310" y="8"/>
                  <a:pt x="309" y="8"/>
                  <a:pt x="307" y="8"/>
                </a:cubicBezTo>
                <a:cubicBezTo>
                  <a:pt x="326" y="7"/>
                  <a:pt x="329" y="7"/>
                  <a:pt x="347" y="6"/>
                </a:cubicBezTo>
                <a:cubicBezTo>
                  <a:pt x="351" y="6"/>
                  <a:pt x="352" y="6"/>
                  <a:pt x="349" y="6"/>
                </a:cubicBezTo>
                <a:cubicBezTo>
                  <a:pt x="334" y="6"/>
                  <a:pt x="320" y="7"/>
                  <a:pt x="306" y="7"/>
                </a:cubicBezTo>
                <a:cubicBezTo>
                  <a:pt x="297" y="8"/>
                  <a:pt x="291" y="8"/>
                  <a:pt x="284" y="9"/>
                </a:cubicBezTo>
                <a:cubicBezTo>
                  <a:pt x="275" y="9"/>
                  <a:pt x="275" y="9"/>
                  <a:pt x="275" y="9"/>
                </a:cubicBezTo>
                <a:cubicBezTo>
                  <a:pt x="262" y="10"/>
                  <a:pt x="262" y="10"/>
                  <a:pt x="262" y="10"/>
                </a:cubicBezTo>
                <a:cubicBezTo>
                  <a:pt x="250" y="10"/>
                  <a:pt x="250" y="10"/>
                  <a:pt x="250" y="10"/>
                </a:cubicBezTo>
                <a:cubicBezTo>
                  <a:pt x="232" y="11"/>
                  <a:pt x="212" y="13"/>
                  <a:pt x="194" y="14"/>
                </a:cubicBezTo>
                <a:cubicBezTo>
                  <a:pt x="180" y="16"/>
                  <a:pt x="167" y="16"/>
                  <a:pt x="150" y="18"/>
                </a:cubicBezTo>
                <a:cubicBezTo>
                  <a:pt x="157" y="17"/>
                  <a:pt x="168" y="16"/>
                  <a:pt x="179" y="15"/>
                </a:cubicBezTo>
                <a:cubicBezTo>
                  <a:pt x="215" y="12"/>
                  <a:pt x="257" y="9"/>
                  <a:pt x="288" y="8"/>
                </a:cubicBezTo>
                <a:cubicBezTo>
                  <a:pt x="291" y="7"/>
                  <a:pt x="284" y="7"/>
                  <a:pt x="281" y="7"/>
                </a:cubicBezTo>
                <a:cubicBezTo>
                  <a:pt x="256" y="9"/>
                  <a:pt x="256" y="9"/>
                  <a:pt x="256" y="9"/>
                </a:cubicBezTo>
                <a:cubicBezTo>
                  <a:pt x="251" y="9"/>
                  <a:pt x="258" y="9"/>
                  <a:pt x="254" y="9"/>
                </a:cubicBezTo>
                <a:cubicBezTo>
                  <a:pt x="231" y="11"/>
                  <a:pt x="211" y="12"/>
                  <a:pt x="185" y="14"/>
                </a:cubicBezTo>
                <a:cubicBezTo>
                  <a:pt x="182" y="14"/>
                  <a:pt x="176" y="15"/>
                  <a:pt x="180" y="14"/>
                </a:cubicBezTo>
                <a:cubicBezTo>
                  <a:pt x="173" y="15"/>
                  <a:pt x="173" y="15"/>
                  <a:pt x="173" y="15"/>
                </a:cubicBezTo>
                <a:cubicBezTo>
                  <a:pt x="166" y="15"/>
                  <a:pt x="173" y="15"/>
                  <a:pt x="171" y="15"/>
                </a:cubicBezTo>
                <a:cubicBezTo>
                  <a:pt x="167" y="15"/>
                  <a:pt x="158" y="16"/>
                  <a:pt x="153" y="16"/>
                </a:cubicBezTo>
                <a:cubicBezTo>
                  <a:pt x="122" y="20"/>
                  <a:pt x="97" y="22"/>
                  <a:pt x="62" y="26"/>
                </a:cubicBezTo>
                <a:cubicBezTo>
                  <a:pt x="85" y="23"/>
                  <a:pt x="115" y="20"/>
                  <a:pt x="146" y="17"/>
                </a:cubicBezTo>
                <a:cubicBezTo>
                  <a:pt x="153" y="16"/>
                  <a:pt x="145" y="17"/>
                  <a:pt x="150" y="16"/>
                </a:cubicBezTo>
                <a:cubicBezTo>
                  <a:pt x="173" y="15"/>
                  <a:pt x="173" y="15"/>
                  <a:pt x="173" y="15"/>
                </a:cubicBezTo>
                <a:cubicBezTo>
                  <a:pt x="195" y="13"/>
                  <a:pt x="195" y="13"/>
                  <a:pt x="195" y="13"/>
                </a:cubicBezTo>
                <a:cubicBezTo>
                  <a:pt x="228" y="10"/>
                  <a:pt x="228" y="10"/>
                  <a:pt x="228" y="10"/>
                </a:cubicBezTo>
                <a:cubicBezTo>
                  <a:pt x="238" y="9"/>
                  <a:pt x="245" y="9"/>
                  <a:pt x="257" y="8"/>
                </a:cubicBezTo>
                <a:cubicBezTo>
                  <a:pt x="261" y="8"/>
                  <a:pt x="259" y="8"/>
                  <a:pt x="267" y="7"/>
                </a:cubicBezTo>
                <a:cubicBezTo>
                  <a:pt x="268" y="7"/>
                  <a:pt x="258" y="7"/>
                  <a:pt x="264" y="7"/>
                </a:cubicBezTo>
                <a:cubicBezTo>
                  <a:pt x="270" y="7"/>
                  <a:pt x="265" y="7"/>
                  <a:pt x="269" y="7"/>
                </a:cubicBezTo>
                <a:cubicBezTo>
                  <a:pt x="275" y="7"/>
                  <a:pt x="277" y="6"/>
                  <a:pt x="281" y="6"/>
                </a:cubicBezTo>
                <a:cubicBezTo>
                  <a:pt x="327" y="4"/>
                  <a:pt x="327" y="4"/>
                  <a:pt x="327" y="4"/>
                </a:cubicBezTo>
                <a:cubicBezTo>
                  <a:pt x="331" y="4"/>
                  <a:pt x="319" y="4"/>
                  <a:pt x="325" y="4"/>
                </a:cubicBezTo>
                <a:cubicBezTo>
                  <a:pt x="332" y="4"/>
                  <a:pt x="352" y="3"/>
                  <a:pt x="357" y="3"/>
                </a:cubicBezTo>
                <a:cubicBezTo>
                  <a:pt x="375" y="3"/>
                  <a:pt x="385" y="2"/>
                  <a:pt x="405" y="3"/>
                </a:cubicBezTo>
                <a:cubicBezTo>
                  <a:pt x="411" y="3"/>
                  <a:pt x="405" y="2"/>
                  <a:pt x="408" y="2"/>
                </a:cubicBezTo>
                <a:cubicBezTo>
                  <a:pt x="421" y="2"/>
                  <a:pt x="428" y="3"/>
                  <a:pt x="442" y="3"/>
                </a:cubicBezTo>
                <a:cubicBezTo>
                  <a:pt x="450" y="3"/>
                  <a:pt x="465" y="4"/>
                  <a:pt x="477" y="6"/>
                </a:cubicBezTo>
                <a:cubicBezTo>
                  <a:pt x="477" y="5"/>
                  <a:pt x="468" y="4"/>
                  <a:pt x="462" y="4"/>
                </a:cubicBezTo>
                <a:cubicBezTo>
                  <a:pt x="466" y="4"/>
                  <a:pt x="479" y="5"/>
                  <a:pt x="484" y="6"/>
                </a:cubicBezTo>
                <a:cubicBezTo>
                  <a:pt x="503" y="8"/>
                  <a:pt x="520" y="11"/>
                  <a:pt x="538" y="17"/>
                </a:cubicBezTo>
                <a:cubicBezTo>
                  <a:pt x="542" y="19"/>
                  <a:pt x="547" y="21"/>
                  <a:pt x="551" y="23"/>
                </a:cubicBezTo>
                <a:cubicBezTo>
                  <a:pt x="556" y="26"/>
                  <a:pt x="560" y="30"/>
                  <a:pt x="563" y="35"/>
                </a:cubicBezTo>
                <a:cubicBezTo>
                  <a:pt x="566" y="41"/>
                  <a:pt x="566" y="46"/>
                  <a:pt x="567" y="51"/>
                </a:cubicBezTo>
                <a:cubicBezTo>
                  <a:pt x="568" y="56"/>
                  <a:pt x="569" y="62"/>
                  <a:pt x="570" y="67"/>
                </a:cubicBezTo>
                <a:cubicBezTo>
                  <a:pt x="570" y="74"/>
                  <a:pt x="571" y="77"/>
                  <a:pt x="571" y="83"/>
                </a:cubicBezTo>
                <a:cubicBezTo>
                  <a:pt x="571" y="85"/>
                  <a:pt x="571" y="84"/>
                  <a:pt x="571" y="83"/>
                </a:cubicBezTo>
                <a:cubicBezTo>
                  <a:pt x="574" y="107"/>
                  <a:pt x="575" y="162"/>
                  <a:pt x="576" y="178"/>
                </a:cubicBezTo>
                <a:cubicBezTo>
                  <a:pt x="576" y="185"/>
                  <a:pt x="576" y="175"/>
                  <a:pt x="576" y="180"/>
                </a:cubicBezTo>
                <a:cubicBezTo>
                  <a:pt x="577" y="189"/>
                  <a:pt x="577" y="204"/>
                  <a:pt x="577" y="210"/>
                </a:cubicBezTo>
                <a:cubicBezTo>
                  <a:pt x="578" y="280"/>
                  <a:pt x="578" y="280"/>
                  <a:pt x="578" y="280"/>
                </a:cubicBezTo>
                <a:cubicBezTo>
                  <a:pt x="578" y="285"/>
                  <a:pt x="578" y="293"/>
                  <a:pt x="578" y="295"/>
                </a:cubicBezTo>
                <a:cubicBezTo>
                  <a:pt x="578" y="306"/>
                  <a:pt x="579" y="325"/>
                  <a:pt x="578" y="337"/>
                </a:cubicBezTo>
                <a:close/>
                <a:moveTo>
                  <a:pt x="319" y="5"/>
                </a:moveTo>
                <a:cubicBezTo>
                  <a:pt x="307" y="5"/>
                  <a:pt x="303" y="6"/>
                  <a:pt x="287" y="6"/>
                </a:cubicBezTo>
                <a:cubicBezTo>
                  <a:pt x="284" y="7"/>
                  <a:pt x="280" y="7"/>
                  <a:pt x="272" y="7"/>
                </a:cubicBezTo>
                <a:cubicBezTo>
                  <a:pt x="271" y="8"/>
                  <a:pt x="250" y="8"/>
                  <a:pt x="251" y="9"/>
                </a:cubicBezTo>
                <a:cubicBezTo>
                  <a:pt x="261" y="8"/>
                  <a:pt x="269" y="8"/>
                  <a:pt x="275" y="8"/>
                </a:cubicBezTo>
                <a:cubicBezTo>
                  <a:pt x="279" y="7"/>
                  <a:pt x="274" y="7"/>
                  <a:pt x="277" y="7"/>
                </a:cubicBezTo>
                <a:cubicBezTo>
                  <a:pt x="321" y="5"/>
                  <a:pt x="321" y="5"/>
                  <a:pt x="321" y="5"/>
                </a:cubicBezTo>
                <a:cubicBezTo>
                  <a:pt x="321" y="5"/>
                  <a:pt x="316" y="5"/>
                  <a:pt x="319" y="5"/>
                </a:cubicBezTo>
                <a:close/>
                <a:moveTo>
                  <a:pt x="322" y="5"/>
                </a:moveTo>
                <a:cubicBezTo>
                  <a:pt x="324" y="5"/>
                  <a:pt x="324" y="5"/>
                  <a:pt x="324" y="5"/>
                </a:cubicBezTo>
                <a:cubicBezTo>
                  <a:pt x="334" y="5"/>
                  <a:pt x="326" y="5"/>
                  <a:pt x="322" y="5"/>
                </a:cubicBezTo>
                <a:close/>
                <a:moveTo>
                  <a:pt x="338" y="13"/>
                </a:moveTo>
                <a:cubicBezTo>
                  <a:pt x="337" y="13"/>
                  <a:pt x="337" y="13"/>
                  <a:pt x="337" y="13"/>
                </a:cubicBezTo>
                <a:cubicBezTo>
                  <a:pt x="337" y="13"/>
                  <a:pt x="337" y="13"/>
                  <a:pt x="338" y="13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28800" y="788416"/>
            <a:ext cx="9284677" cy="944562"/>
          </a:xfrm>
        </p:spPr>
        <p:txBody>
          <a:bodyPr>
            <a:noAutofit/>
          </a:bodyPr>
          <a:lstStyle/>
          <a:p>
            <a:r>
              <a:rPr lang="tr-TR" sz="2400" dirty="0" smtClean="0"/>
              <a:t>Duygu</a:t>
            </a:r>
            <a:r>
              <a:rPr lang="tr-TR" sz="2400" dirty="0"/>
              <a:t>, düşünce veya bilgilerin akla </a:t>
            </a:r>
            <a:r>
              <a:rPr lang="tr-TR" sz="2400" dirty="0" smtClean="0"/>
              <a:t>gelebilecek her </a:t>
            </a:r>
            <a:r>
              <a:rPr lang="tr-TR" sz="2400" dirty="0"/>
              <a:t>türlü yolla başkalarına </a:t>
            </a:r>
            <a:r>
              <a:rPr lang="tr-TR" sz="2400" dirty="0" smtClean="0"/>
              <a:t>aktarılmasına </a:t>
            </a:r>
            <a:r>
              <a:rPr lang="tr-TR" sz="2400" dirty="0" smtClean="0">
                <a:solidFill>
                  <a:srgbClr val="C00000"/>
                </a:solidFill>
              </a:rPr>
              <a:t>iletişim</a:t>
            </a:r>
            <a:r>
              <a:rPr lang="tr-TR" sz="2400" dirty="0" smtClean="0"/>
              <a:t> denir.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reeform 495"/>
          <p:cNvSpPr>
            <a:spLocks noEditPoints="1"/>
          </p:cNvSpPr>
          <p:nvPr/>
        </p:nvSpPr>
        <p:spPr bwMode="auto">
          <a:xfrm>
            <a:off x="4411449" y="2001827"/>
            <a:ext cx="3673470" cy="693249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75904" y="1876168"/>
            <a:ext cx="3264877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dirty="0" smtClean="0"/>
              <a:t>İletişim Olabilmesi İçin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reeform 17"/>
          <p:cNvSpPr>
            <a:spLocks noChangeAspect="1"/>
          </p:cNvSpPr>
          <p:nvPr/>
        </p:nvSpPr>
        <p:spPr bwMode="auto">
          <a:xfrm rot="20426176" flipH="1">
            <a:off x="3437518" y="3014174"/>
            <a:ext cx="1947863" cy="455613"/>
          </a:xfrm>
          <a:custGeom>
            <a:avLst/>
            <a:gdLst>
              <a:gd name="T0" fmla="*/ 912 w 917"/>
              <a:gd name="T1" fmla="*/ 163 h 215"/>
              <a:gd name="T2" fmla="*/ 860 w 917"/>
              <a:gd name="T3" fmla="*/ 32 h 215"/>
              <a:gd name="T4" fmla="*/ 827 w 917"/>
              <a:gd name="T5" fmla="*/ 3 h 215"/>
              <a:gd name="T6" fmla="*/ 805 w 917"/>
              <a:gd name="T7" fmla="*/ 15 h 215"/>
              <a:gd name="T8" fmla="*/ 836 w 917"/>
              <a:gd name="T9" fmla="*/ 109 h 215"/>
              <a:gd name="T10" fmla="*/ 828 w 917"/>
              <a:gd name="T11" fmla="*/ 104 h 215"/>
              <a:gd name="T12" fmla="*/ 678 w 917"/>
              <a:gd name="T13" fmla="*/ 54 h 215"/>
              <a:gd name="T14" fmla="*/ 448 w 917"/>
              <a:gd name="T15" fmla="*/ 14 h 215"/>
              <a:gd name="T16" fmla="*/ 207 w 917"/>
              <a:gd name="T17" fmla="*/ 13 h 215"/>
              <a:gd name="T18" fmla="*/ 22 w 917"/>
              <a:gd name="T19" fmla="*/ 80 h 215"/>
              <a:gd name="T20" fmla="*/ 19 w 917"/>
              <a:gd name="T21" fmla="*/ 82 h 215"/>
              <a:gd name="T22" fmla="*/ 66 w 917"/>
              <a:gd name="T23" fmla="*/ 123 h 215"/>
              <a:gd name="T24" fmla="*/ 240 w 917"/>
              <a:gd name="T25" fmla="*/ 58 h 215"/>
              <a:gd name="T26" fmla="*/ 468 w 917"/>
              <a:gd name="T27" fmla="*/ 57 h 215"/>
              <a:gd name="T28" fmla="*/ 685 w 917"/>
              <a:gd name="T29" fmla="*/ 94 h 215"/>
              <a:gd name="T30" fmla="*/ 770 w 917"/>
              <a:gd name="T31" fmla="*/ 118 h 215"/>
              <a:gd name="T32" fmla="*/ 825 w 917"/>
              <a:gd name="T33" fmla="*/ 139 h 215"/>
              <a:gd name="T34" fmla="*/ 838 w 917"/>
              <a:gd name="T35" fmla="*/ 143 h 215"/>
              <a:gd name="T36" fmla="*/ 743 w 917"/>
              <a:gd name="T37" fmla="*/ 169 h 215"/>
              <a:gd name="T38" fmla="*/ 751 w 917"/>
              <a:gd name="T39" fmla="*/ 198 h 215"/>
              <a:gd name="T40" fmla="*/ 790 w 917"/>
              <a:gd name="T41" fmla="*/ 210 h 215"/>
              <a:gd name="T42" fmla="*/ 905 w 917"/>
              <a:gd name="T43" fmla="*/ 182 h 215"/>
              <a:gd name="T44" fmla="*/ 912 w 917"/>
              <a:gd name="T45" fmla="*/ 16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17" h="215">
                <a:moveTo>
                  <a:pt x="912" y="163"/>
                </a:moveTo>
                <a:cubicBezTo>
                  <a:pt x="887" y="123"/>
                  <a:pt x="870" y="78"/>
                  <a:pt x="860" y="32"/>
                </a:cubicBezTo>
                <a:cubicBezTo>
                  <a:pt x="857" y="18"/>
                  <a:pt x="840" y="7"/>
                  <a:pt x="827" y="3"/>
                </a:cubicBezTo>
                <a:cubicBezTo>
                  <a:pt x="817" y="0"/>
                  <a:pt x="802" y="1"/>
                  <a:pt x="805" y="15"/>
                </a:cubicBezTo>
                <a:cubicBezTo>
                  <a:pt x="812" y="47"/>
                  <a:pt x="823" y="79"/>
                  <a:pt x="836" y="109"/>
                </a:cubicBezTo>
                <a:cubicBezTo>
                  <a:pt x="833" y="107"/>
                  <a:pt x="831" y="105"/>
                  <a:pt x="828" y="104"/>
                </a:cubicBezTo>
                <a:cubicBezTo>
                  <a:pt x="781" y="80"/>
                  <a:pt x="729" y="66"/>
                  <a:pt x="678" y="54"/>
                </a:cubicBezTo>
                <a:cubicBezTo>
                  <a:pt x="602" y="35"/>
                  <a:pt x="526" y="22"/>
                  <a:pt x="448" y="14"/>
                </a:cubicBezTo>
                <a:cubicBezTo>
                  <a:pt x="369" y="5"/>
                  <a:pt x="287" y="3"/>
                  <a:pt x="207" y="13"/>
                </a:cubicBezTo>
                <a:cubicBezTo>
                  <a:pt x="143" y="21"/>
                  <a:pt x="74" y="38"/>
                  <a:pt x="22" y="80"/>
                </a:cubicBezTo>
                <a:cubicBezTo>
                  <a:pt x="21" y="80"/>
                  <a:pt x="20" y="81"/>
                  <a:pt x="19" y="82"/>
                </a:cubicBezTo>
                <a:cubicBezTo>
                  <a:pt x="0" y="98"/>
                  <a:pt x="50" y="137"/>
                  <a:pt x="66" y="123"/>
                </a:cubicBezTo>
                <a:cubicBezTo>
                  <a:pt x="114" y="82"/>
                  <a:pt x="178" y="66"/>
                  <a:pt x="240" y="58"/>
                </a:cubicBezTo>
                <a:cubicBezTo>
                  <a:pt x="315" y="47"/>
                  <a:pt x="392" y="50"/>
                  <a:pt x="468" y="57"/>
                </a:cubicBezTo>
                <a:cubicBezTo>
                  <a:pt x="541" y="64"/>
                  <a:pt x="614" y="77"/>
                  <a:pt x="685" y="94"/>
                </a:cubicBezTo>
                <a:cubicBezTo>
                  <a:pt x="714" y="101"/>
                  <a:pt x="742" y="109"/>
                  <a:pt x="770" y="118"/>
                </a:cubicBezTo>
                <a:cubicBezTo>
                  <a:pt x="795" y="126"/>
                  <a:pt x="806" y="129"/>
                  <a:pt x="825" y="139"/>
                </a:cubicBezTo>
                <a:cubicBezTo>
                  <a:pt x="828" y="140"/>
                  <a:pt x="833" y="142"/>
                  <a:pt x="838" y="143"/>
                </a:cubicBezTo>
                <a:cubicBezTo>
                  <a:pt x="806" y="150"/>
                  <a:pt x="774" y="159"/>
                  <a:pt x="743" y="169"/>
                </a:cubicBezTo>
                <a:cubicBezTo>
                  <a:pt x="730" y="173"/>
                  <a:pt x="746" y="194"/>
                  <a:pt x="751" y="198"/>
                </a:cubicBezTo>
                <a:cubicBezTo>
                  <a:pt x="761" y="207"/>
                  <a:pt x="776" y="215"/>
                  <a:pt x="790" y="210"/>
                </a:cubicBezTo>
                <a:cubicBezTo>
                  <a:pt x="827" y="198"/>
                  <a:pt x="866" y="189"/>
                  <a:pt x="905" y="182"/>
                </a:cubicBezTo>
                <a:cubicBezTo>
                  <a:pt x="915" y="180"/>
                  <a:pt x="917" y="171"/>
                  <a:pt x="912" y="16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7"/>
          <p:cNvSpPr>
            <a:spLocks noChangeAspect="1"/>
          </p:cNvSpPr>
          <p:nvPr/>
        </p:nvSpPr>
        <p:spPr bwMode="auto">
          <a:xfrm rot="11953687" flipH="1" flipV="1">
            <a:off x="7375442" y="3000685"/>
            <a:ext cx="1947863" cy="444486"/>
          </a:xfrm>
          <a:custGeom>
            <a:avLst/>
            <a:gdLst>
              <a:gd name="T0" fmla="*/ 912 w 917"/>
              <a:gd name="T1" fmla="*/ 163 h 215"/>
              <a:gd name="T2" fmla="*/ 860 w 917"/>
              <a:gd name="T3" fmla="*/ 32 h 215"/>
              <a:gd name="T4" fmla="*/ 827 w 917"/>
              <a:gd name="T5" fmla="*/ 3 h 215"/>
              <a:gd name="T6" fmla="*/ 805 w 917"/>
              <a:gd name="T7" fmla="*/ 15 h 215"/>
              <a:gd name="T8" fmla="*/ 836 w 917"/>
              <a:gd name="T9" fmla="*/ 109 h 215"/>
              <a:gd name="T10" fmla="*/ 828 w 917"/>
              <a:gd name="T11" fmla="*/ 104 h 215"/>
              <a:gd name="T12" fmla="*/ 678 w 917"/>
              <a:gd name="T13" fmla="*/ 54 h 215"/>
              <a:gd name="T14" fmla="*/ 448 w 917"/>
              <a:gd name="T15" fmla="*/ 14 h 215"/>
              <a:gd name="T16" fmla="*/ 207 w 917"/>
              <a:gd name="T17" fmla="*/ 13 h 215"/>
              <a:gd name="T18" fmla="*/ 22 w 917"/>
              <a:gd name="T19" fmla="*/ 80 h 215"/>
              <a:gd name="T20" fmla="*/ 19 w 917"/>
              <a:gd name="T21" fmla="*/ 82 h 215"/>
              <a:gd name="T22" fmla="*/ 66 w 917"/>
              <a:gd name="T23" fmla="*/ 123 h 215"/>
              <a:gd name="T24" fmla="*/ 240 w 917"/>
              <a:gd name="T25" fmla="*/ 58 h 215"/>
              <a:gd name="T26" fmla="*/ 468 w 917"/>
              <a:gd name="T27" fmla="*/ 57 h 215"/>
              <a:gd name="T28" fmla="*/ 685 w 917"/>
              <a:gd name="T29" fmla="*/ 94 h 215"/>
              <a:gd name="T30" fmla="*/ 770 w 917"/>
              <a:gd name="T31" fmla="*/ 118 h 215"/>
              <a:gd name="T32" fmla="*/ 825 w 917"/>
              <a:gd name="T33" fmla="*/ 139 h 215"/>
              <a:gd name="T34" fmla="*/ 838 w 917"/>
              <a:gd name="T35" fmla="*/ 143 h 215"/>
              <a:gd name="T36" fmla="*/ 743 w 917"/>
              <a:gd name="T37" fmla="*/ 169 h 215"/>
              <a:gd name="T38" fmla="*/ 751 w 917"/>
              <a:gd name="T39" fmla="*/ 198 h 215"/>
              <a:gd name="T40" fmla="*/ 790 w 917"/>
              <a:gd name="T41" fmla="*/ 210 h 215"/>
              <a:gd name="T42" fmla="*/ 905 w 917"/>
              <a:gd name="T43" fmla="*/ 182 h 215"/>
              <a:gd name="T44" fmla="*/ 912 w 917"/>
              <a:gd name="T45" fmla="*/ 16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17" h="215">
                <a:moveTo>
                  <a:pt x="912" y="163"/>
                </a:moveTo>
                <a:cubicBezTo>
                  <a:pt x="887" y="123"/>
                  <a:pt x="870" y="78"/>
                  <a:pt x="860" y="32"/>
                </a:cubicBezTo>
                <a:cubicBezTo>
                  <a:pt x="857" y="18"/>
                  <a:pt x="840" y="7"/>
                  <a:pt x="827" y="3"/>
                </a:cubicBezTo>
                <a:cubicBezTo>
                  <a:pt x="817" y="0"/>
                  <a:pt x="802" y="1"/>
                  <a:pt x="805" y="15"/>
                </a:cubicBezTo>
                <a:cubicBezTo>
                  <a:pt x="812" y="47"/>
                  <a:pt x="823" y="79"/>
                  <a:pt x="836" y="109"/>
                </a:cubicBezTo>
                <a:cubicBezTo>
                  <a:pt x="833" y="107"/>
                  <a:pt x="831" y="105"/>
                  <a:pt x="828" y="104"/>
                </a:cubicBezTo>
                <a:cubicBezTo>
                  <a:pt x="781" y="80"/>
                  <a:pt x="729" y="66"/>
                  <a:pt x="678" y="54"/>
                </a:cubicBezTo>
                <a:cubicBezTo>
                  <a:pt x="602" y="35"/>
                  <a:pt x="526" y="22"/>
                  <a:pt x="448" y="14"/>
                </a:cubicBezTo>
                <a:cubicBezTo>
                  <a:pt x="369" y="5"/>
                  <a:pt x="287" y="3"/>
                  <a:pt x="207" y="13"/>
                </a:cubicBezTo>
                <a:cubicBezTo>
                  <a:pt x="143" y="21"/>
                  <a:pt x="74" y="38"/>
                  <a:pt x="22" y="80"/>
                </a:cubicBezTo>
                <a:cubicBezTo>
                  <a:pt x="21" y="80"/>
                  <a:pt x="20" y="81"/>
                  <a:pt x="19" y="82"/>
                </a:cubicBezTo>
                <a:cubicBezTo>
                  <a:pt x="0" y="98"/>
                  <a:pt x="50" y="137"/>
                  <a:pt x="66" y="123"/>
                </a:cubicBezTo>
                <a:cubicBezTo>
                  <a:pt x="114" y="82"/>
                  <a:pt x="178" y="66"/>
                  <a:pt x="240" y="58"/>
                </a:cubicBezTo>
                <a:cubicBezTo>
                  <a:pt x="315" y="47"/>
                  <a:pt x="392" y="50"/>
                  <a:pt x="468" y="57"/>
                </a:cubicBezTo>
                <a:cubicBezTo>
                  <a:pt x="541" y="64"/>
                  <a:pt x="614" y="77"/>
                  <a:pt x="685" y="94"/>
                </a:cubicBezTo>
                <a:cubicBezTo>
                  <a:pt x="714" y="101"/>
                  <a:pt x="742" y="109"/>
                  <a:pt x="770" y="118"/>
                </a:cubicBezTo>
                <a:cubicBezTo>
                  <a:pt x="795" y="126"/>
                  <a:pt x="806" y="129"/>
                  <a:pt x="825" y="139"/>
                </a:cubicBezTo>
                <a:cubicBezTo>
                  <a:pt x="828" y="140"/>
                  <a:pt x="833" y="142"/>
                  <a:pt x="838" y="143"/>
                </a:cubicBezTo>
                <a:cubicBezTo>
                  <a:pt x="806" y="150"/>
                  <a:pt x="774" y="159"/>
                  <a:pt x="743" y="169"/>
                </a:cubicBezTo>
                <a:cubicBezTo>
                  <a:pt x="730" y="173"/>
                  <a:pt x="746" y="194"/>
                  <a:pt x="751" y="198"/>
                </a:cubicBezTo>
                <a:cubicBezTo>
                  <a:pt x="761" y="207"/>
                  <a:pt x="776" y="215"/>
                  <a:pt x="790" y="210"/>
                </a:cubicBezTo>
                <a:cubicBezTo>
                  <a:pt x="827" y="198"/>
                  <a:pt x="866" y="189"/>
                  <a:pt x="905" y="182"/>
                </a:cubicBezTo>
                <a:cubicBezTo>
                  <a:pt x="915" y="180"/>
                  <a:pt x="917" y="171"/>
                  <a:pt x="912" y="16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828799" y="3630360"/>
            <a:ext cx="3264877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dirty="0" smtClean="0"/>
              <a:t>En az iki kişinin olması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502401" y="3630360"/>
            <a:ext cx="5689600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dirty="0" smtClean="0"/>
              <a:t>Bu iki kişinin birbirinden haberdar olması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reeform 17"/>
          <p:cNvSpPr>
            <a:spLocks noChangeAspect="1"/>
          </p:cNvSpPr>
          <p:nvPr/>
        </p:nvSpPr>
        <p:spPr bwMode="auto">
          <a:xfrm rot="13764096" flipH="1">
            <a:off x="3084870" y="4925043"/>
            <a:ext cx="1947863" cy="455613"/>
          </a:xfrm>
          <a:custGeom>
            <a:avLst/>
            <a:gdLst>
              <a:gd name="T0" fmla="*/ 912 w 917"/>
              <a:gd name="T1" fmla="*/ 163 h 215"/>
              <a:gd name="T2" fmla="*/ 860 w 917"/>
              <a:gd name="T3" fmla="*/ 32 h 215"/>
              <a:gd name="T4" fmla="*/ 827 w 917"/>
              <a:gd name="T5" fmla="*/ 3 h 215"/>
              <a:gd name="T6" fmla="*/ 805 w 917"/>
              <a:gd name="T7" fmla="*/ 15 h 215"/>
              <a:gd name="T8" fmla="*/ 836 w 917"/>
              <a:gd name="T9" fmla="*/ 109 h 215"/>
              <a:gd name="T10" fmla="*/ 828 w 917"/>
              <a:gd name="T11" fmla="*/ 104 h 215"/>
              <a:gd name="T12" fmla="*/ 678 w 917"/>
              <a:gd name="T13" fmla="*/ 54 h 215"/>
              <a:gd name="T14" fmla="*/ 448 w 917"/>
              <a:gd name="T15" fmla="*/ 14 h 215"/>
              <a:gd name="T16" fmla="*/ 207 w 917"/>
              <a:gd name="T17" fmla="*/ 13 h 215"/>
              <a:gd name="T18" fmla="*/ 22 w 917"/>
              <a:gd name="T19" fmla="*/ 80 h 215"/>
              <a:gd name="T20" fmla="*/ 19 w 917"/>
              <a:gd name="T21" fmla="*/ 82 h 215"/>
              <a:gd name="T22" fmla="*/ 66 w 917"/>
              <a:gd name="T23" fmla="*/ 123 h 215"/>
              <a:gd name="T24" fmla="*/ 240 w 917"/>
              <a:gd name="T25" fmla="*/ 58 h 215"/>
              <a:gd name="T26" fmla="*/ 468 w 917"/>
              <a:gd name="T27" fmla="*/ 57 h 215"/>
              <a:gd name="T28" fmla="*/ 685 w 917"/>
              <a:gd name="T29" fmla="*/ 94 h 215"/>
              <a:gd name="T30" fmla="*/ 770 w 917"/>
              <a:gd name="T31" fmla="*/ 118 h 215"/>
              <a:gd name="T32" fmla="*/ 825 w 917"/>
              <a:gd name="T33" fmla="*/ 139 h 215"/>
              <a:gd name="T34" fmla="*/ 838 w 917"/>
              <a:gd name="T35" fmla="*/ 143 h 215"/>
              <a:gd name="T36" fmla="*/ 743 w 917"/>
              <a:gd name="T37" fmla="*/ 169 h 215"/>
              <a:gd name="T38" fmla="*/ 751 w 917"/>
              <a:gd name="T39" fmla="*/ 198 h 215"/>
              <a:gd name="T40" fmla="*/ 790 w 917"/>
              <a:gd name="T41" fmla="*/ 210 h 215"/>
              <a:gd name="T42" fmla="*/ 905 w 917"/>
              <a:gd name="T43" fmla="*/ 182 h 215"/>
              <a:gd name="T44" fmla="*/ 912 w 917"/>
              <a:gd name="T45" fmla="*/ 16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17" h="215">
                <a:moveTo>
                  <a:pt x="912" y="163"/>
                </a:moveTo>
                <a:cubicBezTo>
                  <a:pt x="887" y="123"/>
                  <a:pt x="870" y="78"/>
                  <a:pt x="860" y="32"/>
                </a:cubicBezTo>
                <a:cubicBezTo>
                  <a:pt x="857" y="18"/>
                  <a:pt x="840" y="7"/>
                  <a:pt x="827" y="3"/>
                </a:cubicBezTo>
                <a:cubicBezTo>
                  <a:pt x="817" y="0"/>
                  <a:pt x="802" y="1"/>
                  <a:pt x="805" y="15"/>
                </a:cubicBezTo>
                <a:cubicBezTo>
                  <a:pt x="812" y="47"/>
                  <a:pt x="823" y="79"/>
                  <a:pt x="836" y="109"/>
                </a:cubicBezTo>
                <a:cubicBezTo>
                  <a:pt x="833" y="107"/>
                  <a:pt x="831" y="105"/>
                  <a:pt x="828" y="104"/>
                </a:cubicBezTo>
                <a:cubicBezTo>
                  <a:pt x="781" y="80"/>
                  <a:pt x="729" y="66"/>
                  <a:pt x="678" y="54"/>
                </a:cubicBezTo>
                <a:cubicBezTo>
                  <a:pt x="602" y="35"/>
                  <a:pt x="526" y="22"/>
                  <a:pt x="448" y="14"/>
                </a:cubicBezTo>
                <a:cubicBezTo>
                  <a:pt x="369" y="5"/>
                  <a:pt x="287" y="3"/>
                  <a:pt x="207" y="13"/>
                </a:cubicBezTo>
                <a:cubicBezTo>
                  <a:pt x="143" y="21"/>
                  <a:pt x="74" y="38"/>
                  <a:pt x="22" y="80"/>
                </a:cubicBezTo>
                <a:cubicBezTo>
                  <a:pt x="21" y="80"/>
                  <a:pt x="20" y="81"/>
                  <a:pt x="19" y="82"/>
                </a:cubicBezTo>
                <a:cubicBezTo>
                  <a:pt x="0" y="98"/>
                  <a:pt x="50" y="137"/>
                  <a:pt x="66" y="123"/>
                </a:cubicBezTo>
                <a:cubicBezTo>
                  <a:pt x="114" y="82"/>
                  <a:pt x="178" y="66"/>
                  <a:pt x="240" y="58"/>
                </a:cubicBezTo>
                <a:cubicBezTo>
                  <a:pt x="315" y="47"/>
                  <a:pt x="392" y="50"/>
                  <a:pt x="468" y="57"/>
                </a:cubicBezTo>
                <a:cubicBezTo>
                  <a:pt x="541" y="64"/>
                  <a:pt x="614" y="77"/>
                  <a:pt x="685" y="94"/>
                </a:cubicBezTo>
                <a:cubicBezTo>
                  <a:pt x="714" y="101"/>
                  <a:pt x="742" y="109"/>
                  <a:pt x="770" y="118"/>
                </a:cubicBezTo>
                <a:cubicBezTo>
                  <a:pt x="795" y="126"/>
                  <a:pt x="806" y="129"/>
                  <a:pt x="825" y="139"/>
                </a:cubicBezTo>
                <a:cubicBezTo>
                  <a:pt x="828" y="140"/>
                  <a:pt x="833" y="142"/>
                  <a:pt x="838" y="143"/>
                </a:cubicBezTo>
                <a:cubicBezTo>
                  <a:pt x="806" y="150"/>
                  <a:pt x="774" y="159"/>
                  <a:pt x="743" y="169"/>
                </a:cubicBezTo>
                <a:cubicBezTo>
                  <a:pt x="730" y="173"/>
                  <a:pt x="746" y="194"/>
                  <a:pt x="751" y="198"/>
                </a:cubicBezTo>
                <a:cubicBezTo>
                  <a:pt x="761" y="207"/>
                  <a:pt x="776" y="215"/>
                  <a:pt x="790" y="210"/>
                </a:cubicBezTo>
                <a:cubicBezTo>
                  <a:pt x="827" y="198"/>
                  <a:pt x="866" y="189"/>
                  <a:pt x="905" y="182"/>
                </a:cubicBezTo>
                <a:cubicBezTo>
                  <a:pt x="915" y="180"/>
                  <a:pt x="917" y="171"/>
                  <a:pt x="912" y="16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7"/>
          <p:cNvSpPr>
            <a:spLocks noChangeAspect="1"/>
          </p:cNvSpPr>
          <p:nvPr/>
        </p:nvSpPr>
        <p:spPr bwMode="auto">
          <a:xfrm rot="18699395" flipH="1" flipV="1">
            <a:off x="7554850" y="4918247"/>
            <a:ext cx="1947863" cy="444486"/>
          </a:xfrm>
          <a:custGeom>
            <a:avLst/>
            <a:gdLst>
              <a:gd name="T0" fmla="*/ 912 w 917"/>
              <a:gd name="T1" fmla="*/ 163 h 215"/>
              <a:gd name="T2" fmla="*/ 860 w 917"/>
              <a:gd name="T3" fmla="*/ 32 h 215"/>
              <a:gd name="T4" fmla="*/ 827 w 917"/>
              <a:gd name="T5" fmla="*/ 3 h 215"/>
              <a:gd name="T6" fmla="*/ 805 w 917"/>
              <a:gd name="T7" fmla="*/ 15 h 215"/>
              <a:gd name="T8" fmla="*/ 836 w 917"/>
              <a:gd name="T9" fmla="*/ 109 h 215"/>
              <a:gd name="T10" fmla="*/ 828 w 917"/>
              <a:gd name="T11" fmla="*/ 104 h 215"/>
              <a:gd name="T12" fmla="*/ 678 w 917"/>
              <a:gd name="T13" fmla="*/ 54 h 215"/>
              <a:gd name="T14" fmla="*/ 448 w 917"/>
              <a:gd name="T15" fmla="*/ 14 h 215"/>
              <a:gd name="T16" fmla="*/ 207 w 917"/>
              <a:gd name="T17" fmla="*/ 13 h 215"/>
              <a:gd name="T18" fmla="*/ 22 w 917"/>
              <a:gd name="T19" fmla="*/ 80 h 215"/>
              <a:gd name="T20" fmla="*/ 19 w 917"/>
              <a:gd name="T21" fmla="*/ 82 h 215"/>
              <a:gd name="T22" fmla="*/ 66 w 917"/>
              <a:gd name="T23" fmla="*/ 123 h 215"/>
              <a:gd name="T24" fmla="*/ 240 w 917"/>
              <a:gd name="T25" fmla="*/ 58 h 215"/>
              <a:gd name="T26" fmla="*/ 468 w 917"/>
              <a:gd name="T27" fmla="*/ 57 h 215"/>
              <a:gd name="T28" fmla="*/ 685 w 917"/>
              <a:gd name="T29" fmla="*/ 94 h 215"/>
              <a:gd name="T30" fmla="*/ 770 w 917"/>
              <a:gd name="T31" fmla="*/ 118 h 215"/>
              <a:gd name="T32" fmla="*/ 825 w 917"/>
              <a:gd name="T33" fmla="*/ 139 h 215"/>
              <a:gd name="T34" fmla="*/ 838 w 917"/>
              <a:gd name="T35" fmla="*/ 143 h 215"/>
              <a:gd name="T36" fmla="*/ 743 w 917"/>
              <a:gd name="T37" fmla="*/ 169 h 215"/>
              <a:gd name="T38" fmla="*/ 751 w 917"/>
              <a:gd name="T39" fmla="*/ 198 h 215"/>
              <a:gd name="T40" fmla="*/ 790 w 917"/>
              <a:gd name="T41" fmla="*/ 210 h 215"/>
              <a:gd name="T42" fmla="*/ 905 w 917"/>
              <a:gd name="T43" fmla="*/ 182 h 215"/>
              <a:gd name="T44" fmla="*/ 912 w 917"/>
              <a:gd name="T45" fmla="*/ 16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17" h="215">
                <a:moveTo>
                  <a:pt x="912" y="163"/>
                </a:moveTo>
                <a:cubicBezTo>
                  <a:pt x="887" y="123"/>
                  <a:pt x="870" y="78"/>
                  <a:pt x="860" y="32"/>
                </a:cubicBezTo>
                <a:cubicBezTo>
                  <a:pt x="857" y="18"/>
                  <a:pt x="840" y="7"/>
                  <a:pt x="827" y="3"/>
                </a:cubicBezTo>
                <a:cubicBezTo>
                  <a:pt x="817" y="0"/>
                  <a:pt x="802" y="1"/>
                  <a:pt x="805" y="15"/>
                </a:cubicBezTo>
                <a:cubicBezTo>
                  <a:pt x="812" y="47"/>
                  <a:pt x="823" y="79"/>
                  <a:pt x="836" y="109"/>
                </a:cubicBezTo>
                <a:cubicBezTo>
                  <a:pt x="833" y="107"/>
                  <a:pt x="831" y="105"/>
                  <a:pt x="828" y="104"/>
                </a:cubicBezTo>
                <a:cubicBezTo>
                  <a:pt x="781" y="80"/>
                  <a:pt x="729" y="66"/>
                  <a:pt x="678" y="54"/>
                </a:cubicBezTo>
                <a:cubicBezTo>
                  <a:pt x="602" y="35"/>
                  <a:pt x="526" y="22"/>
                  <a:pt x="448" y="14"/>
                </a:cubicBezTo>
                <a:cubicBezTo>
                  <a:pt x="369" y="5"/>
                  <a:pt x="287" y="3"/>
                  <a:pt x="207" y="13"/>
                </a:cubicBezTo>
                <a:cubicBezTo>
                  <a:pt x="143" y="21"/>
                  <a:pt x="74" y="38"/>
                  <a:pt x="22" y="80"/>
                </a:cubicBezTo>
                <a:cubicBezTo>
                  <a:pt x="21" y="80"/>
                  <a:pt x="20" y="81"/>
                  <a:pt x="19" y="82"/>
                </a:cubicBezTo>
                <a:cubicBezTo>
                  <a:pt x="0" y="98"/>
                  <a:pt x="50" y="137"/>
                  <a:pt x="66" y="123"/>
                </a:cubicBezTo>
                <a:cubicBezTo>
                  <a:pt x="114" y="82"/>
                  <a:pt x="178" y="66"/>
                  <a:pt x="240" y="58"/>
                </a:cubicBezTo>
                <a:cubicBezTo>
                  <a:pt x="315" y="47"/>
                  <a:pt x="392" y="50"/>
                  <a:pt x="468" y="57"/>
                </a:cubicBezTo>
                <a:cubicBezTo>
                  <a:pt x="541" y="64"/>
                  <a:pt x="614" y="77"/>
                  <a:pt x="685" y="94"/>
                </a:cubicBezTo>
                <a:cubicBezTo>
                  <a:pt x="714" y="101"/>
                  <a:pt x="742" y="109"/>
                  <a:pt x="770" y="118"/>
                </a:cubicBezTo>
                <a:cubicBezTo>
                  <a:pt x="795" y="126"/>
                  <a:pt x="806" y="129"/>
                  <a:pt x="825" y="139"/>
                </a:cubicBezTo>
                <a:cubicBezTo>
                  <a:pt x="828" y="140"/>
                  <a:pt x="833" y="142"/>
                  <a:pt x="838" y="143"/>
                </a:cubicBezTo>
                <a:cubicBezTo>
                  <a:pt x="806" y="150"/>
                  <a:pt x="774" y="159"/>
                  <a:pt x="743" y="169"/>
                </a:cubicBezTo>
                <a:cubicBezTo>
                  <a:pt x="730" y="173"/>
                  <a:pt x="746" y="194"/>
                  <a:pt x="751" y="198"/>
                </a:cubicBezTo>
                <a:cubicBezTo>
                  <a:pt x="761" y="207"/>
                  <a:pt x="776" y="215"/>
                  <a:pt x="790" y="210"/>
                </a:cubicBezTo>
                <a:cubicBezTo>
                  <a:pt x="827" y="198"/>
                  <a:pt x="866" y="189"/>
                  <a:pt x="905" y="182"/>
                </a:cubicBezTo>
                <a:cubicBezTo>
                  <a:pt x="915" y="180"/>
                  <a:pt x="917" y="171"/>
                  <a:pt x="912" y="16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660899" y="5333484"/>
            <a:ext cx="3264877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 smtClean="0"/>
              <a:t>İletilecek bir mesaj olması gerekir.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5 Yuvarlatılmış Dikdörtgen"/>
          <p:cNvSpPr/>
          <p:nvPr/>
        </p:nvSpPr>
        <p:spPr>
          <a:xfrm flipH="1">
            <a:off x="127942" y="5819605"/>
            <a:ext cx="11887199" cy="916882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spcBef>
                <a:spcPct val="0"/>
              </a:spcBef>
            </a:pPr>
            <a:r>
              <a:rPr lang="tr-TR" altLang="tr-TR" sz="2400" b="1" dirty="0" smtClean="0">
                <a:solidFill>
                  <a:schemeClr val="bg1"/>
                </a:solidFill>
              </a:rPr>
              <a:t>İletişime bir örnek veriniz.</a:t>
            </a:r>
            <a:endParaRPr lang="tr-TR" altLang="tr-T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3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 animBg="1"/>
      <p:bldP spid="11" grpId="0"/>
      <p:bldP spid="12" grpId="0"/>
      <p:bldP spid="13" grpId="0" animBg="1"/>
      <p:bldP spid="14" grpId="0" animBg="1"/>
      <p:bldP spid="15" grpId="0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up 34"/>
          <p:cNvGrpSpPr/>
          <p:nvPr/>
        </p:nvGrpSpPr>
        <p:grpSpPr>
          <a:xfrm>
            <a:off x="0" y="-49261"/>
            <a:ext cx="12192000" cy="934711"/>
            <a:chOff x="0" y="32800"/>
            <a:chExt cx="12192000" cy="934711"/>
          </a:xfrm>
        </p:grpSpPr>
        <p:grpSp>
          <p:nvGrpSpPr>
            <p:cNvPr id="36" name="Grup 35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8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0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3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5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6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4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1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2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7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4" name="Resi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52" y="919687"/>
            <a:ext cx="4449598" cy="3994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419652" y="3898108"/>
            <a:ext cx="2229782" cy="939594"/>
          </a:xfrm>
          <a:prstGeom prst="wedgeRoundRectCallout">
            <a:avLst>
              <a:gd name="adj1" fmla="val -22828"/>
              <a:gd name="adj2" fmla="val -147358"/>
              <a:gd name="adj3" fmla="val 16667"/>
            </a:avLst>
          </a:prstGeom>
          <a:solidFill>
            <a:schemeClr val="bg1"/>
          </a:solidFill>
          <a:ln w="57150" cmpd="thickThin">
            <a:solidFill>
              <a:srgbClr val="CC0066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Herkese günaydın.</a:t>
            </a:r>
            <a:endParaRPr lang="tr-TR" sz="2400" dirty="0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2565710" y="3200813"/>
            <a:ext cx="2303541" cy="939594"/>
          </a:xfrm>
          <a:prstGeom prst="wedgeRoundRectCallout">
            <a:avLst>
              <a:gd name="adj1" fmla="val -10544"/>
              <a:gd name="adj2" fmla="val -144655"/>
              <a:gd name="adj3" fmla="val 16667"/>
            </a:avLst>
          </a:prstGeom>
          <a:solidFill>
            <a:schemeClr val="bg1"/>
          </a:solidFill>
          <a:ln w="57150" cmpd="thickThin">
            <a:solidFill>
              <a:srgbClr val="CC0066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Günaydın güzel torunum.</a:t>
            </a:r>
            <a:endParaRPr lang="tr-TR" sz="2400" dirty="0"/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19652" y="5114864"/>
            <a:ext cx="4800600" cy="457200"/>
            <a:chOff x="793" y="1369"/>
            <a:chExt cx="4491" cy="288"/>
          </a:xfrm>
        </p:grpSpPr>
        <p:grpSp>
          <p:nvGrpSpPr>
            <p:cNvPr id="3" name="Group 25"/>
            <p:cNvGrpSpPr>
              <a:grpSpLocks/>
            </p:cNvGrpSpPr>
            <p:nvPr/>
          </p:nvGrpSpPr>
          <p:grpSpPr bwMode="auto">
            <a:xfrm>
              <a:off x="793" y="1369"/>
              <a:ext cx="4491" cy="288"/>
              <a:chOff x="1344" y="1392"/>
              <a:chExt cx="3072" cy="288"/>
            </a:xfrm>
          </p:grpSpPr>
          <p:sp>
            <p:nvSpPr>
              <p:cNvPr id="11" name="Rectangle 26"/>
              <p:cNvSpPr>
                <a:spLocks noChangeArrowheads="1"/>
              </p:cNvSpPr>
              <p:nvPr/>
            </p:nvSpPr>
            <p:spPr bwMode="gray">
              <a:xfrm>
                <a:off x="1680" y="1392"/>
                <a:ext cx="2736" cy="288"/>
              </a:xfrm>
              <a:prstGeom prst="rect">
                <a:avLst/>
              </a:prstGeom>
              <a:gradFill rotWithShape="1">
                <a:gsLst>
                  <a:gs pos="0">
                    <a:srgbClr val="C8F1FA"/>
                  </a:gs>
                  <a:gs pos="100000">
                    <a:srgbClr val="68D8F2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3E8291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tr-TR" altLang="tr-TR" sz="1800"/>
              </a:p>
            </p:txBody>
          </p:sp>
          <p:sp>
            <p:nvSpPr>
              <p:cNvPr id="12" name="Rectangle 27"/>
              <p:cNvSpPr>
                <a:spLocks noChangeArrowheads="1"/>
              </p:cNvSpPr>
              <p:nvPr/>
            </p:nvSpPr>
            <p:spPr bwMode="gray">
              <a:xfrm>
                <a:off x="1344" y="1392"/>
                <a:ext cx="384" cy="288"/>
              </a:xfrm>
              <a:prstGeom prst="rect">
                <a:avLst/>
              </a:prstGeom>
              <a:gradFill rotWithShape="1">
                <a:gsLst>
                  <a:gs pos="0">
                    <a:srgbClr val="284E75"/>
                  </a:gs>
                  <a:gs pos="50000">
                    <a:srgbClr val="4D98E3"/>
                  </a:gs>
                  <a:gs pos="100000">
                    <a:srgbClr val="284E75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2E5B88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altLang="tr-TR" sz="2000" b="1"/>
                  <a:t>1</a:t>
                </a:r>
              </a:p>
            </p:txBody>
          </p:sp>
        </p:grpSp>
        <p:sp>
          <p:nvSpPr>
            <p:cNvPr id="10" name="Rectangle 28"/>
            <p:cNvSpPr>
              <a:spLocks noChangeArrowheads="1"/>
            </p:cNvSpPr>
            <p:nvPr/>
          </p:nvSpPr>
          <p:spPr bwMode="auto">
            <a:xfrm>
              <a:off x="1343" y="1385"/>
              <a:ext cx="371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tr-TR" altLang="tr-TR" sz="2000" b="1" dirty="0" smtClean="0"/>
                <a:t>Birden fazla kişi var.</a:t>
              </a:r>
              <a:endParaRPr lang="en-US" altLang="tr-TR" sz="2000" b="1" dirty="0"/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419652" y="5724464"/>
            <a:ext cx="4800600" cy="457200"/>
            <a:chOff x="793" y="1801"/>
            <a:chExt cx="4491" cy="288"/>
          </a:xfrm>
        </p:grpSpPr>
        <p:grpSp>
          <p:nvGrpSpPr>
            <p:cNvPr id="9" name="Group 30"/>
            <p:cNvGrpSpPr>
              <a:grpSpLocks/>
            </p:cNvGrpSpPr>
            <p:nvPr/>
          </p:nvGrpSpPr>
          <p:grpSpPr bwMode="auto">
            <a:xfrm>
              <a:off x="793" y="1801"/>
              <a:ext cx="4491" cy="288"/>
              <a:chOff x="1344" y="1872"/>
              <a:chExt cx="3072" cy="288"/>
            </a:xfrm>
          </p:grpSpPr>
          <p:sp>
            <p:nvSpPr>
              <p:cNvPr id="16" name="Rectangle 31"/>
              <p:cNvSpPr>
                <a:spLocks noChangeArrowheads="1"/>
              </p:cNvSpPr>
              <p:nvPr/>
            </p:nvSpPr>
            <p:spPr bwMode="gray">
              <a:xfrm>
                <a:off x="1680" y="1872"/>
                <a:ext cx="2736" cy="288"/>
              </a:xfrm>
              <a:prstGeom prst="rect">
                <a:avLst/>
              </a:prstGeom>
              <a:gradFill rotWithShape="1">
                <a:gsLst>
                  <a:gs pos="0">
                    <a:srgbClr val="DCE2FF"/>
                  </a:gs>
                  <a:gs pos="100000">
                    <a:srgbClr val="9EB0FE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5F6A98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tr-TR" altLang="tr-TR" sz="1800"/>
              </a:p>
            </p:txBody>
          </p:sp>
          <p:sp>
            <p:nvSpPr>
              <p:cNvPr id="17" name="Rectangle 32"/>
              <p:cNvSpPr>
                <a:spLocks noChangeArrowheads="1"/>
              </p:cNvSpPr>
              <p:nvPr/>
            </p:nvSpPr>
            <p:spPr bwMode="gray">
              <a:xfrm>
                <a:off x="1344" y="1872"/>
                <a:ext cx="384" cy="288"/>
              </a:xfrm>
              <a:prstGeom prst="rect">
                <a:avLst/>
              </a:prstGeom>
              <a:gradFill rotWithShape="1">
                <a:gsLst>
                  <a:gs pos="0">
                    <a:srgbClr val="573A7A"/>
                  </a:gs>
                  <a:gs pos="50000">
                    <a:srgbClr val="A971ED"/>
                  </a:gs>
                  <a:gs pos="100000">
                    <a:srgbClr val="573A7A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65448E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altLang="tr-TR" sz="2000" b="1"/>
                  <a:t>2</a:t>
                </a:r>
              </a:p>
            </p:txBody>
          </p:sp>
        </p:grpSp>
        <p:sp>
          <p:nvSpPr>
            <p:cNvPr id="15" name="Rectangle 33"/>
            <p:cNvSpPr>
              <a:spLocks noChangeArrowheads="1"/>
            </p:cNvSpPr>
            <p:nvPr/>
          </p:nvSpPr>
          <p:spPr bwMode="auto">
            <a:xfrm>
              <a:off x="1343" y="1810"/>
              <a:ext cx="371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tr-TR" altLang="tr-TR" sz="2000" b="1" dirty="0" smtClean="0"/>
                <a:t>Herkes birbirinin farkında</a:t>
              </a:r>
              <a:endParaRPr lang="en-US" altLang="tr-TR" sz="2000" b="1" dirty="0"/>
            </a:p>
          </p:txBody>
        </p:sp>
      </p:grpSp>
      <p:grpSp>
        <p:nvGrpSpPr>
          <p:cNvPr id="13" name="Group 34"/>
          <p:cNvGrpSpPr>
            <a:grpSpLocks/>
          </p:cNvGrpSpPr>
          <p:nvPr/>
        </p:nvGrpSpPr>
        <p:grpSpPr bwMode="auto">
          <a:xfrm>
            <a:off x="419652" y="6348352"/>
            <a:ext cx="4800600" cy="457200"/>
            <a:chOff x="793" y="2233"/>
            <a:chExt cx="4491" cy="288"/>
          </a:xfrm>
        </p:grpSpPr>
        <p:grpSp>
          <p:nvGrpSpPr>
            <p:cNvPr id="14" name="Group 35"/>
            <p:cNvGrpSpPr>
              <a:grpSpLocks/>
            </p:cNvGrpSpPr>
            <p:nvPr/>
          </p:nvGrpSpPr>
          <p:grpSpPr bwMode="auto">
            <a:xfrm>
              <a:off x="793" y="2233"/>
              <a:ext cx="4491" cy="288"/>
              <a:chOff x="1344" y="1392"/>
              <a:chExt cx="3072" cy="288"/>
            </a:xfrm>
          </p:grpSpPr>
          <p:sp>
            <p:nvSpPr>
              <p:cNvPr id="21" name="Rectangle 36"/>
              <p:cNvSpPr>
                <a:spLocks noChangeArrowheads="1"/>
              </p:cNvSpPr>
              <p:nvPr/>
            </p:nvSpPr>
            <p:spPr bwMode="gray">
              <a:xfrm>
                <a:off x="1680" y="1392"/>
                <a:ext cx="2736" cy="288"/>
              </a:xfrm>
              <a:prstGeom prst="rect">
                <a:avLst/>
              </a:prstGeom>
              <a:gradFill rotWithShape="1">
                <a:gsLst>
                  <a:gs pos="0">
                    <a:srgbClr val="C8F1FA"/>
                  </a:gs>
                  <a:gs pos="100000">
                    <a:srgbClr val="68D8F2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3E8291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tr-TR" altLang="tr-TR" sz="1800"/>
              </a:p>
            </p:txBody>
          </p:sp>
          <p:sp>
            <p:nvSpPr>
              <p:cNvPr id="22" name="Rectangle 37"/>
              <p:cNvSpPr>
                <a:spLocks noChangeArrowheads="1"/>
              </p:cNvSpPr>
              <p:nvPr/>
            </p:nvSpPr>
            <p:spPr bwMode="gray">
              <a:xfrm>
                <a:off x="1344" y="1392"/>
                <a:ext cx="384" cy="288"/>
              </a:xfrm>
              <a:prstGeom prst="rect">
                <a:avLst/>
              </a:prstGeom>
              <a:gradFill rotWithShape="1">
                <a:gsLst>
                  <a:gs pos="0">
                    <a:srgbClr val="284E75"/>
                  </a:gs>
                  <a:gs pos="50000">
                    <a:srgbClr val="4D98E3"/>
                  </a:gs>
                  <a:gs pos="100000">
                    <a:srgbClr val="284E75"/>
                  </a:gs>
                </a:gsLst>
                <a:lin ang="0" scaled="1"/>
              </a:gradFill>
              <a:ln>
                <a:noFill/>
              </a:ln>
              <a:effectLst>
                <a:prstShdw prst="shdw17" dist="63500" dir="5400000">
                  <a:srgbClr val="2E5B88"/>
                </a:prstShdw>
              </a:effectLst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altLang="tr-TR" sz="2000" b="1"/>
                  <a:t>3</a:t>
                </a:r>
              </a:p>
            </p:txBody>
          </p:sp>
        </p:grp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1343" y="2233"/>
              <a:ext cx="371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tr-TR" altLang="tr-TR" sz="2000" b="1" dirty="0" smtClean="0"/>
                <a:t>Bir ileti var.</a:t>
              </a:r>
              <a:endParaRPr lang="en-US" altLang="tr-TR" sz="2000" b="1" dirty="0"/>
            </a:p>
          </p:txBody>
        </p:sp>
      </p:grpSp>
      <p:pic>
        <p:nvPicPr>
          <p:cNvPr id="23" name="Resim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324" y="843694"/>
            <a:ext cx="4449598" cy="3994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25 Yuvarlatılmış Dikdörtgen"/>
          <p:cNvSpPr/>
          <p:nvPr/>
        </p:nvSpPr>
        <p:spPr>
          <a:xfrm flipH="1">
            <a:off x="171186" y="5784014"/>
            <a:ext cx="11887199" cy="916882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spcBef>
                <a:spcPct val="0"/>
              </a:spcBef>
            </a:pPr>
            <a:r>
              <a:rPr lang="tr-TR" altLang="tr-TR" sz="2400" b="1" dirty="0" smtClean="0">
                <a:solidFill>
                  <a:schemeClr val="bg1"/>
                </a:solidFill>
              </a:rPr>
              <a:t>Bu resme bakarak bir iletişim diyaloğu kurunuz.</a:t>
            </a:r>
            <a:endParaRPr lang="tr-TR" altLang="tr-TR" sz="2400" b="1" dirty="0">
              <a:solidFill>
                <a:schemeClr val="bg1"/>
              </a:solidFill>
            </a:endParaRPr>
          </a:p>
        </p:txBody>
      </p:sp>
      <p:sp>
        <p:nvSpPr>
          <p:cNvPr id="25" name="25 Yuvarlatılmış Dikdörtgen"/>
          <p:cNvSpPr/>
          <p:nvPr/>
        </p:nvSpPr>
        <p:spPr>
          <a:xfrm flipH="1">
            <a:off x="171186" y="5753386"/>
            <a:ext cx="11887199" cy="916882"/>
          </a:xfrm>
          <a:prstGeom prst="roundRect">
            <a:avLst/>
          </a:prstGeom>
          <a:solidFill>
            <a:srgbClr val="7030A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spcBef>
                <a:spcPct val="0"/>
              </a:spcBef>
            </a:pPr>
            <a:r>
              <a:rPr lang="tr-TR" altLang="tr-TR" sz="2400" b="1" dirty="0" smtClean="0">
                <a:solidFill>
                  <a:schemeClr val="bg1"/>
                </a:solidFill>
              </a:rPr>
              <a:t>Kimler iletişim kurabilir?</a:t>
            </a:r>
            <a:endParaRPr lang="tr-TR" altLang="tr-TR" sz="2400" b="1" dirty="0">
              <a:solidFill>
                <a:schemeClr val="bg1"/>
              </a:solidFill>
            </a:endParaRPr>
          </a:p>
        </p:txBody>
      </p:sp>
      <p:grpSp>
        <p:nvGrpSpPr>
          <p:cNvPr id="18" name="Grup 25"/>
          <p:cNvGrpSpPr/>
          <p:nvPr/>
        </p:nvGrpSpPr>
        <p:grpSpPr>
          <a:xfrm rot="1194426">
            <a:off x="6754799" y="2886988"/>
            <a:ext cx="3546168" cy="3485928"/>
            <a:chOff x="6103982" y="2997729"/>
            <a:chExt cx="3546168" cy="3485928"/>
          </a:xfrm>
        </p:grpSpPr>
        <p:sp>
          <p:nvSpPr>
            <p:cNvPr id="27" name="Rectangle 19"/>
            <p:cNvSpPr/>
            <p:nvPr/>
          </p:nvSpPr>
          <p:spPr>
            <a:xfrm rot="21356622">
              <a:off x="6103982" y="2997729"/>
              <a:ext cx="3546168" cy="3485928"/>
            </a:xfrm>
            <a:custGeom>
              <a:avLst/>
              <a:gdLst>
                <a:gd name="connsiteX0" fmla="*/ 0 w 1339596"/>
                <a:gd name="connsiteY0" fmla="*/ 0 h 1219200"/>
                <a:gd name="connsiteX1" fmla="*/ 1339596 w 1339596"/>
                <a:gd name="connsiteY1" fmla="*/ 0 h 1219200"/>
                <a:gd name="connsiteX2" fmla="*/ 1339596 w 1339596"/>
                <a:gd name="connsiteY2" fmla="*/ 1219200 h 1219200"/>
                <a:gd name="connsiteX3" fmla="*/ 0 w 1339596"/>
                <a:gd name="connsiteY3" fmla="*/ 1219200 h 1219200"/>
                <a:gd name="connsiteX4" fmla="*/ 0 w 1339596"/>
                <a:gd name="connsiteY4" fmla="*/ 0 h 1219200"/>
                <a:gd name="connsiteX0" fmla="*/ 0 w 1339596"/>
                <a:gd name="connsiteY0" fmla="*/ 11733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0 w 1339596"/>
                <a:gd name="connsiteY4" fmla="*/ 11733 h 1230933"/>
                <a:gd name="connsiteX0" fmla="*/ 55747 w 1339596"/>
                <a:gd name="connsiteY0" fmla="*/ 12706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55747 w 1339596"/>
                <a:gd name="connsiteY4" fmla="*/ 12706 h 1230933"/>
                <a:gd name="connsiteX0" fmla="*/ 28195 w 1339596"/>
                <a:gd name="connsiteY0" fmla="*/ 12225 h 1230933"/>
                <a:gd name="connsiteX1" fmla="*/ 1306342 w 1339596"/>
                <a:gd name="connsiteY1" fmla="*/ 0 h 1230933"/>
                <a:gd name="connsiteX2" fmla="*/ 1339596 w 1339596"/>
                <a:gd name="connsiteY2" fmla="*/ 1230933 h 1230933"/>
                <a:gd name="connsiteX3" fmla="*/ 0 w 1339596"/>
                <a:gd name="connsiteY3" fmla="*/ 1230933 h 1230933"/>
                <a:gd name="connsiteX4" fmla="*/ 28195 w 1339596"/>
                <a:gd name="connsiteY4" fmla="*/ 12225 h 1230933"/>
                <a:gd name="connsiteX0" fmla="*/ 28195 w 1353846"/>
                <a:gd name="connsiteY0" fmla="*/ 6385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8195 w 1353846"/>
                <a:gd name="connsiteY4" fmla="*/ 6385 h 1225093"/>
                <a:gd name="connsiteX0" fmla="*/ 20681 w 1353846"/>
                <a:gd name="connsiteY0" fmla="*/ 6253 h 1225093"/>
                <a:gd name="connsiteX1" fmla="*/ 1353846 w 1353846"/>
                <a:gd name="connsiteY1" fmla="*/ 0 h 1225093"/>
                <a:gd name="connsiteX2" fmla="*/ 1339596 w 1353846"/>
                <a:gd name="connsiteY2" fmla="*/ 1225093 h 1225093"/>
                <a:gd name="connsiteX3" fmla="*/ 0 w 1353846"/>
                <a:gd name="connsiteY3" fmla="*/ 1225093 h 1225093"/>
                <a:gd name="connsiteX4" fmla="*/ 20681 w 1353846"/>
                <a:gd name="connsiteY4" fmla="*/ 6253 h 1225093"/>
                <a:gd name="connsiteX0" fmla="*/ 20681 w 1339596"/>
                <a:gd name="connsiteY0" fmla="*/ 6603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20681 w 1339596"/>
                <a:gd name="connsiteY4" fmla="*/ 6603 h 1225443"/>
                <a:gd name="connsiteX0" fmla="*/ 33205 w 1339596"/>
                <a:gd name="connsiteY0" fmla="*/ 682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33205 w 1339596"/>
                <a:gd name="connsiteY4" fmla="*/ 6822 h 1225443"/>
                <a:gd name="connsiteX0" fmla="*/ 13167 w 1339596"/>
                <a:gd name="connsiteY0" fmla="*/ 6472 h 1225443"/>
                <a:gd name="connsiteX1" fmla="*/ 1333808 w 1339596"/>
                <a:gd name="connsiteY1" fmla="*/ 0 h 1225443"/>
                <a:gd name="connsiteX2" fmla="*/ 1339596 w 1339596"/>
                <a:gd name="connsiteY2" fmla="*/ 1225443 h 1225443"/>
                <a:gd name="connsiteX3" fmla="*/ 0 w 1339596"/>
                <a:gd name="connsiteY3" fmla="*/ 1225443 h 1225443"/>
                <a:gd name="connsiteX4" fmla="*/ 13167 w 1339596"/>
                <a:gd name="connsiteY4" fmla="*/ 6472 h 1225443"/>
                <a:gd name="connsiteX0" fmla="*/ 13167 w 1333884"/>
                <a:gd name="connsiteY0" fmla="*/ 6472 h 1225443"/>
                <a:gd name="connsiteX1" fmla="*/ 1333808 w 1333884"/>
                <a:gd name="connsiteY1" fmla="*/ 0 h 1225443"/>
                <a:gd name="connsiteX2" fmla="*/ 1302330 w 1333884"/>
                <a:gd name="connsiteY2" fmla="*/ 1207253 h 1225443"/>
                <a:gd name="connsiteX3" fmla="*/ 0 w 1333884"/>
                <a:gd name="connsiteY3" fmla="*/ 1225443 h 1225443"/>
                <a:gd name="connsiteX4" fmla="*/ 13167 w 1333884"/>
                <a:gd name="connsiteY4" fmla="*/ 6472 h 1225443"/>
                <a:gd name="connsiteX0" fmla="*/ 13167 w 1334211"/>
                <a:gd name="connsiteY0" fmla="*/ 6472 h 1232826"/>
                <a:gd name="connsiteX1" fmla="*/ 1333808 w 1334211"/>
                <a:gd name="connsiteY1" fmla="*/ 0 h 1232826"/>
                <a:gd name="connsiteX2" fmla="*/ 1331950 w 1334211"/>
                <a:gd name="connsiteY2" fmla="*/ 1232826 h 1232826"/>
                <a:gd name="connsiteX3" fmla="*/ 0 w 1334211"/>
                <a:gd name="connsiteY3" fmla="*/ 1225443 h 1232826"/>
                <a:gd name="connsiteX4" fmla="*/ 13167 w 1334211"/>
                <a:gd name="connsiteY4" fmla="*/ 6472 h 1232826"/>
                <a:gd name="connsiteX0" fmla="*/ 13167 w 1333952"/>
                <a:gd name="connsiteY0" fmla="*/ 6472 h 1225443"/>
                <a:gd name="connsiteX1" fmla="*/ 1333808 w 1333952"/>
                <a:gd name="connsiteY1" fmla="*/ 0 h 1225443"/>
                <a:gd name="connsiteX2" fmla="*/ 1319601 w 1333952"/>
                <a:gd name="connsiteY2" fmla="*/ 1222588 h 1225443"/>
                <a:gd name="connsiteX3" fmla="*/ 0 w 1333952"/>
                <a:gd name="connsiteY3" fmla="*/ 1225443 h 1225443"/>
                <a:gd name="connsiteX4" fmla="*/ 13167 w 1333952"/>
                <a:gd name="connsiteY4" fmla="*/ 6472 h 1225443"/>
                <a:gd name="connsiteX0" fmla="*/ 30785 w 1333952"/>
                <a:gd name="connsiteY0" fmla="*/ 0 h 1235984"/>
                <a:gd name="connsiteX1" fmla="*/ 1333808 w 1333952"/>
                <a:gd name="connsiteY1" fmla="*/ 10541 h 1235984"/>
                <a:gd name="connsiteX2" fmla="*/ 1319601 w 1333952"/>
                <a:gd name="connsiteY2" fmla="*/ 1233129 h 1235984"/>
                <a:gd name="connsiteX3" fmla="*/ 0 w 1333952"/>
                <a:gd name="connsiteY3" fmla="*/ 1235984 h 1235984"/>
                <a:gd name="connsiteX4" fmla="*/ 30785 w 1333952"/>
                <a:gd name="connsiteY4" fmla="*/ 0 h 1235984"/>
                <a:gd name="connsiteX0" fmla="*/ 30785 w 1319601"/>
                <a:gd name="connsiteY0" fmla="*/ 0 h 1235984"/>
                <a:gd name="connsiteX1" fmla="*/ 1312848 w 1319601"/>
                <a:gd name="connsiteY1" fmla="*/ 20567 h 1235984"/>
                <a:gd name="connsiteX2" fmla="*/ 1319601 w 1319601"/>
                <a:gd name="connsiteY2" fmla="*/ 1233129 h 1235984"/>
                <a:gd name="connsiteX3" fmla="*/ 0 w 1319601"/>
                <a:gd name="connsiteY3" fmla="*/ 1235984 h 1235984"/>
                <a:gd name="connsiteX4" fmla="*/ 30785 w 1319601"/>
                <a:gd name="connsiteY4" fmla="*/ 0 h 1235984"/>
                <a:gd name="connsiteX0" fmla="*/ 30785 w 1319601"/>
                <a:gd name="connsiteY0" fmla="*/ 0 h 1258608"/>
                <a:gd name="connsiteX1" fmla="*/ 1312848 w 1319601"/>
                <a:gd name="connsiteY1" fmla="*/ 20567 h 1258608"/>
                <a:gd name="connsiteX2" fmla="*/ 1319601 w 1319601"/>
                <a:gd name="connsiteY2" fmla="*/ 1233129 h 1258608"/>
                <a:gd name="connsiteX3" fmla="*/ 0 w 1319601"/>
                <a:gd name="connsiteY3" fmla="*/ 1235984 h 1258608"/>
                <a:gd name="connsiteX4" fmla="*/ 30785 w 1319601"/>
                <a:gd name="connsiteY4" fmla="*/ 0 h 1258608"/>
                <a:gd name="connsiteX0" fmla="*/ 31250 w 1320066"/>
                <a:gd name="connsiteY0" fmla="*/ 0 h 1267432"/>
                <a:gd name="connsiteX1" fmla="*/ 1313313 w 1320066"/>
                <a:gd name="connsiteY1" fmla="*/ 20567 h 1267432"/>
                <a:gd name="connsiteX2" fmla="*/ 1320066 w 1320066"/>
                <a:gd name="connsiteY2" fmla="*/ 1233129 h 1267432"/>
                <a:gd name="connsiteX3" fmla="*/ 0 w 1320066"/>
                <a:gd name="connsiteY3" fmla="*/ 1260343 h 1267432"/>
                <a:gd name="connsiteX4" fmla="*/ 31250 w 1320066"/>
                <a:gd name="connsiteY4" fmla="*/ 0 h 1267432"/>
                <a:gd name="connsiteX0" fmla="*/ 31250 w 1320066"/>
                <a:gd name="connsiteY0" fmla="*/ 0 h 1268253"/>
                <a:gd name="connsiteX1" fmla="*/ 1313313 w 1320066"/>
                <a:gd name="connsiteY1" fmla="*/ 20567 h 1268253"/>
                <a:gd name="connsiteX2" fmla="*/ 1320066 w 1320066"/>
                <a:gd name="connsiteY2" fmla="*/ 1233129 h 1268253"/>
                <a:gd name="connsiteX3" fmla="*/ 0 w 1320066"/>
                <a:gd name="connsiteY3" fmla="*/ 1260343 h 1268253"/>
                <a:gd name="connsiteX4" fmla="*/ 31250 w 1320066"/>
                <a:gd name="connsiteY4" fmla="*/ 0 h 1268253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  <a:gd name="connsiteX0" fmla="*/ 31250 w 1320066"/>
                <a:gd name="connsiteY0" fmla="*/ 0 h 1263844"/>
                <a:gd name="connsiteX1" fmla="*/ 1313313 w 1320066"/>
                <a:gd name="connsiteY1" fmla="*/ 20567 h 1263844"/>
                <a:gd name="connsiteX2" fmla="*/ 1320066 w 1320066"/>
                <a:gd name="connsiteY2" fmla="*/ 1233129 h 1263844"/>
                <a:gd name="connsiteX3" fmla="*/ 0 w 1320066"/>
                <a:gd name="connsiteY3" fmla="*/ 1260343 h 1263844"/>
                <a:gd name="connsiteX4" fmla="*/ 31250 w 1320066"/>
                <a:gd name="connsiteY4" fmla="*/ 0 h 126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0066" h="1263844">
                  <a:moveTo>
                    <a:pt x="31250" y="0"/>
                  </a:moveTo>
                  <a:lnTo>
                    <a:pt x="1313313" y="20567"/>
                  </a:lnTo>
                  <a:cubicBezTo>
                    <a:pt x="1315242" y="429048"/>
                    <a:pt x="1291435" y="859628"/>
                    <a:pt x="1320066" y="1233129"/>
                  </a:cubicBezTo>
                  <a:cubicBezTo>
                    <a:pt x="665493" y="1279400"/>
                    <a:pt x="439867" y="1259391"/>
                    <a:pt x="0" y="1260343"/>
                  </a:cubicBezTo>
                  <a:lnTo>
                    <a:pt x="3125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3C8B9"/>
                </a:gs>
                <a:gs pos="100000">
                  <a:srgbClr val="EA9486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8100" dist="12700" dir="54000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45720" rIns="45720" bIns="45720" rtlCol="0" anchor="ctr"/>
            <a:lstStyle/>
            <a:p>
              <a:pPr algn="ctr"/>
              <a:endPara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tr-TR" sz="24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Tüm canlılar iletişim halindedir. Ancak insanlar düşünebilmeleri </a:t>
              </a:r>
              <a:r>
                <a:rPr lang="tr-TR" sz="2400" dirty="0">
                  <a:solidFill>
                    <a:schemeClr val="tx1"/>
                  </a:solidFill>
                </a:rPr>
                <a:t>dinleme, anlama ve konuşma </a:t>
              </a:r>
              <a:r>
                <a:rPr lang="tr-TR" sz="2400" dirty="0" smtClean="0">
                  <a:solidFill>
                    <a:schemeClr val="tx1"/>
                  </a:solidFill>
                </a:rPr>
                <a:t>yetenekleri gelişmiş olduğu için iletişimi daha iyi kullanırlar.</a:t>
              </a:r>
              <a:endParaRPr lang="en-US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9" name="Group 55"/>
            <p:cNvGrpSpPr/>
            <p:nvPr/>
          </p:nvGrpSpPr>
          <p:grpSpPr>
            <a:xfrm rot="21356622">
              <a:off x="7864902" y="3065193"/>
              <a:ext cx="421001" cy="432993"/>
              <a:chOff x="4917745" y="2235200"/>
              <a:chExt cx="2584952" cy="2489199"/>
            </a:xfrm>
            <a:effectLst>
              <a:outerShdw blurRad="50800" dist="25400" dir="8100000" algn="tr" rotWithShape="0">
                <a:prstClr val="black">
                  <a:alpha val="45000"/>
                </a:prstClr>
              </a:outerShdw>
            </a:effectLst>
          </p:grpSpPr>
          <p:sp>
            <p:nvSpPr>
              <p:cNvPr id="29" name="Oval 28"/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solidFill>
                <a:srgbClr val="EBE6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444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5484130" y="2913213"/>
                <a:ext cx="1253454" cy="1253453"/>
              </a:xfrm>
              <a:prstGeom prst="ellipse">
                <a:avLst/>
              </a:prstGeom>
              <a:solidFill>
                <a:srgbClr val="A6A2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5972471" y="2235200"/>
                <a:ext cx="1530226" cy="1530226"/>
              </a:xfrm>
              <a:prstGeom prst="ellipse">
                <a:avLst/>
              </a:prstGeom>
              <a:solidFill>
                <a:srgbClr val="EBE60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>
                <a:bevelT w="31750" h="6985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9441" y="522161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2" name="Group 42"/>
          <p:cNvGrpSpPr>
            <a:grpSpLocks/>
          </p:cNvGrpSpPr>
          <p:nvPr/>
        </p:nvGrpSpPr>
        <p:grpSpPr bwMode="auto">
          <a:xfrm>
            <a:off x="-149881" y="5533308"/>
            <a:ext cx="12687925" cy="1522392"/>
            <a:chOff x="-492" y="2905"/>
            <a:chExt cx="8586" cy="824"/>
          </a:xfrm>
        </p:grpSpPr>
        <p:pic>
          <p:nvPicPr>
            <p:cNvPr id="33" name="Picture 4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2" y="2905"/>
              <a:ext cx="8475" cy="824"/>
            </a:xfrm>
            <a:prstGeom prst="rect">
              <a:avLst/>
            </a:prstGeom>
            <a:noFill/>
          </p:spPr>
        </p:pic>
        <p:sp>
          <p:nvSpPr>
            <p:cNvPr id="34" name="Rectangle 44"/>
            <p:cNvSpPr>
              <a:spLocks noChangeArrowheads="1"/>
            </p:cNvSpPr>
            <p:nvPr/>
          </p:nvSpPr>
          <p:spPr bwMode="auto">
            <a:xfrm>
              <a:off x="201" y="3087"/>
              <a:ext cx="7893" cy="4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r-TR" sz="2400" b="1" dirty="0" smtClean="0"/>
                <a:t> Görseldeki iletişim örneğinde hangi iletişim unsurları vardır? Söyleyiniz</a:t>
              </a:r>
              <a:r>
                <a:rPr lang="tr-TR" sz="2400" b="1" dirty="0"/>
                <a:t>.</a:t>
              </a:r>
              <a:endParaRPr lang="tr-TR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6790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 animBg="1"/>
      <p:bldP spid="24" grpId="1" animBg="1"/>
      <p:bldP spid="25" grpId="0" animBg="1"/>
      <p:bldP spid="2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up 57"/>
          <p:cNvGrpSpPr/>
          <p:nvPr/>
        </p:nvGrpSpPr>
        <p:grpSpPr>
          <a:xfrm>
            <a:off x="0" y="-12700"/>
            <a:ext cx="12210847" cy="934711"/>
            <a:chOff x="0" y="32800"/>
            <a:chExt cx="12192000" cy="934711"/>
          </a:xfrm>
        </p:grpSpPr>
        <p:grpSp>
          <p:nvGrpSpPr>
            <p:cNvPr id="59" name="Grup 58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61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2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63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69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71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2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70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64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68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0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İletişimin Temel Ögeleri</a:t>
              </a:r>
            </a:p>
          </p:txBody>
        </p:sp>
      </p:grpSp>
      <p:grpSp>
        <p:nvGrpSpPr>
          <p:cNvPr id="26" name="Grup 25">
            <a:extLst>
              <a:ext uri="{FF2B5EF4-FFF2-40B4-BE49-F238E27FC236}">
                <a16:creationId xmlns="" xmlns:a16="http://schemas.microsoft.com/office/drawing/2014/main" id="{9766ED58-A065-4D97-8E6A-E6191355BFE0}"/>
              </a:ext>
            </a:extLst>
          </p:cNvPr>
          <p:cNvGrpSpPr>
            <a:grpSpLocks noChangeAspect="1"/>
          </p:cNvGrpSpPr>
          <p:nvPr/>
        </p:nvGrpSpPr>
        <p:grpSpPr>
          <a:xfrm>
            <a:off x="766714" y="765321"/>
            <a:ext cx="1980258" cy="5933981"/>
            <a:chOff x="4885196" y="1602593"/>
            <a:chExt cx="1800000" cy="5394529"/>
          </a:xfrm>
        </p:grpSpPr>
        <p:grpSp>
          <p:nvGrpSpPr>
            <p:cNvPr id="27" name="Grup 26">
              <a:extLst>
                <a:ext uri="{FF2B5EF4-FFF2-40B4-BE49-F238E27FC236}">
                  <a16:creationId xmlns="" xmlns:a16="http://schemas.microsoft.com/office/drawing/2014/main" id="{9E4EBFF4-F30E-48EE-8FBF-59F139888D68}"/>
                </a:ext>
              </a:extLst>
            </p:cNvPr>
            <p:cNvGrpSpPr/>
            <p:nvPr/>
          </p:nvGrpSpPr>
          <p:grpSpPr>
            <a:xfrm>
              <a:off x="4885196" y="1602593"/>
              <a:ext cx="1800000" cy="3631809"/>
              <a:chOff x="4902448" y="1900475"/>
              <a:chExt cx="1800000" cy="3631809"/>
            </a:xfrm>
          </p:grpSpPr>
          <p:cxnSp>
            <p:nvCxnSpPr>
              <p:cNvPr id="30" name="Straight Connector 5">
                <a:extLst>
                  <a:ext uri="{FF2B5EF4-FFF2-40B4-BE49-F238E27FC236}">
                    <a16:creationId xmlns="" xmlns:a16="http://schemas.microsoft.com/office/drawing/2014/main" id="{71709828-97ED-4A44-BD68-1BDE3DCFC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447" y="1900475"/>
                <a:ext cx="1" cy="1865455"/>
              </a:xfrm>
              <a:prstGeom prst="line">
                <a:avLst/>
              </a:prstGeom>
              <a:ln w="9525" cap="flat" cmpd="sng" algn="ctr">
                <a:solidFill>
                  <a:srgbClr val="53D2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31" name="Ok: Sağ 30">
                <a:extLst>
                  <a:ext uri="{FF2B5EF4-FFF2-40B4-BE49-F238E27FC236}">
                    <a16:creationId xmlns="" xmlns:a16="http://schemas.microsoft.com/office/drawing/2014/main" id="{2CA9DB1D-29F1-481F-BB89-AB94D61E406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02448" y="3732284"/>
                <a:ext cx="1800000" cy="1800000"/>
              </a:xfrm>
              <a:prstGeom prst="rightArrow">
                <a:avLst/>
              </a:prstGeom>
              <a:solidFill>
                <a:srgbClr val="53D2FF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8" name="Metin kutusu 27">
              <a:extLst>
                <a:ext uri="{FF2B5EF4-FFF2-40B4-BE49-F238E27FC236}">
                  <a16:creationId xmlns="" xmlns:a16="http://schemas.microsoft.com/office/drawing/2014/main" id="{8924CB93-FABE-42CE-B7AE-80D9916A12F1}"/>
                </a:ext>
              </a:extLst>
            </p:cNvPr>
            <p:cNvSpPr txBox="1"/>
            <p:nvPr/>
          </p:nvSpPr>
          <p:spPr>
            <a:xfrm>
              <a:off x="4885196" y="4125425"/>
              <a:ext cx="1800000" cy="3637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1. Kaynak</a:t>
              </a:r>
            </a:p>
          </p:txBody>
        </p:sp>
        <p:sp>
          <p:nvSpPr>
            <p:cNvPr id="29" name="Metin kutusu 28">
              <a:extLst>
                <a:ext uri="{FF2B5EF4-FFF2-40B4-BE49-F238E27FC236}">
                  <a16:creationId xmlns="" xmlns:a16="http://schemas.microsoft.com/office/drawing/2014/main" id="{02BD5B43-1E41-4D0A-A656-2595E36605AF}"/>
                </a:ext>
              </a:extLst>
            </p:cNvPr>
            <p:cNvSpPr txBox="1"/>
            <p:nvPr/>
          </p:nvSpPr>
          <p:spPr>
            <a:xfrm>
              <a:off x="4885196" y="5234402"/>
              <a:ext cx="1800000" cy="17627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1. İletinin ilk çıktığı yerdir. İletiyi gönderen; kişi, topluluk ya da kuruluş olabilir.</a:t>
              </a:r>
            </a:p>
          </p:txBody>
        </p:sp>
      </p:grpSp>
      <p:grpSp>
        <p:nvGrpSpPr>
          <p:cNvPr id="34" name="Grup 33">
            <a:extLst>
              <a:ext uri="{FF2B5EF4-FFF2-40B4-BE49-F238E27FC236}">
                <a16:creationId xmlns="" xmlns:a16="http://schemas.microsoft.com/office/drawing/2014/main" id="{C72640F1-69F5-4478-B3E3-19630FE8356F}"/>
              </a:ext>
            </a:extLst>
          </p:cNvPr>
          <p:cNvGrpSpPr>
            <a:grpSpLocks noChangeAspect="1"/>
          </p:cNvGrpSpPr>
          <p:nvPr/>
        </p:nvGrpSpPr>
        <p:grpSpPr>
          <a:xfrm>
            <a:off x="2927235" y="765320"/>
            <a:ext cx="1980258" cy="5626208"/>
            <a:chOff x="4885196" y="1602592"/>
            <a:chExt cx="1800000" cy="5114733"/>
          </a:xfrm>
        </p:grpSpPr>
        <p:grpSp>
          <p:nvGrpSpPr>
            <p:cNvPr id="35" name="Grup 34">
              <a:extLst>
                <a:ext uri="{FF2B5EF4-FFF2-40B4-BE49-F238E27FC236}">
                  <a16:creationId xmlns="" xmlns:a16="http://schemas.microsoft.com/office/drawing/2014/main" id="{25EC1519-452C-40CA-AC76-A482687CD713}"/>
                </a:ext>
              </a:extLst>
            </p:cNvPr>
            <p:cNvGrpSpPr/>
            <p:nvPr/>
          </p:nvGrpSpPr>
          <p:grpSpPr>
            <a:xfrm>
              <a:off x="4885196" y="1602592"/>
              <a:ext cx="1800000" cy="3631810"/>
              <a:chOff x="4902448" y="1900474"/>
              <a:chExt cx="1800000" cy="3631810"/>
            </a:xfrm>
          </p:grpSpPr>
          <p:cxnSp>
            <p:nvCxnSpPr>
              <p:cNvPr id="38" name="Straight Connector 5">
                <a:extLst>
                  <a:ext uri="{FF2B5EF4-FFF2-40B4-BE49-F238E27FC236}">
                    <a16:creationId xmlns="" xmlns:a16="http://schemas.microsoft.com/office/drawing/2014/main" id="{6B0B9B2D-7075-43C7-8CF8-9559413719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447" y="1900474"/>
                <a:ext cx="1" cy="2159680"/>
              </a:xfrm>
              <a:prstGeom prst="line">
                <a:avLst/>
              </a:prstGeom>
              <a:ln w="9525" cap="flat" cmpd="sng" algn="ctr">
                <a:solidFill>
                  <a:srgbClr val="FFC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39" name="Oval 38">
                <a:extLst>
                  <a:ext uri="{FF2B5EF4-FFF2-40B4-BE49-F238E27FC236}">
                    <a16:creationId xmlns="" xmlns:a16="http://schemas.microsoft.com/office/drawing/2014/main" id="{4C05C790-10F7-49E5-8673-43A229DE178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02448" y="3732284"/>
                <a:ext cx="1800000" cy="1800000"/>
              </a:xfrm>
              <a:prstGeom prst="ellipse">
                <a:avLst/>
              </a:prstGeom>
              <a:solidFill>
                <a:srgbClr val="FFC00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6" name="Metin kutusu 35">
              <a:extLst>
                <a:ext uri="{FF2B5EF4-FFF2-40B4-BE49-F238E27FC236}">
                  <a16:creationId xmlns="" xmlns:a16="http://schemas.microsoft.com/office/drawing/2014/main" id="{D205B021-D227-4A85-870D-910A0233F22B}"/>
                </a:ext>
              </a:extLst>
            </p:cNvPr>
            <p:cNvSpPr txBox="1"/>
            <p:nvPr/>
          </p:nvSpPr>
          <p:spPr>
            <a:xfrm>
              <a:off x="4885196" y="4125425"/>
              <a:ext cx="1800000" cy="3637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2. Alıcı</a:t>
              </a:r>
            </a:p>
          </p:txBody>
        </p:sp>
        <p:sp>
          <p:nvSpPr>
            <p:cNvPr id="37" name="Metin kutusu 36">
              <a:extLst>
                <a:ext uri="{FF2B5EF4-FFF2-40B4-BE49-F238E27FC236}">
                  <a16:creationId xmlns="" xmlns:a16="http://schemas.microsoft.com/office/drawing/2014/main" id="{3A2C8644-51CA-41EE-A644-6327C601A8F3}"/>
                </a:ext>
              </a:extLst>
            </p:cNvPr>
            <p:cNvSpPr txBox="1"/>
            <p:nvPr/>
          </p:nvSpPr>
          <p:spPr>
            <a:xfrm>
              <a:off x="4885196" y="5234402"/>
              <a:ext cx="1800000" cy="1482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2. Kaynağın iletiyi hedef olarak seçtiği kişi, topluluk ya da kuruluştur.</a:t>
              </a:r>
            </a:p>
          </p:txBody>
        </p:sp>
      </p:grpSp>
      <p:grpSp>
        <p:nvGrpSpPr>
          <p:cNvPr id="40" name="Grup 39">
            <a:extLst>
              <a:ext uri="{FF2B5EF4-FFF2-40B4-BE49-F238E27FC236}">
                <a16:creationId xmlns="" xmlns:a16="http://schemas.microsoft.com/office/drawing/2014/main" id="{66EE992D-59DA-44CB-81F0-6E4F31282AEF}"/>
              </a:ext>
            </a:extLst>
          </p:cNvPr>
          <p:cNvGrpSpPr>
            <a:grpSpLocks noChangeAspect="1"/>
          </p:cNvGrpSpPr>
          <p:nvPr/>
        </p:nvGrpSpPr>
        <p:grpSpPr>
          <a:xfrm>
            <a:off x="5123985" y="765320"/>
            <a:ext cx="1980258" cy="5626209"/>
            <a:chOff x="4885196" y="1602592"/>
            <a:chExt cx="1800000" cy="5114734"/>
          </a:xfrm>
        </p:grpSpPr>
        <p:grpSp>
          <p:nvGrpSpPr>
            <p:cNvPr id="41" name="Grup 40">
              <a:extLst>
                <a:ext uri="{FF2B5EF4-FFF2-40B4-BE49-F238E27FC236}">
                  <a16:creationId xmlns="" xmlns:a16="http://schemas.microsoft.com/office/drawing/2014/main" id="{697C831B-B9D9-4889-B778-76D051CA8D0C}"/>
                </a:ext>
              </a:extLst>
            </p:cNvPr>
            <p:cNvGrpSpPr/>
            <p:nvPr/>
          </p:nvGrpSpPr>
          <p:grpSpPr>
            <a:xfrm>
              <a:off x="4885196" y="1602592"/>
              <a:ext cx="1800000" cy="3631810"/>
              <a:chOff x="4902448" y="1900474"/>
              <a:chExt cx="1800000" cy="3631810"/>
            </a:xfrm>
          </p:grpSpPr>
          <p:cxnSp>
            <p:nvCxnSpPr>
              <p:cNvPr id="44" name="Straight Connector 5">
                <a:extLst>
                  <a:ext uri="{FF2B5EF4-FFF2-40B4-BE49-F238E27FC236}">
                    <a16:creationId xmlns="" xmlns:a16="http://schemas.microsoft.com/office/drawing/2014/main" id="{B40BCE5E-5579-48C8-B202-4B1C8EFBC9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1653" y="1900474"/>
                <a:ext cx="1" cy="2159680"/>
              </a:xfrm>
              <a:prstGeom prst="line">
                <a:avLst/>
              </a:prstGeom>
              <a:ln w="9525" cap="flat" cmpd="sng" algn="ctr">
                <a:solidFill>
                  <a:srgbClr val="C4004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45" name="Oval 44">
                <a:extLst>
                  <a:ext uri="{FF2B5EF4-FFF2-40B4-BE49-F238E27FC236}">
                    <a16:creationId xmlns="" xmlns:a16="http://schemas.microsoft.com/office/drawing/2014/main" id="{530A703F-7617-478A-AA3C-4D9FD5B4BEF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02448" y="3732284"/>
                <a:ext cx="1800000" cy="1800000"/>
              </a:xfrm>
              <a:prstGeom prst="ellipse">
                <a:avLst/>
              </a:prstGeom>
              <a:solidFill>
                <a:srgbClr val="C40041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2" name="Metin kutusu 41">
              <a:extLst>
                <a:ext uri="{FF2B5EF4-FFF2-40B4-BE49-F238E27FC236}">
                  <a16:creationId xmlns="" xmlns:a16="http://schemas.microsoft.com/office/drawing/2014/main" id="{027BC1FA-34EA-4F36-98E6-F69689F6F8B6}"/>
                </a:ext>
              </a:extLst>
            </p:cNvPr>
            <p:cNvSpPr txBox="1"/>
            <p:nvPr/>
          </p:nvSpPr>
          <p:spPr>
            <a:xfrm>
              <a:off x="4885196" y="4125425"/>
              <a:ext cx="1800000" cy="3637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3. İleti</a:t>
              </a:r>
            </a:p>
          </p:txBody>
        </p:sp>
        <p:sp>
          <p:nvSpPr>
            <p:cNvPr id="43" name="Metin kutusu 42">
              <a:extLst>
                <a:ext uri="{FF2B5EF4-FFF2-40B4-BE49-F238E27FC236}">
                  <a16:creationId xmlns="" xmlns:a16="http://schemas.microsoft.com/office/drawing/2014/main" id="{B2F880F3-C124-4E63-82AC-DE0CA9DD8BED}"/>
                </a:ext>
              </a:extLst>
            </p:cNvPr>
            <p:cNvSpPr txBox="1"/>
            <p:nvPr/>
          </p:nvSpPr>
          <p:spPr>
            <a:xfrm>
              <a:off x="4885196" y="5234402"/>
              <a:ext cx="1800000" cy="14829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3. Kaynak tarafından aktarılan bilgi, tutum ve davranıştır.</a:t>
              </a:r>
            </a:p>
          </p:txBody>
        </p:sp>
      </p:grpSp>
      <p:grpSp>
        <p:nvGrpSpPr>
          <p:cNvPr id="46" name="Grup 45">
            <a:extLst>
              <a:ext uri="{FF2B5EF4-FFF2-40B4-BE49-F238E27FC236}">
                <a16:creationId xmlns="" xmlns:a16="http://schemas.microsoft.com/office/drawing/2014/main" id="{E4C5B48C-27B3-44C5-B530-3290F20F9C94}"/>
              </a:ext>
            </a:extLst>
          </p:cNvPr>
          <p:cNvGrpSpPr>
            <a:grpSpLocks noChangeAspect="1"/>
          </p:cNvGrpSpPr>
          <p:nvPr/>
        </p:nvGrpSpPr>
        <p:grpSpPr>
          <a:xfrm>
            <a:off x="7284506" y="765321"/>
            <a:ext cx="1980258" cy="5933982"/>
            <a:chOff x="4885196" y="1602593"/>
            <a:chExt cx="1800000" cy="5394530"/>
          </a:xfrm>
        </p:grpSpPr>
        <p:grpSp>
          <p:nvGrpSpPr>
            <p:cNvPr id="47" name="Grup 46">
              <a:extLst>
                <a:ext uri="{FF2B5EF4-FFF2-40B4-BE49-F238E27FC236}">
                  <a16:creationId xmlns="" xmlns:a16="http://schemas.microsoft.com/office/drawing/2014/main" id="{65408CBC-4B6E-4B02-82D7-39AC5F0BC0E1}"/>
                </a:ext>
              </a:extLst>
            </p:cNvPr>
            <p:cNvGrpSpPr/>
            <p:nvPr/>
          </p:nvGrpSpPr>
          <p:grpSpPr>
            <a:xfrm>
              <a:off x="4885196" y="1602593"/>
              <a:ext cx="1800000" cy="3631809"/>
              <a:chOff x="4902448" y="1900475"/>
              <a:chExt cx="1800000" cy="3631809"/>
            </a:xfrm>
          </p:grpSpPr>
          <p:cxnSp>
            <p:nvCxnSpPr>
              <p:cNvPr id="50" name="Straight Connector 5">
                <a:extLst>
                  <a:ext uri="{FF2B5EF4-FFF2-40B4-BE49-F238E27FC236}">
                    <a16:creationId xmlns="" xmlns:a16="http://schemas.microsoft.com/office/drawing/2014/main" id="{7FC0B3D0-DB5D-4654-8B74-1847D35DB9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1653" y="1900475"/>
                <a:ext cx="1" cy="2159680"/>
              </a:xfrm>
              <a:prstGeom prst="line">
                <a:avLst/>
              </a:prstGeom>
              <a:ln w="9525" cap="flat" cmpd="sng" algn="ctr">
                <a:solidFill>
                  <a:srgbClr val="00B05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51" name="Oval 50">
                <a:extLst>
                  <a:ext uri="{FF2B5EF4-FFF2-40B4-BE49-F238E27FC236}">
                    <a16:creationId xmlns="" xmlns:a16="http://schemas.microsoft.com/office/drawing/2014/main" id="{5CFEA942-5118-47CA-9979-84BD0A02257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02448" y="3732284"/>
                <a:ext cx="1800000" cy="1800000"/>
              </a:xfrm>
              <a:prstGeom prst="ellipse">
                <a:avLst/>
              </a:prstGeom>
              <a:solidFill>
                <a:srgbClr val="00B05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8" name="Metin kutusu 47">
              <a:extLst>
                <a:ext uri="{FF2B5EF4-FFF2-40B4-BE49-F238E27FC236}">
                  <a16:creationId xmlns="" xmlns:a16="http://schemas.microsoft.com/office/drawing/2014/main" id="{25E62FF5-60A0-44CB-B9B2-AF19A1503494}"/>
                </a:ext>
              </a:extLst>
            </p:cNvPr>
            <p:cNvSpPr txBox="1"/>
            <p:nvPr/>
          </p:nvSpPr>
          <p:spPr>
            <a:xfrm>
              <a:off x="4885196" y="4125425"/>
              <a:ext cx="1800000" cy="3637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4. Kanal</a:t>
              </a:r>
            </a:p>
          </p:txBody>
        </p:sp>
        <p:sp>
          <p:nvSpPr>
            <p:cNvPr id="49" name="Metin kutusu 48">
              <a:extLst>
                <a:ext uri="{FF2B5EF4-FFF2-40B4-BE49-F238E27FC236}">
                  <a16:creationId xmlns="" xmlns:a16="http://schemas.microsoft.com/office/drawing/2014/main" id="{31112C49-7E83-4C6A-B47E-07B8AAF8303A}"/>
                </a:ext>
              </a:extLst>
            </p:cNvPr>
            <p:cNvSpPr txBox="1"/>
            <p:nvPr/>
          </p:nvSpPr>
          <p:spPr>
            <a:xfrm>
              <a:off x="4885196" y="5234402"/>
              <a:ext cx="1800000" cy="17627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4. İletinin aktarılmasında kullanılan yöntem, kanal olarak adlandırılır.</a:t>
              </a:r>
            </a:p>
          </p:txBody>
        </p:sp>
      </p:grpSp>
      <p:grpSp>
        <p:nvGrpSpPr>
          <p:cNvPr id="52" name="Grup 51">
            <a:extLst>
              <a:ext uri="{FF2B5EF4-FFF2-40B4-BE49-F238E27FC236}">
                <a16:creationId xmlns="" xmlns:a16="http://schemas.microsoft.com/office/drawing/2014/main" id="{4FFE066A-B6A0-4154-9BB5-E777E0731138}"/>
              </a:ext>
            </a:extLst>
          </p:cNvPr>
          <p:cNvGrpSpPr>
            <a:grpSpLocks noChangeAspect="1"/>
          </p:cNvGrpSpPr>
          <p:nvPr/>
        </p:nvGrpSpPr>
        <p:grpSpPr>
          <a:xfrm>
            <a:off x="9445027" y="786862"/>
            <a:ext cx="1980258" cy="5912440"/>
            <a:chOff x="4885196" y="1622176"/>
            <a:chExt cx="1800000" cy="5374946"/>
          </a:xfrm>
        </p:grpSpPr>
        <p:grpSp>
          <p:nvGrpSpPr>
            <p:cNvPr id="53" name="Grup 52">
              <a:extLst>
                <a:ext uri="{FF2B5EF4-FFF2-40B4-BE49-F238E27FC236}">
                  <a16:creationId xmlns="" xmlns:a16="http://schemas.microsoft.com/office/drawing/2014/main" id="{C0E688C7-E75C-4442-B9A1-93A4FB2F1823}"/>
                </a:ext>
              </a:extLst>
            </p:cNvPr>
            <p:cNvGrpSpPr/>
            <p:nvPr/>
          </p:nvGrpSpPr>
          <p:grpSpPr>
            <a:xfrm>
              <a:off x="4885196" y="1622176"/>
              <a:ext cx="1800000" cy="3612226"/>
              <a:chOff x="4902448" y="1920058"/>
              <a:chExt cx="1800000" cy="3612226"/>
            </a:xfrm>
          </p:grpSpPr>
          <p:cxnSp>
            <p:nvCxnSpPr>
              <p:cNvPr id="56" name="Straight Connector 5">
                <a:extLst>
                  <a:ext uri="{FF2B5EF4-FFF2-40B4-BE49-F238E27FC236}">
                    <a16:creationId xmlns="" xmlns:a16="http://schemas.microsoft.com/office/drawing/2014/main" id="{6B504C21-F527-4214-9262-1AF391B1E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1653" y="1920058"/>
                <a:ext cx="1" cy="1865455"/>
              </a:xfrm>
              <a:prstGeom prst="line">
                <a:avLst/>
              </a:prstGeom>
              <a:ln w="9525" cap="flat" cmpd="sng" algn="ctr">
                <a:solidFill>
                  <a:srgbClr val="7030A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57" name="Ok: Sol 56">
                <a:extLst>
                  <a:ext uri="{FF2B5EF4-FFF2-40B4-BE49-F238E27FC236}">
                    <a16:creationId xmlns="" xmlns:a16="http://schemas.microsoft.com/office/drawing/2014/main" id="{2DA76AAE-6FFF-4B42-B551-18DE7D1F5B9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02448" y="3732284"/>
                <a:ext cx="1800000" cy="1800000"/>
              </a:xfrm>
              <a:prstGeom prst="leftArrow">
                <a:avLst/>
              </a:prstGeom>
              <a:solidFill>
                <a:srgbClr val="7030A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54" name="Metin kutusu 53">
              <a:extLst>
                <a:ext uri="{FF2B5EF4-FFF2-40B4-BE49-F238E27FC236}">
                  <a16:creationId xmlns="" xmlns:a16="http://schemas.microsoft.com/office/drawing/2014/main" id="{89EB0746-5A83-4E77-B8BA-BF410D10C756}"/>
                </a:ext>
              </a:extLst>
            </p:cNvPr>
            <p:cNvSpPr txBox="1"/>
            <p:nvPr/>
          </p:nvSpPr>
          <p:spPr>
            <a:xfrm>
              <a:off x="4885196" y="4125425"/>
              <a:ext cx="1800000" cy="3637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5. Geri Bildirim</a:t>
              </a:r>
            </a:p>
          </p:txBody>
        </p:sp>
        <p:sp>
          <p:nvSpPr>
            <p:cNvPr id="55" name="Metin kutusu 54">
              <a:extLst>
                <a:ext uri="{FF2B5EF4-FFF2-40B4-BE49-F238E27FC236}">
                  <a16:creationId xmlns="" xmlns:a16="http://schemas.microsoft.com/office/drawing/2014/main" id="{E38416C7-B76C-43BC-B9F4-154E5A4424F3}"/>
                </a:ext>
              </a:extLst>
            </p:cNvPr>
            <p:cNvSpPr txBox="1"/>
            <p:nvPr/>
          </p:nvSpPr>
          <p:spPr>
            <a:xfrm>
              <a:off x="4885196" y="5234402"/>
              <a:ext cx="1800000" cy="17627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5. Bu süreç iletinin alıcı tarafından alınıp alınmadığını kapsar.</a:t>
              </a:r>
            </a:p>
          </p:txBody>
        </p:sp>
      </p:grpSp>
      <p:grpSp>
        <p:nvGrpSpPr>
          <p:cNvPr id="65" name="Group 42">
            <a:extLst>
              <a:ext uri="{FF2B5EF4-FFF2-40B4-BE49-F238E27FC236}">
                <a16:creationId xmlns="" xmlns:a16="http://schemas.microsoft.com/office/drawing/2014/main" id="{21B95FB4-C9B6-4B4B-A190-76F49569C36A}"/>
              </a:ext>
            </a:extLst>
          </p:cNvPr>
          <p:cNvGrpSpPr>
            <a:grpSpLocks/>
          </p:cNvGrpSpPr>
          <p:nvPr/>
        </p:nvGrpSpPr>
        <p:grpSpPr bwMode="auto">
          <a:xfrm>
            <a:off x="26839" y="-133746"/>
            <a:ext cx="12205589" cy="1381585"/>
            <a:chOff x="-394" y="2980"/>
            <a:chExt cx="8431" cy="820"/>
          </a:xfrm>
        </p:grpSpPr>
        <p:pic>
          <p:nvPicPr>
            <p:cNvPr id="66" name="Picture 43">
              <a:extLst>
                <a:ext uri="{FF2B5EF4-FFF2-40B4-BE49-F238E27FC236}">
                  <a16:creationId xmlns="" xmlns:a16="http://schemas.microsoft.com/office/drawing/2014/main" id="{DC7526D3-0AB4-4B21-8B87-50ADC187C3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67" name="Rectangle 44">
              <a:extLst>
                <a:ext uri="{FF2B5EF4-FFF2-40B4-BE49-F238E27FC236}">
                  <a16:creationId xmlns="" xmlns:a16="http://schemas.microsoft.com/office/drawing/2014/main" id="{60616159-3033-4B61-AF4D-ABEE2E14A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Verilen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bilgiden </a:t>
              </a: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hareketle iletişimin temel ögelerine örnekler veriniz.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4216" y="803754"/>
            <a:ext cx="10379795" cy="2558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850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9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034" y="844550"/>
            <a:ext cx="5455759" cy="569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02" y="-19050"/>
            <a:ext cx="5875024" cy="667616"/>
          </a:xfrm>
          <a:prstGeom prst="rect">
            <a:avLst/>
          </a:prstGeom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9772650" y="153109"/>
            <a:ext cx="1828800" cy="4111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r-TR" sz="2400" dirty="0" smtClean="0">
                <a:solidFill>
                  <a:srgbClr val="FF0000"/>
                </a:solidFill>
              </a:rPr>
              <a:t>DPY 2026</a:t>
            </a:r>
            <a:endParaRPr lang="tr-TR" sz="2400" dirty="0" smtClean="0">
              <a:solidFill>
                <a:prstClr val="black"/>
              </a:solidFill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69"/>
            <a:ext cx="503020" cy="493253"/>
          </a:xfrm>
          <a:prstGeom prst="rect">
            <a:avLst/>
          </a:prstGeom>
        </p:spPr>
      </p:pic>
      <p:sp>
        <p:nvSpPr>
          <p:cNvPr id="11" name="Rectangle: Rounded Corners 111">
            <a:hlinkClick r:id="" action="ppaction://noaction"/>
            <a:extLst>
              <a:ext uri="{FF2B5EF4-FFF2-40B4-BE49-F238E27FC236}">
                <a16:creationId xmlns=""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69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prstClr val="white"/>
                </a:solidFill>
              </a:rPr>
              <a:t> </a:t>
            </a:r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3" name="Group 16"/>
          <p:cNvGrpSpPr/>
          <p:nvPr/>
        </p:nvGrpSpPr>
        <p:grpSpPr>
          <a:xfrm>
            <a:off x="3502234" y="5296892"/>
            <a:ext cx="396666" cy="392708"/>
            <a:chOff x="4244586" y="2081690"/>
            <a:chExt cx="517668" cy="517668"/>
          </a:xfrm>
        </p:grpSpPr>
        <p:sp>
          <p:nvSpPr>
            <p:cNvPr id="14" name="Oval 13"/>
            <p:cNvSpPr/>
            <p:nvPr/>
          </p:nvSpPr>
          <p:spPr>
            <a:xfrm>
              <a:off x="4244586" y="2081690"/>
              <a:ext cx="517668" cy="517668"/>
            </a:xfrm>
            <a:prstGeom prst="ellipse">
              <a:avLst/>
            </a:prstGeom>
            <a:gradFill flip="none" rotWithShape="1">
              <a:gsLst>
                <a:gs pos="100000">
                  <a:srgbClr val="004300"/>
                </a:gs>
                <a:gs pos="0">
                  <a:srgbClr val="00B000"/>
                </a:gs>
              </a:gsLst>
              <a:path path="shape">
                <a:fillToRect l="50000" t="50000" r="50000" b="50000"/>
              </a:path>
              <a:tileRect/>
            </a:gradFill>
            <a:ln w="19050">
              <a:solidFill>
                <a:srgbClr val="00B05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lIns="0" tIns="0" rIns="0" bIns="0" rtlCol="0" anchor="ctr"/>
            <a:lstStyle/>
            <a:p>
              <a:pPr algn="ctr">
                <a:defRPr/>
              </a:pPr>
              <a:endParaRPr lang="en-US" sz="2000" b="1" kern="0" dirty="0">
                <a:solidFill>
                  <a:sysClr val="window" lastClr="FFFFFF"/>
                </a:solidFill>
              </a:endParaRPr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4347210" y="2213610"/>
              <a:ext cx="320040" cy="261448"/>
            </a:xfrm>
            <a:custGeom>
              <a:avLst/>
              <a:gdLst>
                <a:gd name="T0" fmla="*/ 12 w 656"/>
                <a:gd name="T1" fmla="*/ 336 h 508"/>
                <a:gd name="T2" fmla="*/ 204 w 656"/>
                <a:gd name="T3" fmla="*/ 508 h 508"/>
                <a:gd name="T4" fmla="*/ 656 w 656"/>
                <a:gd name="T5" fmla="*/ 124 h 508"/>
                <a:gd name="T6" fmla="*/ 564 w 656"/>
                <a:gd name="T7" fmla="*/ 0 h 508"/>
                <a:gd name="T8" fmla="*/ 204 w 656"/>
                <a:gd name="T9" fmla="*/ 332 h 508"/>
                <a:gd name="T10" fmla="*/ 112 w 656"/>
                <a:gd name="T11" fmla="*/ 192 h 508"/>
                <a:gd name="T12" fmla="*/ 12 w 656"/>
                <a:gd name="T13" fmla="*/ 336 h 508"/>
                <a:gd name="connsiteX0" fmla="*/ 14 w 9831"/>
                <a:gd name="connsiteY0" fmla="*/ 6614 h 10000"/>
                <a:gd name="connsiteX1" fmla="*/ 2941 w 9831"/>
                <a:gd name="connsiteY1" fmla="*/ 10000 h 10000"/>
                <a:gd name="connsiteX2" fmla="*/ 9831 w 9831"/>
                <a:gd name="connsiteY2" fmla="*/ 2441 h 10000"/>
                <a:gd name="connsiteX3" fmla="*/ 8429 w 9831"/>
                <a:gd name="connsiteY3" fmla="*/ 0 h 10000"/>
                <a:gd name="connsiteX4" fmla="*/ 2941 w 9831"/>
                <a:gd name="connsiteY4" fmla="*/ 6535 h 10000"/>
                <a:gd name="connsiteX5" fmla="*/ 1538 w 9831"/>
                <a:gd name="connsiteY5" fmla="*/ 3780 h 10000"/>
                <a:gd name="connsiteX6" fmla="*/ 14 w 9831"/>
                <a:gd name="connsiteY6" fmla="*/ 6614 h 10000"/>
                <a:gd name="connsiteX0" fmla="*/ 0 w 9986"/>
                <a:gd name="connsiteY0" fmla="*/ 6614 h 10000"/>
                <a:gd name="connsiteX1" fmla="*/ 2978 w 9986"/>
                <a:gd name="connsiteY1" fmla="*/ 10000 h 10000"/>
                <a:gd name="connsiteX2" fmla="*/ 9986 w 9986"/>
                <a:gd name="connsiteY2" fmla="*/ 2441 h 10000"/>
                <a:gd name="connsiteX3" fmla="*/ 8560 w 9986"/>
                <a:gd name="connsiteY3" fmla="*/ 0 h 10000"/>
                <a:gd name="connsiteX4" fmla="*/ 2978 w 9986"/>
                <a:gd name="connsiteY4" fmla="*/ 6535 h 10000"/>
                <a:gd name="connsiteX5" fmla="*/ 1550 w 9986"/>
                <a:gd name="connsiteY5" fmla="*/ 3780 h 10000"/>
                <a:gd name="connsiteX6" fmla="*/ 0 w 9986"/>
                <a:gd name="connsiteY6" fmla="*/ 6614 h 10000"/>
                <a:gd name="connsiteX0" fmla="*/ 0 w 10000"/>
                <a:gd name="connsiteY0" fmla="*/ 6614 h 10000"/>
                <a:gd name="connsiteX1" fmla="*/ 2982 w 10000"/>
                <a:gd name="connsiteY1" fmla="*/ 10000 h 10000"/>
                <a:gd name="connsiteX2" fmla="*/ 10000 w 10000"/>
                <a:gd name="connsiteY2" fmla="*/ 2441 h 10000"/>
                <a:gd name="connsiteX3" fmla="*/ 8572 w 10000"/>
                <a:gd name="connsiteY3" fmla="*/ 0 h 10000"/>
                <a:gd name="connsiteX4" fmla="*/ 2982 w 10000"/>
                <a:gd name="connsiteY4" fmla="*/ 6535 h 10000"/>
                <a:gd name="connsiteX5" fmla="*/ 1552 w 10000"/>
                <a:gd name="connsiteY5" fmla="*/ 3780 h 10000"/>
                <a:gd name="connsiteX6" fmla="*/ 0 w 10000"/>
                <a:gd name="connsiteY6" fmla="*/ 6614 h 10000"/>
                <a:gd name="connsiteX0" fmla="*/ 0 w 10000"/>
                <a:gd name="connsiteY0" fmla="*/ 6688 h 10074"/>
                <a:gd name="connsiteX1" fmla="*/ 2982 w 10000"/>
                <a:gd name="connsiteY1" fmla="*/ 10074 h 10074"/>
                <a:gd name="connsiteX2" fmla="*/ 10000 w 10000"/>
                <a:gd name="connsiteY2" fmla="*/ 2515 h 10074"/>
                <a:gd name="connsiteX3" fmla="*/ 8572 w 10000"/>
                <a:gd name="connsiteY3" fmla="*/ 74 h 10074"/>
                <a:gd name="connsiteX4" fmla="*/ 3161 w 10000"/>
                <a:gd name="connsiteY4" fmla="*/ 6020 h 10074"/>
                <a:gd name="connsiteX5" fmla="*/ 1552 w 10000"/>
                <a:gd name="connsiteY5" fmla="*/ 3854 h 10074"/>
                <a:gd name="connsiteX6" fmla="*/ 0 w 10000"/>
                <a:gd name="connsiteY6" fmla="*/ 6688 h 10074"/>
                <a:gd name="connsiteX0" fmla="*/ 0 w 10000"/>
                <a:gd name="connsiteY0" fmla="*/ 6715 h 10101"/>
                <a:gd name="connsiteX1" fmla="*/ 2982 w 10000"/>
                <a:gd name="connsiteY1" fmla="*/ 10101 h 10101"/>
                <a:gd name="connsiteX2" fmla="*/ 10000 w 10000"/>
                <a:gd name="connsiteY2" fmla="*/ 2542 h 10101"/>
                <a:gd name="connsiteX3" fmla="*/ 8572 w 10000"/>
                <a:gd name="connsiteY3" fmla="*/ 101 h 10101"/>
                <a:gd name="connsiteX4" fmla="*/ 3161 w 10000"/>
                <a:gd name="connsiteY4" fmla="*/ 6047 h 10101"/>
                <a:gd name="connsiteX5" fmla="*/ 1552 w 10000"/>
                <a:gd name="connsiteY5" fmla="*/ 3881 h 10101"/>
                <a:gd name="connsiteX6" fmla="*/ 0 w 10000"/>
                <a:gd name="connsiteY6" fmla="*/ 6715 h 1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10101">
                  <a:moveTo>
                    <a:pt x="0" y="6715"/>
                  </a:moveTo>
                  <a:cubicBezTo>
                    <a:pt x="0" y="6715"/>
                    <a:pt x="2360" y="8132"/>
                    <a:pt x="2982" y="10101"/>
                  </a:cubicBezTo>
                  <a:cubicBezTo>
                    <a:pt x="2982" y="10101"/>
                    <a:pt x="6273" y="4117"/>
                    <a:pt x="10000" y="2542"/>
                  </a:cubicBezTo>
                  <a:cubicBezTo>
                    <a:pt x="10000" y="2542"/>
                    <a:pt x="9176" y="842"/>
                    <a:pt x="8572" y="101"/>
                  </a:cubicBezTo>
                  <a:cubicBezTo>
                    <a:pt x="7763" y="-892"/>
                    <a:pt x="3905" y="5732"/>
                    <a:pt x="3161" y="6047"/>
                  </a:cubicBezTo>
                  <a:cubicBezTo>
                    <a:pt x="3161" y="6047"/>
                    <a:pt x="2360" y="4589"/>
                    <a:pt x="1552" y="3881"/>
                  </a:cubicBezTo>
                  <a:cubicBezTo>
                    <a:pt x="1552" y="3881"/>
                    <a:pt x="778" y="4762"/>
                    <a:pt x="0" y="671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3792646"/>
      </p:ext>
    </p:extLst>
  </p:cSld>
  <p:clrMapOvr>
    <a:masterClrMapping/>
  </p:clrMapOvr>
  <p:transition spd="slow">
    <p:pull/>
    <p:sndAc>
      <p:stSnd>
        <p:snd r:embed="rId4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="" xmlns:a16="http://schemas.microsoft.com/office/drawing/2014/main" id="{2D8502C2-EE48-480B-BD0E-A3FFE327CAD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4555" y="1810382"/>
            <a:ext cx="7562889" cy="5047619"/>
          </a:xfrm>
          <a:prstGeom prst="rect">
            <a:avLst/>
          </a:prstGeom>
        </p:spPr>
      </p:pic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411661" y="2606018"/>
            <a:ext cx="2450312" cy="2316528"/>
          </a:xfrm>
          <a:prstGeom prst="wedgeRoundRectCallout">
            <a:avLst>
              <a:gd name="adj1" fmla="val 65182"/>
              <a:gd name="adj2" fmla="val -8333"/>
              <a:gd name="adj3" fmla="val 16667"/>
            </a:avLst>
          </a:prstGeom>
          <a:solidFill>
            <a:schemeClr val="bg1"/>
          </a:solidFill>
          <a:ln w="12700" cmpd="thickThin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dist="50800" dir="16200000" algn="ctr" rotWithShape="0">
              <a:schemeClr val="accent1">
                <a:lumMod val="75000"/>
              </a:scheme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Segoe UI Semibold" panose="020B0702040204020203" pitchFamily="34" charset="0"/>
              </a:rPr>
              <a:t>Sabah uyandığımızda ailemize ‘’Günaydın.’’ deriz.</a:t>
            </a: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2063028" y="698500"/>
            <a:ext cx="3456833" cy="1663700"/>
          </a:xfrm>
          <a:prstGeom prst="wedgeRoundRectCallout">
            <a:avLst>
              <a:gd name="adj1" fmla="val 32861"/>
              <a:gd name="adj2" fmla="val 75886"/>
              <a:gd name="adj3" fmla="val 16667"/>
            </a:avLst>
          </a:prstGeom>
          <a:solidFill>
            <a:schemeClr val="bg1"/>
          </a:solidFill>
          <a:ln w="12700" cmpd="thickThin">
            <a:solidFill>
              <a:srgbClr val="00B0F0"/>
            </a:solidFill>
            <a:miter lim="800000"/>
            <a:headEnd/>
            <a:tailEnd/>
          </a:ln>
          <a:effectLst>
            <a:outerShdw dist="50800" dir="16200000" algn="ctr" rotWithShape="0">
              <a:srgbClr val="00B0F0"/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Segoe UI Semibold" panose="020B0702040204020203" pitchFamily="34" charset="0"/>
              </a:rPr>
              <a:t>Sokakta karşılaştığımız tanıdıklarımızla merhabalaşırız.</a:t>
            </a:r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7068053" y="723900"/>
            <a:ext cx="3565041" cy="1663700"/>
          </a:xfrm>
          <a:prstGeom prst="wedgeRoundRectCallout">
            <a:avLst>
              <a:gd name="adj1" fmla="val -59137"/>
              <a:gd name="adj2" fmla="val 32542"/>
              <a:gd name="adj3" fmla="val 16667"/>
            </a:avLst>
          </a:prstGeom>
          <a:solidFill>
            <a:schemeClr val="bg1"/>
          </a:solidFill>
          <a:ln w="12700" cmpd="thickThin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dist="50800" dir="16200000" algn="ctr" rotWithShape="0">
              <a:schemeClr val="accent6">
                <a:lumMod val="50000"/>
              </a:scheme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Segoe UI Semibold" panose="020B0702040204020203" pitchFamily="34" charset="0"/>
              </a:rPr>
              <a:t>Okuldaki arkadaşlarımıza ‘’Nasılsın, iyi misin?’’ diye sorarız.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9181038" y="2624640"/>
            <a:ext cx="2592625" cy="1820155"/>
          </a:xfrm>
          <a:prstGeom prst="wedgeRoundRectCallout">
            <a:avLst>
              <a:gd name="adj1" fmla="val -69242"/>
              <a:gd name="adj2" fmla="val -8331"/>
              <a:gd name="adj3" fmla="val 16667"/>
            </a:avLst>
          </a:prstGeom>
          <a:solidFill>
            <a:schemeClr val="bg1"/>
          </a:solidFill>
          <a:ln w="12700" cmpd="thickThin">
            <a:solidFill>
              <a:srgbClr val="666699"/>
            </a:solidFill>
            <a:miter lim="800000"/>
            <a:headEnd/>
            <a:tailEnd/>
          </a:ln>
          <a:effectLst>
            <a:outerShdw dist="50800" dir="16200000" algn="ctr" rotWithShape="0">
              <a:srgbClr val="666699"/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Segoe UI Semibold" panose="020B0702040204020203" pitchFamily="34" charset="0"/>
              </a:rPr>
              <a:t>Uzaktan gördüğümüz bir arkadaşımıza el sallarız.</a:t>
            </a:r>
          </a:p>
        </p:txBody>
      </p:sp>
      <p:sp>
        <p:nvSpPr>
          <p:cNvPr id="12" name="25 Yuvarlatılmış Dikdörtgen">
            <a:extLst>
              <a:ext uri="{FF2B5EF4-FFF2-40B4-BE49-F238E27FC236}">
                <a16:creationId xmlns="" xmlns:a16="http://schemas.microsoft.com/office/drawing/2014/main" id="{570704F5-8721-40E4-9EFD-D575780CDD55}"/>
              </a:ext>
            </a:extLst>
          </p:cNvPr>
          <p:cNvSpPr/>
          <p:nvPr/>
        </p:nvSpPr>
        <p:spPr>
          <a:xfrm flipH="1">
            <a:off x="227683" y="5733256"/>
            <a:ext cx="11737528" cy="947770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lvl="0" algn="ctr">
              <a:defRPr/>
            </a:pPr>
            <a:r>
              <a:rPr lang="tr-TR" sz="2400" b="1" dirty="0">
                <a:ln w="0"/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İletişim insanların olduğu her yerde vardır. Çevremizde olup bitenleri anlamak ve kendimizi çevremizdekilere anlatabilmek için iletişim kurarız.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-127201" y="1530272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up 16"/>
          <p:cNvGrpSpPr/>
          <p:nvPr/>
        </p:nvGrpSpPr>
        <p:grpSpPr>
          <a:xfrm>
            <a:off x="0" y="-36561"/>
            <a:ext cx="12204700" cy="934711"/>
            <a:chOff x="0" y="32800"/>
            <a:chExt cx="12192000" cy="934711"/>
          </a:xfrm>
        </p:grpSpPr>
        <p:grpSp>
          <p:nvGrpSpPr>
            <p:cNvPr id="18" name="Grup 17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2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24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84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up 36">
            <a:extLst>
              <a:ext uri="{FF2B5EF4-FFF2-40B4-BE49-F238E27FC236}">
                <a16:creationId xmlns="" xmlns:a16="http://schemas.microsoft.com/office/drawing/2014/main" id="{1FBF30E9-DA43-4268-B973-DF6A3376AB75}"/>
              </a:ext>
            </a:extLst>
          </p:cNvPr>
          <p:cNvGrpSpPr/>
          <p:nvPr/>
        </p:nvGrpSpPr>
        <p:grpSpPr>
          <a:xfrm>
            <a:off x="227711" y="1124864"/>
            <a:ext cx="11691403" cy="1080000"/>
            <a:chOff x="-1068949" y="2685863"/>
            <a:chExt cx="7439698" cy="2035437"/>
          </a:xfrm>
        </p:grpSpPr>
        <p:grpSp>
          <p:nvGrpSpPr>
            <p:cNvPr id="41" name="Group 48">
              <a:extLst>
                <a:ext uri="{FF2B5EF4-FFF2-40B4-BE49-F238E27FC236}">
                  <a16:creationId xmlns="" xmlns:a16="http://schemas.microsoft.com/office/drawing/2014/main" id="{CE975D72-BA79-41B7-B151-43718257C9D4}"/>
                </a:ext>
              </a:extLst>
            </p:cNvPr>
            <p:cNvGrpSpPr/>
            <p:nvPr/>
          </p:nvGrpSpPr>
          <p:grpSpPr>
            <a:xfrm>
              <a:off x="-1068949" y="2685863"/>
              <a:ext cx="7439698" cy="2035437"/>
              <a:chOff x="-1035083" y="3144864"/>
              <a:chExt cx="7439698" cy="2035437"/>
            </a:xfrm>
          </p:grpSpPr>
          <p:sp>
            <p:nvSpPr>
              <p:cNvPr id="43" name="Chevron 15">
                <a:extLst>
                  <a:ext uri="{FF2B5EF4-FFF2-40B4-BE49-F238E27FC236}">
                    <a16:creationId xmlns="" xmlns:a16="http://schemas.microsoft.com/office/drawing/2014/main" id="{2E2AFD83-4C94-45E1-8B73-9E7968F93C73}"/>
                  </a:ext>
                </a:extLst>
              </p:cNvPr>
              <p:cNvSpPr/>
              <p:nvPr/>
            </p:nvSpPr>
            <p:spPr>
              <a:xfrm flipV="1">
                <a:off x="-1004693" y="3144864"/>
                <a:ext cx="7409308" cy="2035437"/>
              </a:xfrm>
              <a:prstGeom prst="trapezoid">
                <a:avLst/>
              </a:prstGeom>
              <a:solidFill>
                <a:srgbClr val="C4004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Rounded Rectangle 23">
                <a:extLst>
                  <a:ext uri="{FF2B5EF4-FFF2-40B4-BE49-F238E27FC236}">
                    <a16:creationId xmlns="" xmlns:a16="http://schemas.microsoft.com/office/drawing/2014/main" id="{E111B409-6A36-41D2-96A9-300AD3757082}"/>
                  </a:ext>
                </a:extLst>
              </p:cNvPr>
              <p:cNvSpPr/>
              <p:nvPr/>
            </p:nvSpPr>
            <p:spPr>
              <a:xfrm>
                <a:off x="-1035083" y="3314484"/>
                <a:ext cx="7409308" cy="1696198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rgbClr val="C4004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2" name="Rectangle 122">
              <a:extLst>
                <a:ext uri="{FF2B5EF4-FFF2-40B4-BE49-F238E27FC236}">
                  <a16:creationId xmlns="" xmlns:a16="http://schemas.microsoft.com/office/drawing/2014/main" id="{10522A37-8309-4705-B1E3-8DFA1A95DC17}"/>
                </a:ext>
              </a:extLst>
            </p:cNvPr>
            <p:cNvSpPr/>
            <p:nvPr/>
          </p:nvSpPr>
          <p:spPr>
            <a:xfrm>
              <a:off x="-1068949" y="2855483"/>
              <a:ext cx="7409308" cy="1662511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Ins="216000" rtlCol="0" anchor="ctr" anchorCtr="0"/>
            <a:lstStyle/>
            <a:p>
              <a:pPr algn="ctr"/>
              <a:r>
                <a:rPr lang="tr-TR" sz="2400" dirty="0">
                  <a:solidFill>
                    <a:prstClr val="black"/>
                  </a:solidFill>
                </a:rPr>
                <a:t>İletişim kurmanın birden çok yolu ve çok sayıda aracı vardır. Kullandığımız yöntem ve araçlara göre iletişim üçe ayrılır.</a:t>
              </a:r>
            </a:p>
          </p:txBody>
        </p:sp>
      </p:grpSp>
      <p:grpSp>
        <p:nvGrpSpPr>
          <p:cNvPr id="47" name="Group 42">
            <a:extLst>
              <a:ext uri="{FF2B5EF4-FFF2-40B4-BE49-F238E27FC236}">
                <a16:creationId xmlns="" xmlns:a16="http://schemas.microsoft.com/office/drawing/2014/main" id="{2735AEC0-9AE0-4F59-9E07-48FA21237142}"/>
              </a:ext>
            </a:extLst>
          </p:cNvPr>
          <p:cNvGrpSpPr>
            <a:grpSpLocks/>
          </p:cNvGrpSpPr>
          <p:nvPr/>
        </p:nvGrpSpPr>
        <p:grpSpPr bwMode="auto">
          <a:xfrm>
            <a:off x="-1" y="5595977"/>
            <a:ext cx="12205589" cy="1381585"/>
            <a:chOff x="-394" y="2980"/>
            <a:chExt cx="8431" cy="820"/>
          </a:xfrm>
        </p:grpSpPr>
        <p:pic>
          <p:nvPicPr>
            <p:cNvPr id="48" name="Picture 43">
              <a:extLst>
                <a:ext uri="{FF2B5EF4-FFF2-40B4-BE49-F238E27FC236}">
                  <a16:creationId xmlns="" xmlns:a16="http://schemas.microsoft.com/office/drawing/2014/main" id="{6C5AE1F3-E356-480E-BDBC-5A52769714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49" name="Rectangle 44">
              <a:extLst>
                <a:ext uri="{FF2B5EF4-FFF2-40B4-BE49-F238E27FC236}">
                  <a16:creationId xmlns="" xmlns:a16="http://schemas.microsoft.com/office/drawing/2014/main" id="{8432BAE6-4752-4672-B46D-35BBD2842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Gün içerisinde hangi iletişim yöntemlerini kullanıyorsunuz?</a:t>
              </a:r>
              <a:b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</a:b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Örnek veriniz.</a:t>
              </a:r>
            </a:p>
          </p:txBody>
        </p:sp>
      </p:grpSp>
      <p:grpSp>
        <p:nvGrpSpPr>
          <p:cNvPr id="50" name="Group 42">
            <a:extLst>
              <a:ext uri="{FF2B5EF4-FFF2-40B4-BE49-F238E27FC236}">
                <a16:creationId xmlns="" xmlns:a16="http://schemas.microsoft.com/office/drawing/2014/main" id="{691C7995-A39E-49B2-A6B8-8040E6A3CBD9}"/>
              </a:ext>
            </a:extLst>
          </p:cNvPr>
          <p:cNvGrpSpPr>
            <a:grpSpLocks/>
          </p:cNvGrpSpPr>
          <p:nvPr/>
        </p:nvGrpSpPr>
        <p:grpSpPr bwMode="auto">
          <a:xfrm>
            <a:off x="10723" y="5605857"/>
            <a:ext cx="12205589" cy="1381585"/>
            <a:chOff x="-394" y="2980"/>
            <a:chExt cx="8431" cy="820"/>
          </a:xfrm>
        </p:grpSpPr>
        <p:pic>
          <p:nvPicPr>
            <p:cNvPr id="51" name="Picture 43">
              <a:extLst>
                <a:ext uri="{FF2B5EF4-FFF2-40B4-BE49-F238E27FC236}">
                  <a16:creationId xmlns="" xmlns:a16="http://schemas.microsoft.com/office/drawing/2014/main" id="{A210FE26-14C9-4643-80E4-DB167C907B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52" name="Rectangle 44">
              <a:extLst>
                <a:ext uri="{FF2B5EF4-FFF2-40B4-BE49-F238E27FC236}">
                  <a16:creationId xmlns="" xmlns:a16="http://schemas.microsoft.com/office/drawing/2014/main" id="{0907023C-8F2C-40EE-993B-EA57C961B0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Her ortamda ve her durumda aynı iletişim yolu ve aracı</a:t>
              </a:r>
              <a:b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</a:b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kullanılabilir mi? Tartışınız.</a:t>
              </a:r>
            </a:p>
          </p:txBody>
        </p:sp>
      </p:grpSp>
      <p:sp>
        <p:nvSpPr>
          <p:cNvPr id="53" name="25 Yuvarlatılmış Dikdörtgen">
            <a:extLst>
              <a:ext uri="{FF2B5EF4-FFF2-40B4-BE49-F238E27FC236}">
                <a16:creationId xmlns="" xmlns:a16="http://schemas.microsoft.com/office/drawing/2014/main" id="{3E933143-318F-46DE-BEE0-6EE84DE06AF8}"/>
              </a:ext>
            </a:extLst>
          </p:cNvPr>
          <p:cNvSpPr/>
          <p:nvPr/>
        </p:nvSpPr>
        <p:spPr>
          <a:xfrm flipH="1">
            <a:off x="227683" y="5733256"/>
            <a:ext cx="11737528" cy="947770"/>
          </a:xfrm>
          <a:prstGeom prst="roundRect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lvl="0" algn="ctr">
              <a:defRPr/>
            </a:pPr>
            <a:r>
              <a:rPr lang="tr-TR" sz="2400" b="1" dirty="0">
                <a:ln w="0"/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İletişim kurarken içinde bulunduğumuz ortama ve duruma göre doğru yöntem ve araçlar tercih etmeliyiz. Bu sayede iletişimimiz daha etkili olur.</a:t>
            </a:r>
          </a:p>
        </p:txBody>
      </p:sp>
      <p:grpSp>
        <p:nvGrpSpPr>
          <p:cNvPr id="65" name="Group 8">
            <a:extLst>
              <a:ext uri="{FF2B5EF4-FFF2-40B4-BE49-F238E27FC236}">
                <a16:creationId xmlns="" xmlns:a16="http://schemas.microsoft.com/office/drawing/2014/main" id="{9DE4A24D-0219-42DF-98BE-57DCCC873710}"/>
              </a:ext>
            </a:extLst>
          </p:cNvPr>
          <p:cNvGrpSpPr>
            <a:grpSpLocks/>
          </p:cNvGrpSpPr>
          <p:nvPr/>
        </p:nvGrpSpPr>
        <p:grpSpPr bwMode="auto">
          <a:xfrm>
            <a:off x="550662" y="2276872"/>
            <a:ext cx="3240422" cy="3348000"/>
            <a:chOff x="576" y="1751"/>
            <a:chExt cx="1446" cy="2125"/>
          </a:xfrm>
        </p:grpSpPr>
        <p:sp>
          <p:nvSpPr>
            <p:cNvPr id="66" name="AutoShape 9">
              <a:extLst>
                <a:ext uri="{FF2B5EF4-FFF2-40B4-BE49-F238E27FC236}">
                  <a16:creationId xmlns="" xmlns:a16="http://schemas.microsoft.com/office/drawing/2014/main" id="{9C39ED61-0B47-49C2-92BB-1099832F0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948"/>
              <a:ext cx="1446" cy="1928"/>
            </a:xfrm>
            <a:prstGeom prst="roundRect">
              <a:avLst>
                <a:gd name="adj" fmla="val 4690"/>
              </a:avLst>
            </a:prstGeom>
            <a:solidFill>
              <a:schemeClr val="bg1"/>
            </a:solidFill>
            <a:ln w="57150">
              <a:solidFill>
                <a:srgbClr val="0066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73" name="AutoShape 10">
              <a:extLst>
                <a:ext uri="{FF2B5EF4-FFF2-40B4-BE49-F238E27FC236}">
                  <a16:creationId xmlns="" xmlns:a16="http://schemas.microsoft.com/office/drawing/2014/main" id="{8B1DCBCB-6B0E-4068-B40E-974D72532F0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12" y="1751"/>
              <a:ext cx="1174" cy="378"/>
            </a:xfrm>
            <a:prstGeom prst="roundRect">
              <a:avLst>
                <a:gd name="adj" fmla="val 50000"/>
              </a:avLst>
            </a:prstGeom>
            <a:solidFill>
              <a:srgbClr val="00666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77" name="Text Box 11">
              <a:extLst>
                <a:ext uri="{FF2B5EF4-FFF2-40B4-BE49-F238E27FC236}">
                  <a16:creationId xmlns="" xmlns:a16="http://schemas.microsoft.com/office/drawing/2014/main" id="{7566CD53-70A0-4B04-8D04-7D36D9621BC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849" y="1792"/>
              <a:ext cx="89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Sözlü İletişim</a:t>
              </a:r>
            </a:p>
          </p:txBody>
        </p:sp>
        <p:sp>
          <p:nvSpPr>
            <p:cNvPr id="84" name="Text Box 12">
              <a:extLst>
                <a:ext uri="{FF2B5EF4-FFF2-40B4-BE49-F238E27FC236}">
                  <a16:creationId xmlns="" xmlns:a16="http://schemas.microsoft.com/office/drawing/2014/main" id="{AF024A6F-E38A-4970-B6BB-7F9F36B214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2143"/>
              <a:ext cx="1344" cy="17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Konuşarak kurduğumuz iletişimdir. Yüz yüze veya telefonla yaptığımız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görüşmelerde kullanırız.</a:t>
              </a:r>
            </a:p>
          </p:txBody>
        </p:sp>
      </p:grpSp>
      <p:grpSp>
        <p:nvGrpSpPr>
          <p:cNvPr id="109" name="Group 8">
            <a:extLst>
              <a:ext uri="{FF2B5EF4-FFF2-40B4-BE49-F238E27FC236}">
                <a16:creationId xmlns="" xmlns:a16="http://schemas.microsoft.com/office/drawing/2014/main" id="{73216DD6-15B0-4D1D-9B8D-BA786C3B39F1}"/>
              </a:ext>
            </a:extLst>
          </p:cNvPr>
          <p:cNvGrpSpPr>
            <a:grpSpLocks/>
          </p:cNvGrpSpPr>
          <p:nvPr/>
        </p:nvGrpSpPr>
        <p:grpSpPr bwMode="auto">
          <a:xfrm>
            <a:off x="4583635" y="2276872"/>
            <a:ext cx="3240422" cy="3348000"/>
            <a:chOff x="576" y="1751"/>
            <a:chExt cx="1446" cy="2125"/>
          </a:xfrm>
        </p:grpSpPr>
        <p:sp>
          <p:nvSpPr>
            <p:cNvPr id="110" name="AutoShape 9">
              <a:extLst>
                <a:ext uri="{FF2B5EF4-FFF2-40B4-BE49-F238E27FC236}">
                  <a16:creationId xmlns="" xmlns:a16="http://schemas.microsoft.com/office/drawing/2014/main" id="{F4B4940F-302C-470E-9834-90733A8D1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948"/>
              <a:ext cx="1446" cy="1928"/>
            </a:xfrm>
            <a:prstGeom prst="roundRect">
              <a:avLst>
                <a:gd name="adj" fmla="val 4690"/>
              </a:avLst>
            </a:prstGeom>
            <a:solidFill>
              <a:schemeClr val="bg1"/>
            </a:solidFill>
            <a:ln w="57150">
              <a:solidFill>
                <a:srgbClr val="0066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1" name="AutoShape 10">
              <a:extLst>
                <a:ext uri="{FF2B5EF4-FFF2-40B4-BE49-F238E27FC236}">
                  <a16:creationId xmlns="" xmlns:a16="http://schemas.microsoft.com/office/drawing/2014/main" id="{38FEAA91-8491-4C99-927F-18330535355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12" y="1751"/>
              <a:ext cx="1174" cy="378"/>
            </a:xfrm>
            <a:prstGeom prst="roundRect">
              <a:avLst>
                <a:gd name="adj" fmla="val 50000"/>
              </a:avLst>
            </a:prstGeom>
            <a:solidFill>
              <a:srgbClr val="00666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2" name="Text Box 11">
              <a:extLst>
                <a:ext uri="{FF2B5EF4-FFF2-40B4-BE49-F238E27FC236}">
                  <a16:creationId xmlns="" xmlns:a16="http://schemas.microsoft.com/office/drawing/2014/main" id="{8FB3230F-5701-4762-806D-9900DE00F19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855" y="1791"/>
              <a:ext cx="881" cy="29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Yazılı İletişim</a:t>
              </a:r>
            </a:p>
          </p:txBody>
        </p:sp>
        <p:sp>
          <p:nvSpPr>
            <p:cNvPr id="113" name="Text Box 12">
              <a:extLst>
                <a:ext uri="{FF2B5EF4-FFF2-40B4-BE49-F238E27FC236}">
                  <a16:creationId xmlns="" xmlns:a16="http://schemas.microsoft.com/office/drawing/2014/main" id="{BD892226-28FC-46E6-A49E-72487C4FA9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2261"/>
              <a:ext cx="1344" cy="14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Mektuplar, faks mesajları, elektronik postalar, </a:t>
              </a:r>
              <a:r>
                <a:rPr kumimoji="0" lang="tr-TR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gazete, dergi ve kitaplar </a:t>
              </a: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yazılı iletişime örnektir.</a:t>
              </a:r>
            </a:p>
          </p:txBody>
        </p:sp>
      </p:grpSp>
      <p:grpSp>
        <p:nvGrpSpPr>
          <p:cNvPr id="114" name="Group 8">
            <a:extLst>
              <a:ext uri="{FF2B5EF4-FFF2-40B4-BE49-F238E27FC236}">
                <a16:creationId xmlns="" xmlns:a16="http://schemas.microsoft.com/office/drawing/2014/main" id="{9410A387-D3EC-42F3-A569-A8B70F38B576}"/>
              </a:ext>
            </a:extLst>
          </p:cNvPr>
          <p:cNvGrpSpPr>
            <a:grpSpLocks/>
          </p:cNvGrpSpPr>
          <p:nvPr/>
        </p:nvGrpSpPr>
        <p:grpSpPr bwMode="auto">
          <a:xfrm>
            <a:off x="8400693" y="2287769"/>
            <a:ext cx="3240422" cy="3348000"/>
            <a:chOff x="576" y="1751"/>
            <a:chExt cx="1446" cy="2125"/>
          </a:xfrm>
        </p:grpSpPr>
        <p:sp>
          <p:nvSpPr>
            <p:cNvPr id="115" name="AutoShape 9">
              <a:extLst>
                <a:ext uri="{FF2B5EF4-FFF2-40B4-BE49-F238E27FC236}">
                  <a16:creationId xmlns="" xmlns:a16="http://schemas.microsoft.com/office/drawing/2014/main" id="{B7B109BD-0700-468B-B53D-BD0E6BC68F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948"/>
              <a:ext cx="1446" cy="1928"/>
            </a:xfrm>
            <a:prstGeom prst="roundRect">
              <a:avLst>
                <a:gd name="adj" fmla="val 4690"/>
              </a:avLst>
            </a:prstGeom>
            <a:solidFill>
              <a:schemeClr val="bg1"/>
            </a:solidFill>
            <a:ln w="57150">
              <a:solidFill>
                <a:srgbClr val="00666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6" name="AutoShape 10">
              <a:extLst>
                <a:ext uri="{FF2B5EF4-FFF2-40B4-BE49-F238E27FC236}">
                  <a16:creationId xmlns="" xmlns:a16="http://schemas.microsoft.com/office/drawing/2014/main" id="{B6669E26-15B9-4265-864D-A2F4165D921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12" y="1751"/>
              <a:ext cx="1174" cy="378"/>
            </a:xfrm>
            <a:prstGeom prst="roundRect">
              <a:avLst>
                <a:gd name="adj" fmla="val 50000"/>
              </a:avLst>
            </a:prstGeom>
            <a:solidFill>
              <a:srgbClr val="00666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7" name="Text Box 11">
              <a:extLst>
                <a:ext uri="{FF2B5EF4-FFF2-40B4-BE49-F238E27FC236}">
                  <a16:creationId xmlns="" xmlns:a16="http://schemas.microsoft.com/office/drawing/2014/main" id="{FF02A0B2-65C5-4DAE-9108-96ADB13DFAE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796" y="1791"/>
              <a:ext cx="999" cy="29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Sözsüz İletişim</a:t>
              </a:r>
            </a:p>
          </p:txBody>
        </p:sp>
        <p:sp>
          <p:nvSpPr>
            <p:cNvPr id="118" name="Text Box 12">
              <a:extLst>
                <a:ext uri="{FF2B5EF4-FFF2-40B4-BE49-F238E27FC236}">
                  <a16:creationId xmlns="" xmlns:a16="http://schemas.microsoft.com/office/drawing/2014/main" id="{6BF12AF6-31FA-4859-8AAE-AB602EF247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2144"/>
              <a:ext cx="1344" cy="17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Beden hareketleri, jestler, mimikler,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ses tonu, fiziksel görüntü ve kıyafetler gibi sözel olmayan birçok unsuru içermektedir.</a:t>
              </a:r>
            </a:p>
          </p:txBody>
        </p:sp>
      </p:grpSp>
      <p:grpSp>
        <p:nvGrpSpPr>
          <p:cNvPr id="31" name="Group 42"/>
          <p:cNvGrpSpPr>
            <a:grpSpLocks/>
          </p:cNvGrpSpPr>
          <p:nvPr/>
        </p:nvGrpSpPr>
        <p:grpSpPr bwMode="auto">
          <a:xfrm>
            <a:off x="9101" y="5494996"/>
            <a:ext cx="12169584" cy="1381585"/>
            <a:chOff x="-394" y="2980"/>
            <a:chExt cx="8431" cy="820"/>
          </a:xfrm>
        </p:grpSpPr>
        <p:pic>
          <p:nvPicPr>
            <p:cNvPr id="32" name="Picture 4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33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Jest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Nedir?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34" name="Group 42"/>
          <p:cNvGrpSpPr>
            <a:grpSpLocks/>
          </p:cNvGrpSpPr>
          <p:nvPr/>
        </p:nvGrpSpPr>
        <p:grpSpPr bwMode="auto">
          <a:xfrm>
            <a:off x="5301" y="5541748"/>
            <a:ext cx="12169584" cy="1381585"/>
            <a:chOff x="-394" y="2980"/>
            <a:chExt cx="8431" cy="820"/>
          </a:xfrm>
        </p:grpSpPr>
        <p:pic>
          <p:nvPicPr>
            <p:cNvPr id="35" name="Picture 4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36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Mimik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Nedir?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38" name="Grup 37"/>
          <p:cNvGrpSpPr/>
          <p:nvPr/>
        </p:nvGrpSpPr>
        <p:grpSpPr>
          <a:xfrm>
            <a:off x="-1977" y="99427"/>
            <a:ext cx="12210847" cy="934711"/>
            <a:chOff x="0" y="32800"/>
            <a:chExt cx="12192000" cy="934711"/>
          </a:xfrm>
        </p:grpSpPr>
        <p:grpSp>
          <p:nvGrpSpPr>
            <p:cNvPr id="39" name="Grup 38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5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4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5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0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İletişim Türleri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093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3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 16"/>
          <p:cNvGrpSpPr/>
          <p:nvPr/>
        </p:nvGrpSpPr>
        <p:grpSpPr>
          <a:xfrm>
            <a:off x="11" y="-49261"/>
            <a:ext cx="12192000" cy="934711"/>
            <a:chOff x="0" y="32800"/>
            <a:chExt cx="12192000" cy="934711"/>
          </a:xfrm>
        </p:grpSpPr>
        <p:grpSp>
          <p:nvGrpSpPr>
            <p:cNvPr id="18" name="Grup 17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9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0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8007871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Değerlendirelim – Sıra sizde -- Etkinlik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108" y="429282"/>
            <a:ext cx="9178925" cy="6428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04" y="1758420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715" y="2929350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078" y="4099682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553" y="5287868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12" y="6469912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Metin kutusu 21"/>
          <p:cNvSpPr txBox="1"/>
          <p:nvPr/>
        </p:nvSpPr>
        <p:spPr>
          <a:xfrm>
            <a:off x="1897954" y="1219337"/>
            <a:ext cx="847231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900" dirty="0" smtClean="0">
              <a:solidFill>
                <a:prstClr val="white"/>
              </a:solidFill>
            </a:endParaRPr>
          </a:p>
          <a:p>
            <a:endParaRPr lang="tr-TR" sz="900" dirty="0">
              <a:solidFill>
                <a:prstClr val="white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1911046" y="2377087"/>
            <a:ext cx="8472313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 smtClean="0">
              <a:solidFill>
                <a:prstClr val="white"/>
              </a:solidFill>
            </a:endParaRPr>
          </a:p>
          <a:p>
            <a:endParaRPr lang="tr-TR" sz="1000" dirty="0">
              <a:solidFill>
                <a:prstClr val="white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1897955" y="3552829"/>
            <a:ext cx="847231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 smtClean="0">
              <a:solidFill>
                <a:prstClr val="white"/>
              </a:solidFill>
            </a:endParaRPr>
          </a:p>
          <a:p>
            <a:endParaRPr lang="tr-TR" sz="1000" dirty="0">
              <a:solidFill>
                <a:prstClr val="white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1897954" y="4743285"/>
            <a:ext cx="8552080" cy="415498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50" dirty="0" smtClean="0">
              <a:solidFill>
                <a:prstClr val="white"/>
              </a:solidFill>
            </a:endParaRPr>
          </a:p>
          <a:p>
            <a:endParaRPr lang="tr-TR" sz="1050" dirty="0">
              <a:solidFill>
                <a:prstClr val="white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1897954" y="5901681"/>
            <a:ext cx="8570226" cy="415498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50" dirty="0" smtClean="0">
              <a:solidFill>
                <a:prstClr val="white"/>
              </a:solidFill>
            </a:endParaRPr>
          </a:p>
          <a:p>
            <a:endParaRPr lang="tr-TR" sz="105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934272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 16"/>
          <p:cNvGrpSpPr/>
          <p:nvPr/>
        </p:nvGrpSpPr>
        <p:grpSpPr>
          <a:xfrm>
            <a:off x="11" y="-49261"/>
            <a:ext cx="12192000" cy="934711"/>
            <a:chOff x="0" y="32800"/>
            <a:chExt cx="12192000" cy="934711"/>
          </a:xfrm>
        </p:grpSpPr>
        <p:grpSp>
          <p:nvGrpSpPr>
            <p:cNvPr id="18" name="Grup 17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9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0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8007871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Değerlendirelim – Sıra sizde -- Etkinlik</a:t>
              </a: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400050"/>
            <a:ext cx="10067925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065" y="1225020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48" y="2510250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744" y="3813932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006" y="5117910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269" y="6396148"/>
            <a:ext cx="225008" cy="21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Metin kutusu 21"/>
          <p:cNvSpPr txBox="1"/>
          <p:nvPr/>
        </p:nvSpPr>
        <p:spPr>
          <a:xfrm>
            <a:off x="1636615" y="649764"/>
            <a:ext cx="94223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900" dirty="0" smtClean="0">
              <a:solidFill>
                <a:prstClr val="white"/>
              </a:solidFill>
            </a:endParaRPr>
          </a:p>
          <a:p>
            <a:endParaRPr lang="tr-TR" sz="900" dirty="0">
              <a:solidFill>
                <a:prstClr val="white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1614935" y="1929472"/>
            <a:ext cx="944398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 smtClean="0">
              <a:solidFill>
                <a:prstClr val="white"/>
              </a:solidFill>
            </a:endParaRPr>
          </a:p>
          <a:p>
            <a:endParaRPr lang="tr-TR" sz="1000" dirty="0">
              <a:solidFill>
                <a:prstClr val="white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1614935" y="3209865"/>
            <a:ext cx="9434065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 smtClean="0">
              <a:solidFill>
                <a:prstClr val="white"/>
              </a:solidFill>
            </a:endParaRPr>
          </a:p>
          <a:p>
            <a:endParaRPr lang="tr-TR" sz="1000" dirty="0">
              <a:solidFill>
                <a:prstClr val="white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1636615" y="4495470"/>
            <a:ext cx="9422300" cy="415498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50" dirty="0" smtClean="0">
              <a:solidFill>
                <a:prstClr val="white"/>
              </a:solidFill>
            </a:endParaRPr>
          </a:p>
          <a:p>
            <a:endParaRPr lang="tr-TR" sz="1050" dirty="0">
              <a:solidFill>
                <a:prstClr val="white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1606708" y="5798685"/>
            <a:ext cx="9442292" cy="415498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50" dirty="0" smtClean="0">
              <a:solidFill>
                <a:prstClr val="white"/>
              </a:solidFill>
            </a:endParaRPr>
          </a:p>
          <a:p>
            <a:endParaRPr lang="tr-TR" sz="105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845187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3026" y="788342"/>
            <a:ext cx="8402776" cy="5814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42">
            <a:extLst>
              <a:ext uri="{FF2B5EF4-FFF2-40B4-BE49-F238E27FC236}">
                <a16:creationId xmlns="" xmlns:a16="http://schemas.microsoft.com/office/drawing/2014/main" id="{2735AEC0-9AE0-4F59-9E07-48FA21237142}"/>
              </a:ext>
            </a:extLst>
          </p:cNvPr>
          <p:cNvGrpSpPr>
            <a:grpSpLocks/>
          </p:cNvGrpSpPr>
          <p:nvPr/>
        </p:nvGrpSpPr>
        <p:grpSpPr bwMode="auto">
          <a:xfrm>
            <a:off x="-1" y="5612808"/>
            <a:ext cx="12205589" cy="1381585"/>
            <a:chOff x="-394" y="2892"/>
            <a:chExt cx="8431" cy="820"/>
          </a:xfrm>
        </p:grpSpPr>
        <p:pic>
          <p:nvPicPr>
            <p:cNvPr id="48" name="Picture 43">
              <a:extLst>
                <a:ext uri="{FF2B5EF4-FFF2-40B4-BE49-F238E27FC236}">
                  <a16:creationId xmlns="" xmlns:a16="http://schemas.microsoft.com/office/drawing/2014/main" id="{6C5AE1F3-E356-480E-BDBC-5A52769714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892"/>
              <a:ext cx="8431" cy="820"/>
            </a:xfrm>
            <a:prstGeom prst="rect">
              <a:avLst/>
            </a:prstGeom>
            <a:noFill/>
          </p:spPr>
        </p:pic>
        <p:sp>
          <p:nvSpPr>
            <p:cNvPr id="49" name="Rectangle 44">
              <a:extLst>
                <a:ext uri="{FF2B5EF4-FFF2-40B4-BE49-F238E27FC236}">
                  <a16:creationId xmlns="" xmlns:a16="http://schemas.microsoft.com/office/drawing/2014/main" id="{8432BAE6-4752-4672-B46D-35BBD2842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Burada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hangi iletişim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türü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kullanılmıştır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</a:t>
              </a: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/>
              </a:r>
              <a:b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</a:b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3076" name="AutoShape 4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078" name="AutoShape 6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9426" y="1905000"/>
            <a:ext cx="4705092" cy="363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79079" y="846188"/>
            <a:ext cx="7345772" cy="4989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-127201" y="1530272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Grup 12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14" name="Grup 13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16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8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1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3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4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2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19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0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İletişim Türleri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395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3" name="arrow.wav"/>
          </p:stSnd>
        </p:sndAc>
      </p:transition>
    </mc:Choice>
    <mc:Fallback xmlns="">
      <p:transition>
        <p:fade/>
        <p:sndAc>
          <p:stSnd>
            <p:snd r:embed="rId11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2">
            <a:extLst>
              <a:ext uri="{FF2B5EF4-FFF2-40B4-BE49-F238E27FC236}">
                <a16:creationId xmlns="" xmlns:a16="http://schemas.microsoft.com/office/drawing/2014/main" id="{2735AEC0-9AE0-4F59-9E07-48FA21237142}"/>
              </a:ext>
            </a:extLst>
          </p:cNvPr>
          <p:cNvGrpSpPr>
            <a:grpSpLocks/>
          </p:cNvGrpSpPr>
          <p:nvPr/>
        </p:nvGrpSpPr>
        <p:grpSpPr bwMode="auto">
          <a:xfrm>
            <a:off x="0" y="5642330"/>
            <a:ext cx="12205589" cy="1381585"/>
            <a:chOff x="-394" y="2876"/>
            <a:chExt cx="8431" cy="820"/>
          </a:xfrm>
        </p:grpSpPr>
        <p:pic>
          <p:nvPicPr>
            <p:cNvPr id="48" name="Picture 43">
              <a:extLst>
                <a:ext uri="{FF2B5EF4-FFF2-40B4-BE49-F238E27FC236}">
                  <a16:creationId xmlns="" xmlns:a16="http://schemas.microsoft.com/office/drawing/2014/main" id="{6C5AE1F3-E356-480E-BDBC-5A52769714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876"/>
              <a:ext cx="8431" cy="820"/>
            </a:xfrm>
            <a:prstGeom prst="rect">
              <a:avLst/>
            </a:prstGeom>
            <a:noFill/>
          </p:spPr>
        </p:pic>
        <p:sp>
          <p:nvSpPr>
            <p:cNvPr id="49" name="Rectangle 44">
              <a:extLst>
                <a:ext uri="{FF2B5EF4-FFF2-40B4-BE49-F238E27FC236}">
                  <a16:creationId xmlns="" xmlns:a16="http://schemas.microsoft.com/office/drawing/2014/main" id="{8432BAE6-4752-4672-B46D-35BBD2842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Burada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hangi iletişim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türü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kullanılmıştır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</a:t>
              </a: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/>
              </a:r>
              <a:b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</a:b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3076" name="AutoShape 4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078" name="AutoShape 6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461" y="1026469"/>
            <a:ext cx="3515182" cy="415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075" y="1057673"/>
            <a:ext cx="3607198" cy="4120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513" y="1014140"/>
            <a:ext cx="3600869" cy="451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334" y="1070750"/>
            <a:ext cx="3816921" cy="445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461" y="884929"/>
            <a:ext cx="4249024" cy="484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444" y="965148"/>
            <a:ext cx="4177007" cy="465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-127201" y="1530272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Grup 15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17" name="Grup 16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2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5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7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6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23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4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İletişim Türleri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382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3" name="arrow.wav"/>
          </p:stSnd>
        </p:sndAc>
      </p:transition>
    </mc:Choice>
    <mc:Fallback xmlns="">
      <p:transition>
        <p:fade/>
        <p:sndAc>
          <p:stSnd>
            <p:snd r:embed="rId14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89" y="877658"/>
            <a:ext cx="11675906" cy="5980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1054317"/>
            <a:ext cx="15240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2165778"/>
            <a:ext cx="17145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437" y="2984500"/>
            <a:ext cx="1076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77" y="4035323"/>
            <a:ext cx="11715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288" y="4924741"/>
            <a:ext cx="88582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6034316"/>
            <a:ext cx="15525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up 16"/>
          <p:cNvGrpSpPr/>
          <p:nvPr/>
        </p:nvGrpSpPr>
        <p:grpSpPr>
          <a:xfrm>
            <a:off x="-1" y="-49214"/>
            <a:ext cx="12207307" cy="1027331"/>
            <a:chOff x="0" y="32800"/>
            <a:chExt cx="12192000" cy="934711"/>
          </a:xfrm>
        </p:grpSpPr>
        <p:grpSp>
          <p:nvGrpSpPr>
            <p:cNvPr id="18" name="Grup 17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9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748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0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79"/>
                <a:ext cx="964866" cy="14116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99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55018"/>
              <a:ext cx="10351021" cy="33603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tr-TR" sz="2400" dirty="0">
                  <a:solidFill>
                    <a:prstClr val="black"/>
                  </a:solidFill>
                  <a:effectLst>
                    <a:glow rad="228600">
                      <a:prstClr val="white"/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DEĞERLENDİRELİM: SIRA SİZDE -- ETKİNLİK</a:t>
              </a:r>
            </a:p>
          </p:txBody>
        </p:sp>
      </p:grpSp>
      <p:sp>
        <p:nvSpPr>
          <p:cNvPr id="22" name="Metin kutusu 21"/>
          <p:cNvSpPr txBox="1"/>
          <p:nvPr/>
        </p:nvSpPr>
        <p:spPr>
          <a:xfrm>
            <a:off x="899121" y="1136751"/>
            <a:ext cx="10848379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899120" y="2114978"/>
            <a:ext cx="10848379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899121" y="3086087"/>
            <a:ext cx="10848379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899121" y="4052855"/>
            <a:ext cx="10848379" cy="707886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920319" y="5018473"/>
            <a:ext cx="10812171" cy="707886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35" name="Metin kutusu 34"/>
          <p:cNvSpPr txBox="1"/>
          <p:nvPr/>
        </p:nvSpPr>
        <p:spPr>
          <a:xfrm>
            <a:off x="910705" y="5983516"/>
            <a:ext cx="10828603" cy="707886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70078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165" y="2132856"/>
            <a:ext cx="691366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2"/>
            <a:ext cx="4829175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0" y="5476416"/>
            <a:ext cx="12142900" cy="1381585"/>
            <a:chOff x="-394" y="2980"/>
            <a:chExt cx="8431" cy="820"/>
          </a:xfrm>
        </p:grpSpPr>
        <p:pic>
          <p:nvPicPr>
            <p:cNvPr id="30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31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Yunus Emre bu sözünde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 demek istemiştir?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91009" y="2780928"/>
            <a:ext cx="8261643" cy="247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0" y="5476416"/>
            <a:ext cx="12142900" cy="1381585"/>
            <a:chOff x="-498" y="2988"/>
            <a:chExt cx="8431" cy="820"/>
          </a:xfrm>
        </p:grpSpPr>
        <p:pic>
          <p:nvPicPr>
            <p:cNvPr id="15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2988"/>
              <a:ext cx="8431" cy="820"/>
            </a:xfrm>
            <a:prstGeom prst="rect">
              <a:avLst/>
            </a:prstGeom>
            <a:noFill/>
          </p:spPr>
        </p:pic>
        <p:sp>
          <p:nvSpPr>
            <p:cNvPr id="16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kumimoji="0" lang="tr-TR" sz="28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rPr>
                <a:t>Etk</a:t>
              </a:r>
              <a:r>
                <a:rPr lang="tr-TR" sz="28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ili iletişim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8" name="Grup 17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19" name="Grup 18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1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2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5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7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8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6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3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4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39" name="Köşeli Çift Ayraç 38"/>
          <p:cNvSpPr/>
          <p:nvPr/>
        </p:nvSpPr>
        <p:spPr>
          <a:xfrm>
            <a:off x="1071638" y="591022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18.sayfayı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40" name="Grup 3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41" name="Grup 4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4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750" y="836910"/>
            <a:ext cx="7133214" cy="3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6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49100" y="5476416"/>
            <a:ext cx="12142900" cy="1381585"/>
            <a:chOff x="-498" y="2988"/>
            <a:chExt cx="8431" cy="820"/>
          </a:xfrm>
        </p:grpSpPr>
        <p:pic>
          <p:nvPicPr>
            <p:cNvPr id="47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2988"/>
              <a:ext cx="8431" cy="820"/>
            </a:xfrm>
            <a:prstGeom prst="rect">
              <a:avLst/>
            </a:prstGeom>
            <a:noFill/>
          </p:spPr>
        </p:pic>
        <p:sp>
          <p:nvSpPr>
            <p:cNvPr id="48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kumimoji="0" lang="tr-TR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rPr>
                <a:t>Empati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21" y="4372108"/>
            <a:ext cx="71151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80" y="836910"/>
            <a:ext cx="11743618" cy="1113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95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4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576" y="792118"/>
            <a:ext cx="5773126" cy="4490581"/>
          </a:xfrm>
          <a:prstGeom prst="rect">
            <a:avLst/>
          </a:prstGeom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411" y="862302"/>
            <a:ext cx="6373457" cy="37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42"/>
          <p:cNvGrpSpPr>
            <a:grpSpLocks/>
          </p:cNvGrpSpPr>
          <p:nvPr/>
        </p:nvGrpSpPr>
        <p:grpSpPr bwMode="auto">
          <a:xfrm>
            <a:off x="4" y="5574356"/>
            <a:ext cx="12206272" cy="1388325"/>
            <a:chOff x="-394" y="2980"/>
            <a:chExt cx="8475" cy="824"/>
          </a:xfrm>
        </p:grpSpPr>
        <p:pic>
          <p:nvPicPr>
            <p:cNvPr id="22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24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Size göre karikatürdeki kişilerden hangisi haklıdır?</a:t>
              </a:r>
            </a:p>
          </p:txBody>
        </p:sp>
      </p:grpSp>
      <p:grpSp>
        <p:nvGrpSpPr>
          <p:cNvPr id="25" name="Group 42"/>
          <p:cNvGrpSpPr>
            <a:grpSpLocks/>
          </p:cNvGrpSpPr>
          <p:nvPr/>
        </p:nvGrpSpPr>
        <p:grpSpPr bwMode="auto">
          <a:xfrm>
            <a:off x="4" y="5579721"/>
            <a:ext cx="12206272" cy="1388325"/>
            <a:chOff x="-394" y="2980"/>
            <a:chExt cx="8475" cy="824"/>
          </a:xfrm>
        </p:grpSpPr>
        <p:pic>
          <p:nvPicPr>
            <p:cNvPr id="26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27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Bu kişilerin iletişim kurabilmeleri için ne yapmaları gerekir?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="" xmlns:a16="http://schemas.microsoft.com/office/drawing/2014/main" id="{9BCBBD90-856A-4006-B75E-B79520B57D8A}"/>
              </a:ext>
            </a:extLst>
          </p:cNvPr>
          <p:cNvGrpSpPr>
            <a:grpSpLocks/>
          </p:cNvGrpSpPr>
          <p:nvPr/>
        </p:nvGrpSpPr>
        <p:grpSpPr>
          <a:xfrm rot="10800000">
            <a:off x="227683" y="4775041"/>
            <a:ext cx="11701723" cy="1894318"/>
            <a:chOff x="-11468786" y="1481542"/>
            <a:chExt cx="15878432" cy="3101001"/>
          </a:xfrm>
        </p:grpSpPr>
        <p:sp>
          <p:nvSpPr>
            <p:cNvPr id="18" name="Serbest Form: Şekil 17">
              <a:extLst>
                <a:ext uri="{FF2B5EF4-FFF2-40B4-BE49-F238E27FC236}">
                  <a16:creationId xmlns="" xmlns:a16="http://schemas.microsoft.com/office/drawing/2014/main" id="{4A19F04E-2149-40F1-9B4E-45DFDE214CDF}"/>
                </a:ext>
              </a:extLst>
            </p:cNvPr>
            <p:cNvSpPr/>
            <p:nvPr/>
          </p:nvSpPr>
          <p:spPr>
            <a:xfrm rot="10800000">
              <a:off x="-11468786" y="3821030"/>
              <a:ext cx="15878432" cy="761513"/>
            </a:xfrm>
            <a:custGeom>
              <a:avLst/>
              <a:gdLst>
                <a:gd name="connsiteX0" fmla="*/ 0 w 2372419"/>
                <a:gd name="connsiteY0" fmla="*/ 0 h 761513"/>
                <a:gd name="connsiteX1" fmla="*/ 2372419 w 2372419"/>
                <a:gd name="connsiteY1" fmla="*/ 0 h 761513"/>
                <a:gd name="connsiteX2" fmla="*/ 2372419 w 2372419"/>
                <a:gd name="connsiteY2" fmla="*/ 761513 h 761513"/>
                <a:gd name="connsiteX3" fmla="*/ 0 w 2372419"/>
                <a:gd name="connsiteY3" fmla="*/ 761513 h 761513"/>
                <a:gd name="connsiteX4" fmla="*/ 0 w 2372419"/>
                <a:gd name="connsiteY4" fmla="*/ 0 h 761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419" h="761513">
                  <a:moveTo>
                    <a:pt x="0" y="0"/>
                  </a:moveTo>
                  <a:lnTo>
                    <a:pt x="2372419" y="0"/>
                  </a:lnTo>
                  <a:lnTo>
                    <a:pt x="2372419" y="761513"/>
                  </a:lnTo>
                  <a:lnTo>
                    <a:pt x="0" y="7615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00FF"/>
            </a:solidFill>
            <a:ln>
              <a:solidFill>
                <a:srgbClr val="6600FF"/>
              </a:solidFill>
            </a:ln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0000" tIns="0" rIns="90000" bIns="0" numCol="1" spcCol="1270" anchor="ctr" anchorCtr="0">
              <a:noAutofit/>
            </a:bodyPr>
            <a:lstStyle/>
            <a:p>
              <a:pPr marL="96838" marR="0" lvl="0" indent="0" algn="ctr" defTabSz="1689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>
                  <a:ln w="0"/>
                  <a:solidFill>
                    <a:schemeClr val="bg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Empati</a:t>
              </a:r>
            </a:p>
          </p:txBody>
        </p:sp>
        <p:sp>
          <p:nvSpPr>
            <p:cNvPr id="19" name="Dikdörtgen: Üst Köşeleri Yuvarlatılmış 18">
              <a:extLst>
                <a:ext uri="{FF2B5EF4-FFF2-40B4-BE49-F238E27FC236}">
                  <a16:creationId xmlns="" xmlns:a16="http://schemas.microsoft.com/office/drawing/2014/main" id="{5884B737-EF90-496B-89B0-D97771371CE2}"/>
                </a:ext>
              </a:extLst>
            </p:cNvPr>
            <p:cNvSpPr/>
            <p:nvPr/>
          </p:nvSpPr>
          <p:spPr>
            <a:xfrm rot="10800000">
              <a:off x="-11468786" y="1481542"/>
              <a:ext cx="15878432" cy="2357282"/>
            </a:xfrm>
            <a:prstGeom prst="round2SameRect">
              <a:avLst>
                <a:gd name="adj1" fmla="val 0"/>
                <a:gd name="adj2" fmla="val 7247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6600FF"/>
              </a:solidFill>
            </a:ln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tIns="90000" bIns="90000" anchor="ctr"/>
            <a:lstStyle/>
            <a:p>
              <a:pPr lvl="0" algn="ctr">
                <a:defRPr/>
              </a:pPr>
              <a:r>
                <a:rPr lang="tr-TR" sz="24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İnsanın kendisini karşısındakinin yerine koyarak onun duygularını ve düşüncelerini doğru olarak anlamaya çalışmasına “empati” denir.</a:t>
              </a:r>
            </a:p>
          </p:txBody>
        </p:sp>
      </p:grpSp>
      <p:pic>
        <p:nvPicPr>
          <p:cNvPr id="10" name="Resim 9">
            <a:extLst>
              <a:ext uri="{FF2B5EF4-FFF2-40B4-BE49-F238E27FC236}">
                <a16:creationId xmlns="" xmlns:a16="http://schemas.microsoft.com/office/drawing/2014/main" id="{B9FBFBDA-23FC-4C6C-854A-F7BAD3F162A0}"/>
              </a:ext>
            </a:extLst>
          </p:cNvPr>
          <p:cNvPicPr>
            <a:picLocks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910132" y="818768"/>
            <a:ext cx="6336825" cy="3744000"/>
          </a:xfrm>
          <a:prstGeom prst="rect">
            <a:avLst/>
          </a:prstGeom>
        </p:spPr>
      </p:pic>
      <p:pic>
        <p:nvPicPr>
          <p:cNvPr id="16" name="Resim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973" y="711778"/>
            <a:ext cx="4857148" cy="6146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4" name="Grup 33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35" name="Grup 34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7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9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2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4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5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3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0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1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038" y="792118"/>
            <a:ext cx="10306050" cy="575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51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652" y="1502855"/>
            <a:ext cx="9426116" cy="519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Freeform 495"/>
          <p:cNvSpPr>
            <a:spLocks noEditPoints="1"/>
          </p:cNvSpPr>
          <p:nvPr/>
        </p:nvSpPr>
        <p:spPr bwMode="auto">
          <a:xfrm>
            <a:off x="3521702" y="838900"/>
            <a:ext cx="6509804" cy="693249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671857" y="864299"/>
            <a:ext cx="5969685" cy="6678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 smtClean="0"/>
              <a:t>Etkili İletişimde Konuşmacı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Çift Köşeli Ayraç 17"/>
          <p:cNvSpPr/>
          <p:nvPr/>
        </p:nvSpPr>
        <p:spPr>
          <a:xfrm>
            <a:off x="261612" y="1815632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chemeClr val="tx2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/>
              <a:t>Kullanılan kelimeler karşıdakilerinin seviyesine uygun olmalıdır.</a:t>
            </a:r>
          </a:p>
        </p:txBody>
      </p:sp>
      <p:sp>
        <p:nvSpPr>
          <p:cNvPr id="19" name="Çift Köşeli Ayraç 18"/>
          <p:cNvSpPr/>
          <p:nvPr/>
        </p:nvSpPr>
        <p:spPr>
          <a:xfrm>
            <a:off x="261612" y="2796949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996633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Konuşmacı sürekli aynı tonda konuşmamalıdır.</a:t>
            </a:r>
            <a:endParaRPr lang="tr-TR" sz="2400" dirty="0"/>
          </a:p>
        </p:txBody>
      </p:sp>
      <p:sp>
        <p:nvSpPr>
          <p:cNvPr id="20" name="Çift Köşeli Ayraç 19"/>
          <p:cNvSpPr/>
          <p:nvPr/>
        </p:nvSpPr>
        <p:spPr>
          <a:xfrm>
            <a:off x="261612" y="3751207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92D050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Konuşmacı söylediklerini jest ve mimiklerle desteklemelidir.</a:t>
            </a:r>
            <a:endParaRPr lang="tr-TR" sz="2400" dirty="0"/>
          </a:p>
        </p:txBody>
      </p:sp>
      <p:sp>
        <p:nvSpPr>
          <p:cNvPr id="21" name="Çift Köşeli Ayraç 20"/>
          <p:cNvSpPr/>
          <p:nvPr/>
        </p:nvSpPr>
        <p:spPr>
          <a:xfrm>
            <a:off x="261612" y="4705465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chemeClr val="accent5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Konuşmacının diksiyonu düzgün olmalı ve güler yüzlü olmalıdır.</a:t>
            </a:r>
            <a:endParaRPr lang="tr-TR" sz="2400" dirty="0"/>
          </a:p>
        </p:txBody>
      </p:sp>
      <p:sp>
        <p:nvSpPr>
          <p:cNvPr id="22" name="Çift Köşeli Ayraç 21"/>
          <p:cNvSpPr/>
          <p:nvPr/>
        </p:nvSpPr>
        <p:spPr>
          <a:xfrm>
            <a:off x="261612" y="5659723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FF00FF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Mesaj net, kısa ve tam olmalıdır.</a:t>
            </a:r>
            <a:endParaRPr lang="tr-TR" sz="2400" dirty="0"/>
          </a:p>
        </p:txBody>
      </p:sp>
      <p:sp>
        <p:nvSpPr>
          <p:cNvPr id="24" name="25 Yuvarlatılmış Dikdörtgen"/>
          <p:cNvSpPr/>
          <p:nvPr/>
        </p:nvSpPr>
        <p:spPr>
          <a:xfrm flipH="1">
            <a:off x="180111" y="5785307"/>
            <a:ext cx="11887199" cy="916882"/>
          </a:xfrm>
          <a:prstGeom prst="round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spcBef>
                <a:spcPct val="0"/>
              </a:spcBef>
            </a:pPr>
            <a:r>
              <a:rPr lang="tr-TR" altLang="tr-TR" sz="2400" b="1" dirty="0" smtClean="0">
                <a:solidFill>
                  <a:schemeClr val="bg1"/>
                </a:solidFill>
              </a:rPr>
              <a:t>Sürekli aynı tonda konuşulursa nasıl bir durum ortaya çıkar?</a:t>
            </a:r>
            <a:endParaRPr lang="tr-TR" altLang="tr-TR" sz="2400" b="1" dirty="0">
              <a:solidFill>
                <a:schemeClr val="bg1"/>
              </a:solidFill>
            </a:endParaRPr>
          </a:p>
        </p:txBody>
      </p:sp>
      <p:pic>
        <p:nvPicPr>
          <p:cNvPr id="25" name="Resi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588" y="2402924"/>
            <a:ext cx="5334000" cy="3000375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088" y="1778640"/>
            <a:ext cx="5715000" cy="3924300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576" y="1778640"/>
            <a:ext cx="5307013" cy="3980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615" y="1731457"/>
            <a:ext cx="5129773" cy="4305590"/>
          </a:xfrm>
          <a:prstGeom prst="rect">
            <a:avLst/>
          </a:prstGeom>
        </p:spPr>
      </p:pic>
      <p:grpSp>
        <p:nvGrpSpPr>
          <p:cNvPr id="16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52261" y="5552957"/>
            <a:ext cx="12142900" cy="1381585"/>
            <a:chOff x="-498" y="3119"/>
            <a:chExt cx="8431" cy="820"/>
          </a:xfrm>
        </p:grpSpPr>
        <p:pic>
          <p:nvPicPr>
            <p:cNvPr id="17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119"/>
              <a:ext cx="8431" cy="820"/>
            </a:xfrm>
            <a:prstGeom prst="rect">
              <a:avLst/>
            </a:prstGeom>
            <a:noFill/>
          </p:spPr>
        </p:pic>
        <p:sp>
          <p:nvSpPr>
            <p:cNvPr id="23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" y="327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Etk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ili iletişimde" nelere dikkat edilmelidir?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29" name="Grup 28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30" name="Grup 2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2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4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5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1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53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1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25" y="1198223"/>
            <a:ext cx="10087249" cy="553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1" name="Grup 20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25" name="Grup 24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8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0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3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35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6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4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1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2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6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13" name="Freeform 495"/>
          <p:cNvSpPr>
            <a:spLocks noEditPoints="1"/>
          </p:cNvSpPr>
          <p:nvPr/>
        </p:nvSpPr>
        <p:spPr bwMode="auto">
          <a:xfrm>
            <a:off x="3521702" y="667450"/>
            <a:ext cx="6509804" cy="693249"/>
          </a:xfrm>
          <a:custGeom>
            <a:avLst/>
            <a:gdLst>
              <a:gd name="T0" fmla="*/ 283 w 573"/>
              <a:gd name="T1" fmla="*/ 1 h 360"/>
              <a:gd name="T2" fmla="*/ 247 w 573"/>
              <a:gd name="T3" fmla="*/ 3 h 360"/>
              <a:gd name="T4" fmla="*/ 180 w 573"/>
              <a:gd name="T5" fmla="*/ 13 h 360"/>
              <a:gd name="T6" fmla="*/ 98 w 573"/>
              <a:gd name="T7" fmla="*/ 10 h 360"/>
              <a:gd name="T8" fmla="*/ 54 w 573"/>
              <a:gd name="T9" fmla="*/ 13 h 360"/>
              <a:gd name="T10" fmla="*/ 61 w 573"/>
              <a:gd name="T11" fmla="*/ 13 h 360"/>
              <a:gd name="T12" fmla="*/ 56 w 573"/>
              <a:gd name="T13" fmla="*/ 11 h 360"/>
              <a:gd name="T14" fmla="*/ 56 w 573"/>
              <a:gd name="T15" fmla="*/ 11 h 360"/>
              <a:gd name="T16" fmla="*/ 55 w 573"/>
              <a:gd name="T17" fmla="*/ 12 h 360"/>
              <a:gd name="T18" fmla="*/ 55 w 573"/>
              <a:gd name="T19" fmla="*/ 19 h 360"/>
              <a:gd name="T20" fmla="*/ 55 w 573"/>
              <a:gd name="T21" fmla="*/ 11 h 360"/>
              <a:gd name="T22" fmla="*/ 53 w 573"/>
              <a:gd name="T23" fmla="*/ 13 h 360"/>
              <a:gd name="T24" fmla="*/ 52 w 573"/>
              <a:gd name="T25" fmla="*/ 16 h 360"/>
              <a:gd name="T26" fmla="*/ 51 w 573"/>
              <a:gd name="T27" fmla="*/ 21 h 360"/>
              <a:gd name="T28" fmla="*/ 147 w 573"/>
              <a:gd name="T29" fmla="*/ 17 h 360"/>
              <a:gd name="T30" fmla="*/ 53 w 573"/>
              <a:gd name="T31" fmla="*/ 16 h 360"/>
              <a:gd name="T32" fmla="*/ 55 w 573"/>
              <a:gd name="T33" fmla="*/ 12 h 360"/>
              <a:gd name="T34" fmla="*/ 53 w 573"/>
              <a:gd name="T35" fmla="*/ 12 h 360"/>
              <a:gd name="T36" fmla="*/ 51 w 573"/>
              <a:gd name="T37" fmla="*/ 12 h 360"/>
              <a:gd name="T38" fmla="*/ 567 w 573"/>
              <a:gd name="T39" fmla="*/ 24 h 360"/>
              <a:gd name="T40" fmla="*/ 486 w 573"/>
              <a:gd name="T41" fmla="*/ 1 h 360"/>
              <a:gd name="T42" fmla="*/ 367 w 573"/>
              <a:gd name="T43" fmla="*/ 0 h 360"/>
              <a:gd name="T44" fmla="*/ 252 w 573"/>
              <a:gd name="T45" fmla="*/ 3 h 360"/>
              <a:gd name="T46" fmla="*/ 174 w 573"/>
              <a:gd name="T47" fmla="*/ 6 h 360"/>
              <a:gd name="T48" fmla="*/ 120 w 573"/>
              <a:gd name="T49" fmla="*/ 8 h 360"/>
              <a:gd name="T50" fmla="*/ 120 w 573"/>
              <a:gd name="T51" fmla="*/ 9 h 360"/>
              <a:gd name="T52" fmla="*/ 184 w 573"/>
              <a:gd name="T53" fmla="*/ 7 h 360"/>
              <a:gd name="T54" fmla="*/ 177 w 573"/>
              <a:gd name="T55" fmla="*/ 8 h 360"/>
              <a:gd name="T56" fmla="*/ 197 w 573"/>
              <a:gd name="T57" fmla="*/ 8 h 360"/>
              <a:gd name="T58" fmla="*/ 142 w 573"/>
              <a:gd name="T59" fmla="*/ 11 h 360"/>
              <a:gd name="T60" fmla="*/ 258 w 573"/>
              <a:gd name="T61" fmla="*/ 10 h 360"/>
              <a:gd name="T62" fmla="*/ 136 w 573"/>
              <a:gd name="T63" fmla="*/ 15 h 360"/>
              <a:gd name="T64" fmla="*/ 55 w 573"/>
              <a:gd name="T65" fmla="*/ 18 h 360"/>
              <a:gd name="T66" fmla="*/ 189 w 573"/>
              <a:gd name="T67" fmla="*/ 15 h 360"/>
              <a:gd name="T68" fmla="*/ 295 w 573"/>
              <a:gd name="T69" fmla="*/ 13 h 360"/>
              <a:gd name="T70" fmla="*/ 395 w 573"/>
              <a:gd name="T71" fmla="*/ 13 h 360"/>
              <a:gd name="T72" fmla="*/ 546 w 573"/>
              <a:gd name="T73" fmla="*/ 20 h 360"/>
              <a:gd name="T74" fmla="*/ 558 w 573"/>
              <a:gd name="T75" fmla="*/ 58 h 360"/>
              <a:gd name="T76" fmla="*/ 548 w 573"/>
              <a:gd name="T77" fmla="*/ 328 h 360"/>
              <a:gd name="T78" fmla="*/ 553 w 573"/>
              <a:gd name="T79" fmla="*/ 331 h 360"/>
              <a:gd name="T80" fmla="*/ 548 w 573"/>
              <a:gd name="T81" fmla="*/ 331 h 360"/>
              <a:gd name="T82" fmla="*/ 545 w 573"/>
              <a:gd name="T83" fmla="*/ 329 h 360"/>
              <a:gd name="T84" fmla="*/ 417 w 573"/>
              <a:gd name="T85" fmla="*/ 342 h 360"/>
              <a:gd name="T86" fmla="*/ 138 w 573"/>
              <a:gd name="T87" fmla="*/ 343 h 360"/>
              <a:gd name="T88" fmla="*/ 28 w 573"/>
              <a:gd name="T89" fmla="*/ 328 h 360"/>
              <a:gd name="T90" fmla="*/ 21 w 573"/>
              <a:gd name="T91" fmla="*/ 297 h 360"/>
              <a:gd name="T92" fmla="*/ 27 w 573"/>
              <a:gd name="T93" fmla="*/ 44 h 360"/>
              <a:gd name="T94" fmla="*/ 29 w 573"/>
              <a:gd name="T95" fmla="*/ 35 h 360"/>
              <a:gd name="T96" fmla="*/ 30 w 573"/>
              <a:gd name="T97" fmla="*/ 29 h 360"/>
              <a:gd name="T98" fmla="*/ 26 w 573"/>
              <a:gd name="T99" fmla="*/ 21 h 360"/>
              <a:gd name="T100" fmla="*/ 18 w 573"/>
              <a:gd name="T101" fmla="*/ 20 h 360"/>
              <a:gd name="T102" fmla="*/ 13 w 573"/>
              <a:gd name="T103" fmla="*/ 25 h 360"/>
              <a:gd name="T104" fmla="*/ 11 w 573"/>
              <a:gd name="T105" fmla="*/ 31 h 360"/>
              <a:gd name="T106" fmla="*/ 11 w 573"/>
              <a:gd name="T107" fmla="*/ 38 h 360"/>
              <a:gd name="T108" fmla="*/ 5 w 573"/>
              <a:gd name="T109" fmla="*/ 102 h 360"/>
              <a:gd name="T110" fmla="*/ 0 w 573"/>
              <a:gd name="T111" fmla="*/ 186 h 360"/>
              <a:gd name="T112" fmla="*/ 13 w 573"/>
              <a:gd name="T113" fmla="*/ 332 h 360"/>
              <a:gd name="T114" fmla="*/ 51 w 573"/>
              <a:gd name="T115" fmla="*/ 350 h 360"/>
              <a:gd name="T116" fmla="*/ 224 w 573"/>
              <a:gd name="T117" fmla="*/ 359 h 360"/>
              <a:gd name="T118" fmla="*/ 417 w 573"/>
              <a:gd name="T119" fmla="*/ 356 h 360"/>
              <a:gd name="T120" fmla="*/ 561 w 573"/>
              <a:gd name="T121" fmla="*/ 336 h 360"/>
              <a:gd name="T122" fmla="*/ 573 w 573"/>
              <a:gd name="T123" fmla="*/ 1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3" h="360">
                <a:moveTo>
                  <a:pt x="370" y="13"/>
                </a:moveTo>
                <a:cubicBezTo>
                  <a:pt x="369" y="13"/>
                  <a:pt x="367" y="13"/>
                  <a:pt x="365" y="13"/>
                </a:cubicBezTo>
                <a:cubicBezTo>
                  <a:pt x="365" y="13"/>
                  <a:pt x="368" y="13"/>
                  <a:pt x="370" y="13"/>
                </a:cubicBezTo>
                <a:close/>
                <a:moveTo>
                  <a:pt x="283" y="1"/>
                </a:moveTo>
                <a:cubicBezTo>
                  <a:pt x="277" y="1"/>
                  <a:pt x="277" y="1"/>
                  <a:pt x="277" y="1"/>
                </a:cubicBezTo>
                <a:cubicBezTo>
                  <a:pt x="276" y="1"/>
                  <a:pt x="282" y="1"/>
                  <a:pt x="283" y="1"/>
                </a:cubicBezTo>
                <a:close/>
                <a:moveTo>
                  <a:pt x="267" y="1"/>
                </a:moveTo>
                <a:cubicBezTo>
                  <a:pt x="269" y="1"/>
                  <a:pt x="274" y="1"/>
                  <a:pt x="274" y="1"/>
                </a:cubicBezTo>
                <a:cubicBezTo>
                  <a:pt x="273" y="1"/>
                  <a:pt x="267" y="1"/>
                  <a:pt x="267" y="1"/>
                </a:cubicBezTo>
                <a:close/>
                <a:moveTo>
                  <a:pt x="247" y="3"/>
                </a:moveTo>
                <a:cubicBezTo>
                  <a:pt x="245" y="3"/>
                  <a:pt x="241" y="3"/>
                  <a:pt x="241" y="3"/>
                </a:cubicBezTo>
                <a:cubicBezTo>
                  <a:pt x="242" y="3"/>
                  <a:pt x="246" y="3"/>
                  <a:pt x="247" y="3"/>
                </a:cubicBezTo>
                <a:close/>
                <a:moveTo>
                  <a:pt x="224" y="2"/>
                </a:moveTo>
                <a:cubicBezTo>
                  <a:pt x="229" y="2"/>
                  <a:pt x="233" y="1"/>
                  <a:pt x="235" y="1"/>
                </a:cubicBezTo>
                <a:cubicBezTo>
                  <a:pt x="231" y="1"/>
                  <a:pt x="226" y="2"/>
                  <a:pt x="224" y="2"/>
                </a:cubicBezTo>
                <a:close/>
                <a:moveTo>
                  <a:pt x="180" y="13"/>
                </a:moveTo>
                <a:cubicBezTo>
                  <a:pt x="185" y="13"/>
                  <a:pt x="197" y="13"/>
                  <a:pt x="202" y="13"/>
                </a:cubicBezTo>
                <a:lnTo>
                  <a:pt x="180" y="13"/>
                </a:lnTo>
                <a:close/>
                <a:moveTo>
                  <a:pt x="179" y="9"/>
                </a:moveTo>
                <a:cubicBezTo>
                  <a:pt x="173" y="9"/>
                  <a:pt x="173" y="9"/>
                  <a:pt x="173" y="9"/>
                </a:cubicBezTo>
                <a:cubicBezTo>
                  <a:pt x="171" y="9"/>
                  <a:pt x="156" y="9"/>
                  <a:pt x="157" y="9"/>
                </a:cubicBezTo>
                <a:cubicBezTo>
                  <a:pt x="166" y="9"/>
                  <a:pt x="179" y="9"/>
                  <a:pt x="187" y="8"/>
                </a:cubicBezTo>
                <a:cubicBezTo>
                  <a:pt x="184" y="8"/>
                  <a:pt x="182" y="9"/>
                  <a:pt x="179" y="9"/>
                </a:cubicBezTo>
                <a:close/>
                <a:moveTo>
                  <a:pt x="98" y="10"/>
                </a:moveTo>
                <a:cubicBezTo>
                  <a:pt x="94" y="10"/>
                  <a:pt x="94" y="10"/>
                  <a:pt x="94" y="10"/>
                </a:cubicBezTo>
                <a:cubicBezTo>
                  <a:pt x="94" y="10"/>
                  <a:pt x="94" y="11"/>
                  <a:pt x="95" y="11"/>
                </a:cubicBezTo>
                <a:cubicBezTo>
                  <a:pt x="97" y="10"/>
                  <a:pt x="98" y="10"/>
                  <a:pt x="98" y="10"/>
                </a:cubicBezTo>
                <a:close/>
                <a:moveTo>
                  <a:pt x="55" y="14"/>
                </a:move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4"/>
                  <a:pt x="55" y="14"/>
                  <a:pt x="55" y="14"/>
                </a:cubicBezTo>
                <a:close/>
                <a:moveTo>
                  <a:pt x="55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lose/>
                <a:moveTo>
                  <a:pt x="61" y="13"/>
                </a:move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4"/>
                  <a:pt x="56" y="14"/>
                </a:cubicBezTo>
                <a:cubicBezTo>
                  <a:pt x="56" y="14"/>
                  <a:pt x="56" y="14"/>
                  <a:pt x="56" y="13"/>
                </a:cubicBezTo>
                <a:lnTo>
                  <a:pt x="61" y="13"/>
                </a:lnTo>
                <a:close/>
                <a:moveTo>
                  <a:pt x="56" y="11"/>
                </a:move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6" y="11"/>
                  <a:pt x="56" y="11"/>
                </a:cubicBezTo>
                <a:close/>
                <a:moveTo>
                  <a:pt x="56" y="17"/>
                </a:moveTo>
                <a:cubicBezTo>
                  <a:pt x="56" y="17"/>
                  <a:pt x="55" y="17"/>
                  <a:pt x="55" y="17"/>
                </a:cubicBezTo>
                <a:cubicBezTo>
                  <a:pt x="55" y="17"/>
                  <a:pt x="56" y="17"/>
                  <a:pt x="56" y="17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6" y="12"/>
                </a:cubicBezTo>
                <a:cubicBezTo>
                  <a:pt x="55" y="12"/>
                  <a:pt x="55" y="12"/>
                  <a:pt x="55" y="12"/>
                </a:cubicBezTo>
                <a:close/>
                <a:moveTo>
                  <a:pt x="55" y="11"/>
                </a:moveTo>
                <a:cubicBezTo>
                  <a:pt x="55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55" y="19"/>
                </a:moveTo>
                <a:cubicBezTo>
                  <a:pt x="55" y="19"/>
                  <a:pt x="55" y="19"/>
                  <a:pt x="55" y="18"/>
                </a:cubicBezTo>
                <a:cubicBezTo>
                  <a:pt x="55" y="18"/>
                  <a:pt x="55" y="18"/>
                  <a:pt x="55" y="19"/>
                </a:cubicBezTo>
                <a:close/>
                <a:moveTo>
                  <a:pt x="55" y="17"/>
                </a:moveTo>
                <a:cubicBezTo>
                  <a:pt x="55" y="17"/>
                  <a:pt x="54" y="17"/>
                  <a:pt x="54" y="17"/>
                </a:cubicBezTo>
                <a:cubicBezTo>
                  <a:pt x="54" y="17"/>
                  <a:pt x="55" y="17"/>
                  <a:pt x="55" y="17"/>
                </a:cubicBezTo>
                <a:close/>
                <a:moveTo>
                  <a:pt x="55" y="11"/>
                </a:moveTo>
                <a:cubicBezTo>
                  <a:pt x="54" y="11"/>
                  <a:pt x="54" y="11"/>
                  <a:pt x="54" y="11"/>
                </a:cubicBezTo>
                <a:cubicBezTo>
                  <a:pt x="54" y="11"/>
                  <a:pt x="54" y="11"/>
                  <a:pt x="55" y="11"/>
                </a:cubicBezTo>
                <a:close/>
                <a:moveTo>
                  <a:pt x="54" y="14"/>
                </a:moveTo>
                <a:cubicBezTo>
                  <a:pt x="54" y="14"/>
                  <a:pt x="54" y="14"/>
                  <a:pt x="54" y="14"/>
                </a:cubicBezTo>
                <a:cubicBezTo>
                  <a:pt x="54" y="14"/>
                  <a:pt x="54" y="13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4" y="13"/>
                  <a:pt x="54" y="13"/>
                </a:cubicBezTo>
                <a:cubicBezTo>
                  <a:pt x="54" y="13"/>
                  <a:pt x="53" y="13"/>
                  <a:pt x="53" y="13"/>
                </a:cubicBezTo>
                <a:close/>
                <a:moveTo>
                  <a:pt x="53" y="12"/>
                </a:moveTo>
                <a:cubicBezTo>
                  <a:pt x="53" y="13"/>
                  <a:pt x="53" y="13"/>
                  <a:pt x="53" y="12"/>
                </a:cubicBezTo>
                <a:cubicBezTo>
                  <a:pt x="53" y="12"/>
                  <a:pt x="53" y="13"/>
                  <a:pt x="53" y="13"/>
                </a:cubicBezTo>
                <a:cubicBezTo>
                  <a:pt x="53" y="12"/>
                  <a:pt x="53" y="12"/>
                  <a:pt x="53" y="12"/>
                </a:cubicBezTo>
                <a:close/>
                <a:moveTo>
                  <a:pt x="52" y="16"/>
                </a:moveTo>
                <a:cubicBezTo>
                  <a:pt x="53" y="16"/>
                  <a:pt x="53" y="16"/>
                  <a:pt x="52" y="16"/>
                </a:cubicBezTo>
                <a:close/>
                <a:moveTo>
                  <a:pt x="51" y="18"/>
                </a:moveTo>
                <a:cubicBezTo>
                  <a:pt x="52" y="18"/>
                  <a:pt x="52" y="18"/>
                  <a:pt x="52" y="18"/>
                </a:cubicBezTo>
                <a:cubicBezTo>
                  <a:pt x="52" y="18"/>
                  <a:pt x="51" y="18"/>
                  <a:pt x="51" y="18"/>
                </a:cubicBezTo>
                <a:close/>
                <a:moveTo>
                  <a:pt x="52" y="18"/>
                </a:moveTo>
                <a:cubicBezTo>
                  <a:pt x="51" y="18"/>
                  <a:pt x="52" y="18"/>
                  <a:pt x="52" y="18"/>
                </a:cubicBezTo>
                <a:close/>
                <a:moveTo>
                  <a:pt x="51" y="21"/>
                </a:move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lose/>
                <a:moveTo>
                  <a:pt x="143" y="18"/>
                </a:moveTo>
                <a:cubicBezTo>
                  <a:pt x="144" y="18"/>
                  <a:pt x="146" y="18"/>
                  <a:pt x="147" y="17"/>
                </a:cubicBezTo>
                <a:cubicBezTo>
                  <a:pt x="140" y="18"/>
                  <a:pt x="135" y="18"/>
                  <a:pt x="130" y="18"/>
                </a:cubicBezTo>
                <a:cubicBezTo>
                  <a:pt x="134" y="18"/>
                  <a:pt x="140" y="18"/>
                  <a:pt x="143" y="18"/>
                </a:cubicBezTo>
                <a:close/>
                <a:moveTo>
                  <a:pt x="55" y="16"/>
                </a:move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6" y="16"/>
                  <a:pt x="56" y="16"/>
                </a:cubicBezTo>
                <a:cubicBezTo>
                  <a:pt x="55" y="16"/>
                  <a:pt x="54" y="16"/>
                  <a:pt x="53" y="16"/>
                </a:cubicBezTo>
                <a:cubicBezTo>
                  <a:pt x="54" y="16"/>
                  <a:pt x="54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16"/>
                  <a:pt x="55" y="16"/>
                  <a:pt x="55" y="16"/>
                </a:cubicBezTo>
                <a:close/>
                <a:moveTo>
                  <a:pt x="55" y="12"/>
                </a:moveTo>
                <a:cubicBezTo>
                  <a:pt x="55" y="12"/>
                  <a:pt x="55" y="12"/>
                  <a:pt x="55" y="12"/>
                </a:cubicBezTo>
                <a:cubicBezTo>
                  <a:pt x="55" y="12"/>
                  <a:pt x="54" y="12"/>
                  <a:pt x="54" y="12"/>
                </a:cubicBezTo>
                <a:cubicBezTo>
                  <a:pt x="54" y="12"/>
                  <a:pt x="55" y="12"/>
                  <a:pt x="55" y="12"/>
                </a:cubicBezTo>
                <a:close/>
                <a:moveTo>
                  <a:pt x="51" y="12"/>
                </a:moveTo>
                <a:cubicBezTo>
                  <a:pt x="51" y="13"/>
                  <a:pt x="51" y="13"/>
                  <a:pt x="51" y="13"/>
                </a:cubicBezTo>
                <a:cubicBezTo>
                  <a:pt x="52" y="12"/>
                  <a:pt x="52" y="12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2"/>
                  <a:pt x="54" y="12"/>
                  <a:pt x="54" y="12"/>
                </a:cubicBezTo>
                <a:cubicBezTo>
                  <a:pt x="54" y="12"/>
                  <a:pt x="53" y="12"/>
                  <a:pt x="52" y="12"/>
                </a:cubicBezTo>
                <a:cubicBezTo>
                  <a:pt x="52" y="12"/>
                  <a:pt x="52" y="12"/>
                  <a:pt x="51" y="12"/>
                </a:cubicBezTo>
                <a:cubicBezTo>
                  <a:pt x="51" y="12"/>
                  <a:pt x="50" y="12"/>
                  <a:pt x="50" y="12"/>
                </a:cubicBezTo>
                <a:cubicBezTo>
                  <a:pt x="50" y="12"/>
                  <a:pt x="51" y="12"/>
                  <a:pt x="51" y="12"/>
                </a:cubicBezTo>
                <a:close/>
                <a:moveTo>
                  <a:pt x="51" y="19"/>
                </a:moveTo>
                <a:cubicBezTo>
                  <a:pt x="51" y="19"/>
                  <a:pt x="52" y="19"/>
                  <a:pt x="52" y="19"/>
                </a:cubicBezTo>
                <a:cubicBezTo>
                  <a:pt x="52" y="18"/>
                  <a:pt x="51" y="19"/>
                  <a:pt x="51" y="19"/>
                </a:cubicBezTo>
                <a:close/>
                <a:moveTo>
                  <a:pt x="572" y="68"/>
                </a:moveTo>
                <a:cubicBezTo>
                  <a:pt x="571" y="56"/>
                  <a:pt x="571" y="45"/>
                  <a:pt x="569" y="33"/>
                </a:cubicBezTo>
                <a:cubicBezTo>
                  <a:pt x="568" y="30"/>
                  <a:pt x="567" y="27"/>
                  <a:pt x="567" y="24"/>
                </a:cubicBezTo>
                <a:cubicBezTo>
                  <a:pt x="566" y="21"/>
                  <a:pt x="565" y="18"/>
                  <a:pt x="563" y="15"/>
                </a:cubicBezTo>
                <a:cubicBezTo>
                  <a:pt x="561" y="13"/>
                  <a:pt x="560" y="12"/>
                  <a:pt x="558" y="10"/>
                </a:cubicBezTo>
                <a:cubicBezTo>
                  <a:pt x="556" y="9"/>
                  <a:pt x="554" y="9"/>
                  <a:pt x="553" y="8"/>
                </a:cubicBezTo>
                <a:cubicBezTo>
                  <a:pt x="550" y="7"/>
                  <a:pt x="547" y="7"/>
                  <a:pt x="544" y="6"/>
                </a:cubicBezTo>
                <a:cubicBezTo>
                  <a:pt x="532" y="4"/>
                  <a:pt x="521" y="3"/>
                  <a:pt x="510" y="2"/>
                </a:cubicBezTo>
                <a:cubicBezTo>
                  <a:pt x="503" y="2"/>
                  <a:pt x="492" y="1"/>
                  <a:pt x="486" y="1"/>
                </a:cubicBezTo>
                <a:cubicBezTo>
                  <a:pt x="485" y="1"/>
                  <a:pt x="481" y="1"/>
                  <a:pt x="478" y="1"/>
                </a:cubicBezTo>
                <a:cubicBezTo>
                  <a:pt x="439" y="0"/>
                  <a:pt x="439" y="0"/>
                  <a:pt x="439" y="0"/>
                </a:cubicBezTo>
                <a:cubicBezTo>
                  <a:pt x="435" y="0"/>
                  <a:pt x="427" y="0"/>
                  <a:pt x="421" y="0"/>
                </a:cubicBezTo>
                <a:cubicBezTo>
                  <a:pt x="419" y="0"/>
                  <a:pt x="424" y="0"/>
                  <a:pt x="420" y="0"/>
                </a:cubicBezTo>
                <a:cubicBezTo>
                  <a:pt x="411" y="0"/>
                  <a:pt x="381" y="0"/>
                  <a:pt x="367" y="0"/>
                </a:cubicBezTo>
                <a:cubicBezTo>
                  <a:pt x="368" y="0"/>
                  <a:pt x="368" y="0"/>
                  <a:pt x="367" y="0"/>
                </a:cubicBezTo>
                <a:cubicBezTo>
                  <a:pt x="364" y="0"/>
                  <a:pt x="362" y="0"/>
                  <a:pt x="358" y="0"/>
                </a:cubicBezTo>
                <a:cubicBezTo>
                  <a:pt x="333" y="1"/>
                  <a:pt x="315" y="1"/>
                  <a:pt x="294" y="2"/>
                </a:cubicBezTo>
                <a:cubicBezTo>
                  <a:pt x="291" y="2"/>
                  <a:pt x="284" y="2"/>
                  <a:pt x="282" y="2"/>
                </a:cubicBezTo>
                <a:cubicBezTo>
                  <a:pt x="286" y="2"/>
                  <a:pt x="291" y="2"/>
                  <a:pt x="290" y="2"/>
                </a:cubicBezTo>
                <a:cubicBezTo>
                  <a:pt x="284" y="2"/>
                  <a:pt x="275" y="2"/>
                  <a:pt x="271" y="3"/>
                </a:cubicBezTo>
                <a:cubicBezTo>
                  <a:pt x="263" y="3"/>
                  <a:pt x="259" y="3"/>
                  <a:pt x="252" y="3"/>
                </a:cubicBezTo>
                <a:cubicBezTo>
                  <a:pt x="250" y="3"/>
                  <a:pt x="254" y="3"/>
                  <a:pt x="250" y="3"/>
                </a:cubicBezTo>
                <a:cubicBezTo>
                  <a:pt x="224" y="4"/>
                  <a:pt x="224" y="4"/>
                  <a:pt x="224" y="4"/>
                </a:cubicBezTo>
                <a:cubicBezTo>
                  <a:pt x="221" y="4"/>
                  <a:pt x="209" y="4"/>
                  <a:pt x="205" y="4"/>
                </a:cubicBezTo>
                <a:cubicBezTo>
                  <a:pt x="202" y="5"/>
                  <a:pt x="209" y="5"/>
                  <a:pt x="206" y="5"/>
                </a:cubicBezTo>
                <a:cubicBezTo>
                  <a:pt x="197" y="5"/>
                  <a:pt x="189" y="5"/>
                  <a:pt x="181" y="5"/>
                </a:cubicBezTo>
                <a:cubicBezTo>
                  <a:pt x="179" y="5"/>
                  <a:pt x="177" y="6"/>
                  <a:pt x="174" y="6"/>
                </a:cubicBezTo>
                <a:cubicBezTo>
                  <a:pt x="172" y="6"/>
                  <a:pt x="174" y="6"/>
                  <a:pt x="171" y="6"/>
                </a:cubicBezTo>
                <a:cubicBezTo>
                  <a:pt x="168" y="6"/>
                  <a:pt x="174" y="6"/>
                  <a:pt x="173" y="6"/>
                </a:cubicBezTo>
                <a:cubicBezTo>
                  <a:pt x="168" y="6"/>
                  <a:pt x="169" y="6"/>
                  <a:pt x="167" y="7"/>
                </a:cubicBezTo>
                <a:cubicBezTo>
                  <a:pt x="161" y="7"/>
                  <a:pt x="156" y="7"/>
                  <a:pt x="151" y="7"/>
                </a:cubicBezTo>
                <a:cubicBezTo>
                  <a:pt x="133" y="8"/>
                  <a:pt x="133" y="8"/>
                  <a:pt x="133" y="8"/>
                </a:cubicBezTo>
                <a:cubicBezTo>
                  <a:pt x="128" y="8"/>
                  <a:pt x="126" y="8"/>
                  <a:pt x="120" y="8"/>
                </a:cubicBezTo>
                <a:cubicBezTo>
                  <a:pt x="107" y="9"/>
                  <a:pt x="107" y="9"/>
                  <a:pt x="107" y="9"/>
                </a:cubicBezTo>
                <a:cubicBezTo>
                  <a:pt x="104" y="9"/>
                  <a:pt x="109" y="9"/>
                  <a:pt x="105" y="9"/>
                </a:cubicBezTo>
                <a:cubicBezTo>
                  <a:pt x="87" y="10"/>
                  <a:pt x="70" y="10"/>
                  <a:pt x="57" y="11"/>
                </a:cubicBezTo>
                <a:cubicBezTo>
                  <a:pt x="77" y="10"/>
                  <a:pt x="91" y="10"/>
                  <a:pt x="109" y="9"/>
                </a:cubicBezTo>
                <a:cubicBezTo>
                  <a:pt x="111" y="9"/>
                  <a:pt x="116" y="9"/>
                  <a:pt x="119" y="9"/>
                </a:cubicBezTo>
                <a:cubicBezTo>
                  <a:pt x="120" y="9"/>
                  <a:pt x="116" y="9"/>
                  <a:pt x="120" y="9"/>
                </a:cubicBezTo>
                <a:cubicBezTo>
                  <a:pt x="121" y="9"/>
                  <a:pt x="122" y="9"/>
                  <a:pt x="124" y="8"/>
                </a:cubicBezTo>
                <a:cubicBezTo>
                  <a:pt x="121" y="9"/>
                  <a:pt x="125" y="9"/>
                  <a:pt x="126" y="9"/>
                </a:cubicBezTo>
                <a:cubicBezTo>
                  <a:pt x="165" y="8"/>
                  <a:pt x="165" y="8"/>
                  <a:pt x="165" y="8"/>
                </a:cubicBezTo>
                <a:cubicBezTo>
                  <a:pt x="168" y="7"/>
                  <a:pt x="164" y="7"/>
                  <a:pt x="166" y="7"/>
                </a:cubicBezTo>
                <a:cubicBezTo>
                  <a:pt x="181" y="7"/>
                  <a:pt x="181" y="7"/>
                  <a:pt x="181" y="7"/>
                </a:cubicBezTo>
                <a:cubicBezTo>
                  <a:pt x="182" y="7"/>
                  <a:pt x="186" y="7"/>
                  <a:pt x="184" y="7"/>
                </a:cubicBezTo>
                <a:cubicBezTo>
                  <a:pt x="167" y="8"/>
                  <a:pt x="144" y="9"/>
                  <a:pt x="123" y="9"/>
                </a:cubicBezTo>
                <a:cubicBezTo>
                  <a:pt x="117" y="10"/>
                  <a:pt x="111" y="10"/>
                  <a:pt x="107" y="10"/>
                </a:cubicBezTo>
                <a:cubicBezTo>
                  <a:pt x="116" y="10"/>
                  <a:pt x="124" y="10"/>
                  <a:pt x="132" y="10"/>
                </a:cubicBezTo>
                <a:cubicBezTo>
                  <a:pt x="163" y="8"/>
                  <a:pt x="163" y="8"/>
                  <a:pt x="163" y="8"/>
                </a:cubicBezTo>
                <a:cubicBezTo>
                  <a:pt x="170" y="8"/>
                  <a:pt x="170" y="8"/>
                  <a:pt x="170" y="8"/>
                </a:cubicBezTo>
                <a:cubicBezTo>
                  <a:pt x="177" y="8"/>
                  <a:pt x="177" y="8"/>
                  <a:pt x="177" y="8"/>
                </a:cubicBezTo>
                <a:cubicBezTo>
                  <a:pt x="182" y="8"/>
                  <a:pt x="182" y="8"/>
                  <a:pt x="182" y="8"/>
                </a:cubicBezTo>
                <a:cubicBezTo>
                  <a:pt x="194" y="8"/>
                  <a:pt x="194" y="8"/>
                  <a:pt x="194" y="8"/>
                </a:cubicBezTo>
                <a:cubicBezTo>
                  <a:pt x="219" y="7"/>
                  <a:pt x="219" y="7"/>
                  <a:pt x="219" y="7"/>
                </a:cubicBezTo>
                <a:cubicBezTo>
                  <a:pt x="221" y="7"/>
                  <a:pt x="220" y="7"/>
                  <a:pt x="218" y="7"/>
                </a:cubicBezTo>
                <a:cubicBezTo>
                  <a:pt x="195" y="8"/>
                  <a:pt x="195" y="8"/>
                  <a:pt x="195" y="8"/>
                </a:cubicBezTo>
                <a:cubicBezTo>
                  <a:pt x="196" y="8"/>
                  <a:pt x="197" y="8"/>
                  <a:pt x="197" y="8"/>
                </a:cubicBezTo>
                <a:cubicBezTo>
                  <a:pt x="194" y="8"/>
                  <a:pt x="193" y="8"/>
                  <a:pt x="190" y="8"/>
                </a:cubicBezTo>
                <a:cubicBezTo>
                  <a:pt x="198" y="8"/>
                  <a:pt x="198" y="8"/>
                  <a:pt x="195" y="9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3" y="10"/>
                  <a:pt x="132" y="11"/>
                  <a:pt x="129" y="11"/>
                </a:cubicBezTo>
                <a:cubicBezTo>
                  <a:pt x="71" y="13"/>
                  <a:pt x="71" y="13"/>
                  <a:pt x="71" y="13"/>
                </a:cubicBezTo>
                <a:cubicBezTo>
                  <a:pt x="93" y="12"/>
                  <a:pt x="117" y="11"/>
                  <a:pt x="142" y="11"/>
                </a:cubicBezTo>
                <a:cubicBezTo>
                  <a:pt x="143" y="11"/>
                  <a:pt x="143" y="11"/>
                  <a:pt x="145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89" y="10"/>
                  <a:pt x="189" y="10"/>
                  <a:pt x="189" y="10"/>
                </a:cubicBezTo>
                <a:cubicBezTo>
                  <a:pt x="216" y="9"/>
                  <a:pt x="235" y="9"/>
                  <a:pt x="261" y="9"/>
                </a:cubicBezTo>
                <a:cubicBezTo>
                  <a:pt x="261" y="9"/>
                  <a:pt x="263" y="9"/>
                  <a:pt x="264" y="9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54" y="10"/>
                  <a:pt x="250" y="10"/>
                  <a:pt x="246" y="10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3" y="13"/>
                  <a:pt x="165" y="13"/>
                  <a:pt x="168" y="13"/>
                </a:cubicBezTo>
                <a:cubicBezTo>
                  <a:pt x="181" y="13"/>
                  <a:pt x="193" y="12"/>
                  <a:pt x="206" y="12"/>
                </a:cubicBezTo>
                <a:cubicBezTo>
                  <a:pt x="211" y="12"/>
                  <a:pt x="206" y="13"/>
                  <a:pt x="195" y="13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17"/>
                  <a:pt x="63" y="17"/>
                  <a:pt x="65" y="17"/>
                </a:cubicBezTo>
                <a:cubicBezTo>
                  <a:pt x="143" y="15"/>
                  <a:pt x="143" y="15"/>
                  <a:pt x="143" y="15"/>
                </a:cubicBezTo>
                <a:cubicBezTo>
                  <a:pt x="153" y="15"/>
                  <a:pt x="171" y="14"/>
                  <a:pt x="181" y="14"/>
                </a:cubicBezTo>
                <a:cubicBezTo>
                  <a:pt x="179" y="15"/>
                  <a:pt x="171" y="15"/>
                  <a:pt x="161" y="15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96" y="15"/>
                  <a:pt x="208" y="14"/>
                  <a:pt x="212" y="14"/>
                </a:cubicBezTo>
                <a:cubicBezTo>
                  <a:pt x="213" y="14"/>
                  <a:pt x="211" y="14"/>
                  <a:pt x="212" y="14"/>
                </a:cubicBezTo>
                <a:cubicBezTo>
                  <a:pt x="213" y="14"/>
                  <a:pt x="218" y="14"/>
                  <a:pt x="218" y="14"/>
                </a:cubicBezTo>
                <a:cubicBezTo>
                  <a:pt x="222" y="14"/>
                  <a:pt x="221" y="14"/>
                  <a:pt x="226" y="14"/>
                </a:cubicBezTo>
                <a:cubicBezTo>
                  <a:pt x="232" y="14"/>
                  <a:pt x="232" y="14"/>
                  <a:pt x="235" y="14"/>
                </a:cubicBezTo>
                <a:cubicBezTo>
                  <a:pt x="256" y="14"/>
                  <a:pt x="275" y="13"/>
                  <a:pt x="295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4" y="13"/>
                  <a:pt x="302" y="13"/>
                  <a:pt x="305" y="13"/>
                </a:cubicBezTo>
                <a:cubicBezTo>
                  <a:pt x="306" y="13"/>
                  <a:pt x="305" y="13"/>
                  <a:pt x="307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52" y="12"/>
                  <a:pt x="375" y="12"/>
                  <a:pt x="391" y="12"/>
                </a:cubicBezTo>
                <a:cubicBezTo>
                  <a:pt x="394" y="12"/>
                  <a:pt x="390" y="13"/>
                  <a:pt x="395" y="13"/>
                </a:cubicBezTo>
                <a:cubicBezTo>
                  <a:pt x="422" y="13"/>
                  <a:pt x="451" y="13"/>
                  <a:pt x="481" y="14"/>
                </a:cubicBezTo>
                <a:cubicBezTo>
                  <a:pt x="483" y="14"/>
                  <a:pt x="481" y="14"/>
                  <a:pt x="484" y="15"/>
                </a:cubicBezTo>
                <a:cubicBezTo>
                  <a:pt x="488" y="15"/>
                  <a:pt x="487" y="14"/>
                  <a:pt x="491" y="15"/>
                </a:cubicBezTo>
                <a:cubicBezTo>
                  <a:pt x="493" y="15"/>
                  <a:pt x="495" y="15"/>
                  <a:pt x="496" y="15"/>
                </a:cubicBezTo>
                <a:cubicBezTo>
                  <a:pt x="505" y="16"/>
                  <a:pt x="513" y="16"/>
                  <a:pt x="522" y="17"/>
                </a:cubicBezTo>
                <a:cubicBezTo>
                  <a:pt x="530" y="18"/>
                  <a:pt x="538" y="19"/>
                  <a:pt x="546" y="20"/>
                </a:cubicBezTo>
                <a:cubicBezTo>
                  <a:pt x="548" y="21"/>
                  <a:pt x="550" y="22"/>
                  <a:pt x="550" y="22"/>
                </a:cubicBezTo>
                <a:cubicBezTo>
                  <a:pt x="550" y="22"/>
                  <a:pt x="551" y="22"/>
                  <a:pt x="551" y="22"/>
                </a:cubicBezTo>
                <a:cubicBezTo>
                  <a:pt x="551" y="22"/>
                  <a:pt x="551" y="22"/>
                  <a:pt x="551" y="23"/>
                </a:cubicBezTo>
                <a:cubicBezTo>
                  <a:pt x="551" y="23"/>
                  <a:pt x="551" y="23"/>
                  <a:pt x="551" y="23"/>
                </a:cubicBezTo>
                <a:cubicBezTo>
                  <a:pt x="553" y="26"/>
                  <a:pt x="554" y="30"/>
                  <a:pt x="555" y="33"/>
                </a:cubicBezTo>
                <a:cubicBezTo>
                  <a:pt x="556" y="41"/>
                  <a:pt x="557" y="50"/>
                  <a:pt x="558" y="58"/>
                </a:cubicBezTo>
                <a:cubicBezTo>
                  <a:pt x="560" y="90"/>
                  <a:pt x="559" y="123"/>
                  <a:pt x="558" y="153"/>
                </a:cubicBezTo>
                <a:cubicBezTo>
                  <a:pt x="557" y="178"/>
                  <a:pt x="556" y="201"/>
                  <a:pt x="555" y="223"/>
                </a:cubicBezTo>
                <a:cubicBezTo>
                  <a:pt x="553" y="252"/>
                  <a:pt x="552" y="277"/>
                  <a:pt x="550" y="304"/>
                </a:cubicBezTo>
                <a:cubicBezTo>
                  <a:pt x="549" y="319"/>
                  <a:pt x="549" y="319"/>
                  <a:pt x="549" y="319"/>
                </a:cubicBezTo>
                <a:cubicBezTo>
                  <a:pt x="548" y="327"/>
                  <a:pt x="548" y="327"/>
                  <a:pt x="548" y="327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9" y="328"/>
                  <a:pt x="549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0" y="328"/>
                  <a:pt x="550" y="328"/>
                </a:cubicBezTo>
                <a:cubicBezTo>
                  <a:pt x="550" y="328"/>
                  <a:pt x="551" y="329"/>
                  <a:pt x="551" y="329"/>
                </a:cubicBezTo>
                <a:cubicBezTo>
                  <a:pt x="552" y="330"/>
                  <a:pt x="552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5" y="331"/>
                  <a:pt x="556" y="332"/>
                  <a:pt x="554" y="331"/>
                </a:cubicBezTo>
                <a:cubicBezTo>
                  <a:pt x="554" y="331"/>
                  <a:pt x="554" y="331"/>
                  <a:pt x="554" y="331"/>
                </a:cubicBezTo>
                <a:cubicBezTo>
                  <a:pt x="554" y="332"/>
                  <a:pt x="554" y="332"/>
                  <a:pt x="554" y="332"/>
                </a:cubicBezTo>
                <a:cubicBezTo>
                  <a:pt x="554" y="332"/>
                  <a:pt x="554" y="331"/>
                  <a:pt x="553" y="331"/>
                </a:cubicBezTo>
                <a:cubicBezTo>
                  <a:pt x="553" y="331"/>
                  <a:pt x="553" y="331"/>
                  <a:pt x="553" y="331"/>
                </a:cubicBezTo>
                <a:cubicBezTo>
                  <a:pt x="551" y="331"/>
                  <a:pt x="547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1"/>
                  <a:pt x="548" y="331"/>
                  <a:pt x="548" y="331"/>
                </a:cubicBezTo>
                <a:cubicBezTo>
                  <a:pt x="548" y="330"/>
                  <a:pt x="548" y="330"/>
                  <a:pt x="548" y="330"/>
                </a:cubicBezTo>
                <a:cubicBezTo>
                  <a:pt x="548" y="328"/>
                  <a:pt x="548" y="328"/>
                  <a:pt x="548" y="328"/>
                </a:cubicBezTo>
                <a:cubicBezTo>
                  <a:pt x="547" y="329"/>
                  <a:pt x="546" y="329"/>
                  <a:pt x="545" y="329"/>
                </a:cubicBezTo>
                <a:cubicBezTo>
                  <a:pt x="543" y="330"/>
                  <a:pt x="541" y="331"/>
                  <a:pt x="538" y="331"/>
                </a:cubicBezTo>
                <a:cubicBezTo>
                  <a:pt x="534" y="332"/>
                  <a:pt x="530" y="333"/>
                  <a:pt x="526" y="333"/>
                </a:cubicBezTo>
                <a:cubicBezTo>
                  <a:pt x="523" y="334"/>
                  <a:pt x="520" y="334"/>
                  <a:pt x="517" y="335"/>
                </a:cubicBezTo>
                <a:cubicBezTo>
                  <a:pt x="512" y="335"/>
                  <a:pt x="507" y="336"/>
                  <a:pt x="502" y="336"/>
                </a:cubicBezTo>
                <a:cubicBezTo>
                  <a:pt x="488" y="337"/>
                  <a:pt x="475" y="339"/>
                  <a:pt x="461" y="340"/>
                </a:cubicBezTo>
                <a:cubicBezTo>
                  <a:pt x="446" y="341"/>
                  <a:pt x="432" y="341"/>
                  <a:pt x="417" y="342"/>
                </a:cubicBezTo>
                <a:cubicBezTo>
                  <a:pt x="392" y="343"/>
                  <a:pt x="392" y="343"/>
                  <a:pt x="392" y="343"/>
                </a:cubicBezTo>
                <a:cubicBezTo>
                  <a:pt x="375" y="343"/>
                  <a:pt x="375" y="343"/>
                  <a:pt x="375" y="343"/>
                </a:cubicBezTo>
                <a:cubicBezTo>
                  <a:pt x="359" y="344"/>
                  <a:pt x="343" y="345"/>
                  <a:pt x="328" y="345"/>
                </a:cubicBezTo>
                <a:cubicBezTo>
                  <a:pt x="266" y="345"/>
                  <a:pt x="266" y="345"/>
                  <a:pt x="266" y="345"/>
                </a:cubicBezTo>
                <a:cubicBezTo>
                  <a:pt x="243" y="345"/>
                  <a:pt x="216" y="345"/>
                  <a:pt x="194" y="345"/>
                </a:cubicBezTo>
                <a:cubicBezTo>
                  <a:pt x="176" y="344"/>
                  <a:pt x="158" y="344"/>
                  <a:pt x="138" y="343"/>
                </a:cubicBezTo>
                <a:cubicBezTo>
                  <a:pt x="133" y="342"/>
                  <a:pt x="133" y="342"/>
                  <a:pt x="133" y="342"/>
                </a:cubicBezTo>
                <a:cubicBezTo>
                  <a:pt x="103" y="341"/>
                  <a:pt x="69" y="339"/>
                  <a:pt x="46" y="334"/>
                </a:cubicBezTo>
                <a:cubicBezTo>
                  <a:pt x="41" y="333"/>
                  <a:pt x="37" y="332"/>
                  <a:pt x="34" y="331"/>
                </a:cubicBezTo>
                <a:cubicBezTo>
                  <a:pt x="32" y="331"/>
                  <a:pt x="30" y="330"/>
                  <a:pt x="29" y="329"/>
                </a:cubicBezTo>
                <a:cubicBezTo>
                  <a:pt x="28" y="329"/>
                  <a:pt x="28" y="329"/>
                  <a:pt x="28" y="329"/>
                </a:cubicBezTo>
                <a:cubicBezTo>
                  <a:pt x="28" y="329"/>
                  <a:pt x="28" y="328"/>
                  <a:pt x="28" y="328"/>
                </a:cubicBezTo>
                <a:cubicBezTo>
                  <a:pt x="27" y="328"/>
                  <a:pt x="27" y="328"/>
                  <a:pt x="27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6" y="324"/>
                  <a:pt x="26" y="324"/>
                  <a:pt x="26" y="324"/>
                </a:cubicBezTo>
                <a:cubicBezTo>
                  <a:pt x="25" y="318"/>
                  <a:pt x="25" y="318"/>
                  <a:pt x="25" y="318"/>
                </a:cubicBezTo>
                <a:cubicBezTo>
                  <a:pt x="24" y="314"/>
                  <a:pt x="23" y="309"/>
                  <a:pt x="22" y="305"/>
                </a:cubicBezTo>
                <a:cubicBezTo>
                  <a:pt x="22" y="302"/>
                  <a:pt x="21" y="300"/>
                  <a:pt x="21" y="297"/>
                </a:cubicBezTo>
                <a:cubicBezTo>
                  <a:pt x="20" y="288"/>
                  <a:pt x="18" y="280"/>
                  <a:pt x="18" y="270"/>
                </a:cubicBezTo>
                <a:cubicBezTo>
                  <a:pt x="16" y="256"/>
                  <a:pt x="16" y="240"/>
                  <a:pt x="16" y="223"/>
                </a:cubicBezTo>
                <a:cubicBezTo>
                  <a:pt x="16" y="210"/>
                  <a:pt x="16" y="191"/>
                  <a:pt x="16" y="176"/>
                </a:cubicBezTo>
                <a:cubicBezTo>
                  <a:pt x="18" y="151"/>
                  <a:pt x="19" y="126"/>
                  <a:pt x="21" y="100"/>
                </a:cubicBezTo>
                <a:cubicBezTo>
                  <a:pt x="22" y="91"/>
                  <a:pt x="23" y="83"/>
                  <a:pt x="24" y="75"/>
                </a:cubicBezTo>
                <a:cubicBezTo>
                  <a:pt x="27" y="44"/>
                  <a:pt x="27" y="44"/>
                  <a:pt x="27" y="44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8"/>
                  <a:pt x="28" y="37"/>
                  <a:pt x="29" y="36"/>
                </a:cubicBezTo>
                <a:cubicBezTo>
                  <a:pt x="30" y="36"/>
                  <a:pt x="28" y="35"/>
                  <a:pt x="29" y="35"/>
                </a:cubicBezTo>
                <a:cubicBezTo>
                  <a:pt x="29" y="34"/>
                  <a:pt x="29" y="34"/>
                  <a:pt x="30" y="34"/>
                </a:cubicBezTo>
                <a:cubicBezTo>
                  <a:pt x="30" y="34"/>
                  <a:pt x="30" y="34"/>
                  <a:pt x="30" y="33"/>
                </a:cubicBezTo>
                <a:cubicBezTo>
                  <a:pt x="30" y="33"/>
                  <a:pt x="30" y="33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1"/>
                  <a:pt x="31" y="31"/>
                  <a:pt x="31" y="30"/>
                </a:cubicBezTo>
                <a:cubicBezTo>
                  <a:pt x="31" y="30"/>
                  <a:pt x="30" y="29"/>
                  <a:pt x="30" y="29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0" y="27"/>
                  <a:pt x="30" y="26"/>
                </a:cubicBezTo>
                <a:cubicBezTo>
                  <a:pt x="30" y="26"/>
                  <a:pt x="30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3"/>
                  <a:pt x="28" y="23"/>
                  <a:pt x="27" y="21"/>
                </a:cubicBezTo>
                <a:cubicBezTo>
                  <a:pt x="27" y="21"/>
                  <a:pt x="27" y="21"/>
                  <a:pt x="26" y="21"/>
                </a:cubicBezTo>
                <a:cubicBezTo>
                  <a:pt x="26" y="20"/>
                  <a:pt x="26" y="20"/>
                  <a:pt x="26" y="20"/>
                </a:cubicBezTo>
                <a:cubicBezTo>
                  <a:pt x="25" y="20"/>
                  <a:pt x="25" y="20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2" y="19"/>
                  <a:pt x="21" y="19"/>
                </a:cubicBezTo>
                <a:cubicBezTo>
                  <a:pt x="20" y="19"/>
                  <a:pt x="20" y="19"/>
                  <a:pt x="19" y="19"/>
                </a:cubicBezTo>
                <a:cubicBezTo>
                  <a:pt x="19" y="19"/>
                  <a:pt x="18" y="20"/>
                  <a:pt x="18" y="20"/>
                </a:cubicBezTo>
                <a:cubicBezTo>
                  <a:pt x="18" y="20"/>
                  <a:pt x="17" y="20"/>
                  <a:pt x="17" y="20"/>
                </a:cubicBezTo>
                <a:cubicBezTo>
                  <a:pt x="17" y="20"/>
                  <a:pt x="16" y="21"/>
                  <a:pt x="16" y="21"/>
                </a:cubicBezTo>
                <a:cubicBezTo>
                  <a:pt x="16" y="21"/>
                  <a:pt x="16" y="21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3"/>
                  <a:pt x="13" y="24"/>
                </a:cubicBezTo>
                <a:cubicBezTo>
                  <a:pt x="13" y="24"/>
                  <a:pt x="13" y="25"/>
                  <a:pt x="13" y="25"/>
                </a:cubicBezTo>
                <a:cubicBezTo>
                  <a:pt x="13" y="25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8"/>
                  <a:pt x="11" y="28"/>
                </a:cubicBezTo>
                <a:cubicBezTo>
                  <a:pt x="11" y="28"/>
                  <a:pt x="11" y="29"/>
                  <a:pt x="11" y="29"/>
                </a:cubicBezTo>
                <a:cubicBezTo>
                  <a:pt x="12" y="29"/>
                  <a:pt x="11" y="30"/>
                  <a:pt x="11" y="30"/>
                </a:cubicBezTo>
                <a:cubicBezTo>
                  <a:pt x="11" y="30"/>
                  <a:pt x="11" y="30"/>
                  <a:pt x="11" y="31"/>
                </a:cubicBezTo>
                <a:cubicBezTo>
                  <a:pt x="11" y="31"/>
                  <a:pt x="11" y="32"/>
                  <a:pt x="11" y="32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4"/>
                  <a:pt x="11" y="36"/>
                  <a:pt x="12" y="37"/>
                </a:cubicBezTo>
                <a:cubicBezTo>
                  <a:pt x="11" y="37"/>
                  <a:pt x="11" y="37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0"/>
                  <a:pt x="11" y="40"/>
                  <a:pt x="11" y="40"/>
                </a:cubicBezTo>
                <a:cubicBezTo>
                  <a:pt x="10" y="50"/>
                  <a:pt x="10" y="50"/>
                  <a:pt x="10" y="50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3"/>
                  <a:pt x="8" y="69"/>
                  <a:pt x="8" y="75"/>
                </a:cubicBezTo>
                <a:cubicBezTo>
                  <a:pt x="7" y="85"/>
                  <a:pt x="6" y="93"/>
                  <a:pt x="5" y="102"/>
                </a:cubicBezTo>
                <a:cubicBezTo>
                  <a:pt x="4" y="114"/>
                  <a:pt x="4" y="123"/>
                  <a:pt x="3" y="134"/>
                </a:cubicBezTo>
                <a:cubicBezTo>
                  <a:pt x="2" y="146"/>
                  <a:pt x="2" y="146"/>
                  <a:pt x="2" y="146"/>
                </a:cubicBezTo>
                <a:cubicBezTo>
                  <a:pt x="2" y="158"/>
                  <a:pt x="2" y="158"/>
                  <a:pt x="2" y="158"/>
                </a:cubicBezTo>
                <a:cubicBezTo>
                  <a:pt x="1" y="170"/>
                  <a:pt x="1" y="170"/>
                  <a:pt x="1" y="170"/>
                </a:cubicBezTo>
                <a:cubicBezTo>
                  <a:pt x="1" y="178"/>
                  <a:pt x="1" y="178"/>
                  <a:pt x="1" y="178"/>
                </a:cubicBezTo>
                <a:cubicBezTo>
                  <a:pt x="1" y="181"/>
                  <a:pt x="0" y="183"/>
                  <a:pt x="0" y="186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10"/>
                  <a:pt x="0" y="224"/>
                  <a:pt x="1" y="236"/>
                </a:cubicBezTo>
                <a:cubicBezTo>
                  <a:pt x="1" y="259"/>
                  <a:pt x="3" y="278"/>
                  <a:pt x="6" y="304"/>
                </a:cubicBezTo>
                <a:cubicBezTo>
                  <a:pt x="8" y="311"/>
                  <a:pt x="9" y="316"/>
                  <a:pt x="10" y="323"/>
                </a:cubicBezTo>
                <a:cubicBezTo>
                  <a:pt x="11" y="324"/>
                  <a:pt x="11" y="324"/>
                  <a:pt x="11" y="327"/>
                </a:cubicBezTo>
                <a:cubicBezTo>
                  <a:pt x="12" y="328"/>
                  <a:pt x="12" y="330"/>
                  <a:pt x="13" y="332"/>
                </a:cubicBezTo>
                <a:cubicBezTo>
                  <a:pt x="13" y="333"/>
                  <a:pt x="14" y="335"/>
                  <a:pt x="14" y="336"/>
                </a:cubicBezTo>
                <a:cubicBezTo>
                  <a:pt x="15" y="337"/>
                  <a:pt x="16" y="338"/>
                  <a:pt x="17" y="340"/>
                </a:cubicBezTo>
                <a:cubicBezTo>
                  <a:pt x="18" y="341"/>
                  <a:pt x="19" y="341"/>
                  <a:pt x="21" y="342"/>
                </a:cubicBezTo>
                <a:cubicBezTo>
                  <a:pt x="22" y="343"/>
                  <a:pt x="23" y="343"/>
                  <a:pt x="24" y="344"/>
                </a:cubicBezTo>
                <a:cubicBezTo>
                  <a:pt x="26" y="344"/>
                  <a:pt x="28" y="345"/>
                  <a:pt x="30" y="346"/>
                </a:cubicBezTo>
                <a:cubicBezTo>
                  <a:pt x="37" y="348"/>
                  <a:pt x="44" y="349"/>
                  <a:pt x="51" y="350"/>
                </a:cubicBezTo>
                <a:cubicBezTo>
                  <a:pt x="52" y="350"/>
                  <a:pt x="52" y="350"/>
                  <a:pt x="53" y="350"/>
                </a:cubicBezTo>
                <a:cubicBezTo>
                  <a:pt x="73" y="354"/>
                  <a:pt x="97" y="355"/>
                  <a:pt x="113" y="356"/>
                </a:cubicBezTo>
                <a:cubicBezTo>
                  <a:pt x="124" y="357"/>
                  <a:pt x="138" y="357"/>
                  <a:pt x="153" y="358"/>
                </a:cubicBezTo>
                <a:cubicBezTo>
                  <a:pt x="159" y="358"/>
                  <a:pt x="166" y="359"/>
                  <a:pt x="173" y="359"/>
                </a:cubicBezTo>
                <a:cubicBezTo>
                  <a:pt x="185" y="359"/>
                  <a:pt x="202" y="359"/>
                  <a:pt x="214" y="360"/>
                </a:cubicBezTo>
                <a:cubicBezTo>
                  <a:pt x="224" y="359"/>
                  <a:pt x="224" y="359"/>
                  <a:pt x="224" y="359"/>
                </a:cubicBezTo>
                <a:cubicBezTo>
                  <a:pt x="244" y="360"/>
                  <a:pt x="244" y="360"/>
                  <a:pt x="244" y="360"/>
                </a:cubicBezTo>
                <a:cubicBezTo>
                  <a:pt x="270" y="360"/>
                  <a:pt x="300" y="360"/>
                  <a:pt x="323" y="359"/>
                </a:cubicBezTo>
                <a:cubicBezTo>
                  <a:pt x="344" y="359"/>
                  <a:pt x="344" y="359"/>
                  <a:pt x="344" y="359"/>
                </a:cubicBezTo>
                <a:cubicBezTo>
                  <a:pt x="357" y="358"/>
                  <a:pt x="371" y="358"/>
                  <a:pt x="384" y="358"/>
                </a:cubicBezTo>
                <a:cubicBezTo>
                  <a:pt x="394" y="357"/>
                  <a:pt x="394" y="357"/>
                  <a:pt x="394" y="357"/>
                </a:cubicBezTo>
                <a:cubicBezTo>
                  <a:pt x="417" y="356"/>
                  <a:pt x="417" y="356"/>
                  <a:pt x="417" y="356"/>
                </a:cubicBezTo>
                <a:cubicBezTo>
                  <a:pt x="438" y="355"/>
                  <a:pt x="458" y="354"/>
                  <a:pt x="477" y="353"/>
                </a:cubicBezTo>
                <a:cubicBezTo>
                  <a:pt x="490" y="352"/>
                  <a:pt x="505" y="350"/>
                  <a:pt x="520" y="348"/>
                </a:cubicBezTo>
                <a:cubicBezTo>
                  <a:pt x="528" y="347"/>
                  <a:pt x="536" y="346"/>
                  <a:pt x="544" y="344"/>
                </a:cubicBezTo>
                <a:cubicBezTo>
                  <a:pt x="546" y="344"/>
                  <a:pt x="548" y="343"/>
                  <a:pt x="550" y="343"/>
                </a:cubicBezTo>
                <a:cubicBezTo>
                  <a:pt x="552" y="342"/>
                  <a:pt x="554" y="341"/>
                  <a:pt x="557" y="340"/>
                </a:cubicBezTo>
                <a:cubicBezTo>
                  <a:pt x="558" y="339"/>
                  <a:pt x="559" y="339"/>
                  <a:pt x="561" y="336"/>
                </a:cubicBezTo>
                <a:cubicBezTo>
                  <a:pt x="562" y="333"/>
                  <a:pt x="562" y="332"/>
                  <a:pt x="562" y="332"/>
                </a:cubicBezTo>
                <a:cubicBezTo>
                  <a:pt x="562" y="330"/>
                  <a:pt x="562" y="330"/>
                  <a:pt x="562" y="330"/>
                </a:cubicBezTo>
                <a:cubicBezTo>
                  <a:pt x="563" y="325"/>
                  <a:pt x="563" y="325"/>
                  <a:pt x="563" y="325"/>
                </a:cubicBezTo>
                <a:cubicBezTo>
                  <a:pt x="563" y="318"/>
                  <a:pt x="563" y="312"/>
                  <a:pt x="564" y="306"/>
                </a:cubicBezTo>
                <a:cubicBezTo>
                  <a:pt x="568" y="238"/>
                  <a:pt x="568" y="238"/>
                  <a:pt x="568" y="238"/>
                </a:cubicBezTo>
                <a:cubicBezTo>
                  <a:pt x="570" y="194"/>
                  <a:pt x="573" y="148"/>
                  <a:pt x="573" y="102"/>
                </a:cubicBezTo>
                <a:cubicBezTo>
                  <a:pt x="573" y="91"/>
                  <a:pt x="572" y="79"/>
                  <a:pt x="572" y="68"/>
                </a:cubicBezTo>
                <a:close/>
                <a:moveTo>
                  <a:pt x="213" y="14"/>
                </a:move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3" y="14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671857" y="616649"/>
            <a:ext cx="5969685" cy="6678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 smtClean="0"/>
              <a:t>Etkili İletişimde Dinleyici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Çift Köşeli Ayraç 17"/>
          <p:cNvSpPr/>
          <p:nvPr/>
        </p:nvSpPr>
        <p:spPr>
          <a:xfrm>
            <a:off x="261612" y="1815632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chemeClr val="tx2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Konuşmacı hakkında ön yargılı olmamalıdır.</a:t>
            </a:r>
            <a:endParaRPr lang="tr-TR" sz="2400" dirty="0"/>
          </a:p>
        </p:txBody>
      </p:sp>
      <p:sp>
        <p:nvSpPr>
          <p:cNvPr id="19" name="Çift Köşeli Ayraç 18"/>
          <p:cNvSpPr/>
          <p:nvPr/>
        </p:nvSpPr>
        <p:spPr>
          <a:xfrm>
            <a:off x="261612" y="2796949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996633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Göz teması kurulmalıdır.</a:t>
            </a:r>
            <a:endParaRPr lang="tr-TR" sz="2400" dirty="0"/>
          </a:p>
        </p:txBody>
      </p:sp>
      <p:sp>
        <p:nvSpPr>
          <p:cNvPr id="20" name="Çift Köşeli Ayraç 19"/>
          <p:cNvSpPr/>
          <p:nvPr/>
        </p:nvSpPr>
        <p:spPr>
          <a:xfrm>
            <a:off x="261612" y="3751207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92D050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Karşıdakine verecek cevabı düşünmemelidir.</a:t>
            </a:r>
            <a:endParaRPr lang="tr-TR" sz="2400" dirty="0"/>
          </a:p>
        </p:txBody>
      </p:sp>
      <p:sp>
        <p:nvSpPr>
          <p:cNvPr id="22" name="Çift Köşeli Ayraç 21"/>
          <p:cNvSpPr/>
          <p:nvPr/>
        </p:nvSpPr>
        <p:spPr>
          <a:xfrm>
            <a:off x="261612" y="5659723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FF00FF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Karşısındaki kişiyle empati kurmalıdır.</a:t>
            </a:r>
            <a:endParaRPr lang="tr-TR" sz="2400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1" y="2116423"/>
            <a:ext cx="5905500" cy="3543300"/>
          </a:xfrm>
          <a:prstGeom prst="rect">
            <a:avLst/>
          </a:prstGeom>
        </p:spPr>
      </p:pic>
      <p:grpSp>
        <p:nvGrpSpPr>
          <p:cNvPr id="11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36400" y="5520321"/>
            <a:ext cx="12142900" cy="1381585"/>
            <a:chOff x="-394" y="2980"/>
            <a:chExt cx="8431" cy="820"/>
          </a:xfrm>
        </p:grpSpPr>
        <p:pic>
          <p:nvPicPr>
            <p:cNvPr id="12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15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“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Empati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” nedir?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6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25198" y="5520321"/>
            <a:ext cx="12142900" cy="1381585"/>
            <a:chOff x="-498" y="3076"/>
            <a:chExt cx="8431" cy="820"/>
          </a:xfrm>
        </p:grpSpPr>
        <p:pic>
          <p:nvPicPr>
            <p:cNvPr id="17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076"/>
              <a:ext cx="8431" cy="820"/>
            </a:xfrm>
            <a:prstGeom prst="rect">
              <a:avLst/>
            </a:prstGeom>
            <a:noFill/>
          </p:spPr>
        </p:pic>
        <p:sp>
          <p:nvSpPr>
            <p:cNvPr id="23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" y="324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Empatinin 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iletişime katkısı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neler olabilir? 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4" name="Çift Köşeli Ayraç 21"/>
          <p:cNvSpPr/>
          <p:nvPr/>
        </p:nvSpPr>
        <p:spPr>
          <a:xfrm>
            <a:off x="262592" y="4653136"/>
            <a:ext cx="5708883" cy="697832"/>
          </a:xfrm>
          <a:prstGeom prst="bracketPair">
            <a:avLst>
              <a:gd name="adj" fmla="val 21217"/>
            </a:avLst>
          </a:prstGeom>
          <a:solidFill>
            <a:schemeClr val="bg1"/>
          </a:solidFill>
          <a:ln w="57150">
            <a:solidFill>
              <a:srgbClr val="FF00FF"/>
            </a:solidFill>
            <a:prstDash val="solid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180975"/>
            <a:r>
              <a:rPr lang="tr-TR" sz="2400" dirty="0" smtClean="0"/>
              <a:t>Karşısındaki konuşurken başka şeylerle ilgilenmemelidir.</a:t>
            </a:r>
            <a:endParaRPr lang="tr-TR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6" y="619125"/>
            <a:ext cx="6972300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2800350" y="4579531"/>
            <a:ext cx="3881004" cy="1446550"/>
          </a:xfrm>
          <a:prstGeom prst="rect">
            <a:avLst/>
          </a:prstGeom>
          <a:solidFill>
            <a:srgbClr val="EAEAEA"/>
          </a:solidFill>
        </p:spPr>
        <p:txBody>
          <a:bodyPr wrap="square" rtlCol="0">
            <a:spAutoFit/>
          </a:bodyPr>
          <a:lstStyle/>
          <a:p>
            <a:endParaRPr lang="tr-TR" sz="8800" dirty="0"/>
          </a:p>
        </p:txBody>
      </p:sp>
      <p:grpSp>
        <p:nvGrpSpPr>
          <p:cNvPr id="38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-4662" y="5531272"/>
            <a:ext cx="12142900" cy="1381585"/>
            <a:chOff x="-498" y="3076"/>
            <a:chExt cx="8431" cy="820"/>
          </a:xfrm>
        </p:grpSpPr>
        <p:pic>
          <p:nvPicPr>
            <p:cNvPr id="39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076"/>
              <a:ext cx="8431" cy="820"/>
            </a:xfrm>
            <a:prstGeom prst="rect">
              <a:avLst/>
            </a:prstGeom>
            <a:noFill/>
          </p:spPr>
        </p:pic>
        <p:sp>
          <p:nvSpPr>
            <p:cNvPr id="40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" y="324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Bu sözün 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E</a:t>
              </a:r>
              <a:r>
                <a:rPr kumimoji="0" lang="tr-TR" sz="24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tkili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İletişime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katkısı ne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61" y="803219"/>
            <a:ext cx="10583653" cy="589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24" y="451660"/>
            <a:ext cx="10572750" cy="624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54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2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8" grpId="0" animBg="1"/>
      <p:bldP spid="19" grpId="0" animBg="1"/>
      <p:bldP spid="20" grpId="0" animBg="1"/>
      <p:bldP spid="22" grpId="0" animBg="1"/>
      <p:bldP spid="24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</p:spPr>
      </p:pic>
      <p:sp>
        <p:nvSpPr>
          <p:cNvPr id="9" name="Text Box 29"/>
          <p:cNvSpPr txBox="1">
            <a:spLocks noChangeArrowheads="1"/>
          </p:cNvSpPr>
          <p:nvPr/>
        </p:nvSpPr>
        <p:spPr bwMode="gray">
          <a:xfrm>
            <a:off x="227684" y="908721"/>
            <a:ext cx="918111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altLang="tr-TR" sz="2400" kern="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Ali o gün kendisini çok iyi hissetmiyordu. Buz gibi soğuk havada durakta beklemekteydi ve gelen otobüsler de dolu olduğu için fazla yolcu alamıyordu.</a:t>
            </a: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5808106" y="1704120"/>
            <a:ext cx="3168412" cy="1724880"/>
          </a:xfrm>
          <a:prstGeom prst="wedgeEllipseCallout">
            <a:avLst>
              <a:gd name="adj1" fmla="val -47031"/>
              <a:gd name="adj2" fmla="val 60614"/>
            </a:avLst>
          </a:prstGeom>
          <a:solidFill>
            <a:schemeClr val="bg1"/>
          </a:solidFill>
          <a:ln w="12700" cmpd="thickThin">
            <a:solidFill>
              <a:srgbClr val="C40041"/>
            </a:solidFill>
            <a:miter lim="800000"/>
            <a:headEnd/>
            <a:tailEnd/>
          </a:ln>
          <a:effectLst>
            <a:outerShdw dist="50800" dir="16200000" algn="ctr" rotWithShape="0">
              <a:srgbClr val="C40041"/>
            </a:outerShdw>
          </a:effectLst>
        </p:spPr>
        <p:txBody>
          <a:bodyPr lIns="0" rIns="0" anchor="ctr"/>
          <a:lstStyle/>
          <a:p>
            <a:pPr algn="ctr"/>
            <a:r>
              <a:rPr lang="tr-TR" altLang="tr-TR" sz="2400" dirty="0">
                <a:solidFill>
                  <a:prstClr val="black"/>
                </a:solidFill>
                <a:latin typeface="+mj-lt"/>
                <a:cs typeface="Segoe UI Semibold" panose="020B0702040204020203" pitchFamily="34" charset="0"/>
              </a:rPr>
              <a:t> Önce gelseydin. Bizim de acelemiz var. Sıranı bekle.</a:t>
            </a: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2423114" y="1768270"/>
            <a:ext cx="3168412" cy="1584176"/>
          </a:xfrm>
          <a:prstGeom prst="wedgeEllipseCallout">
            <a:avLst>
              <a:gd name="adj1" fmla="val -39802"/>
              <a:gd name="adj2" fmla="val 72798"/>
            </a:avLst>
          </a:prstGeom>
          <a:solidFill>
            <a:schemeClr val="bg1"/>
          </a:solidFill>
          <a:ln w="12700" cmpd="thickThin">
            <a:solidFill>
              <a:srgbClr val="C40041"/>
            </a:solidFill>
            <a:miter lim="800000"/>
            <a:headEnd/>
            <a:tailEnd/>
          </a:ln>
          <a:effectLst>
            <a:outerShdw dist="50800" dir="16200000" algn="ctr" rotWithShape="0">
              <a:srgbClr val="C40041"/>
            </a:outerShdw>
          </a:effectLst>
        </p:spPr>
        <p:txBody>
          <a:bodyPr lIns="0" rIns="0" anchor="ctr"/>
          <a:lstStyle/>
          <a:p>
            <a:pPr algn="ctr"/>
            <a:r>
              <a:rPr lang="tr-TR" altLang="tr-TR" sz="2400" dirty="0">
                <a:solidFill>
                  <a:prstClr val="black"/>
                </a:solidFill>
                <a:latin typeface="+mj-lt"/>
                <a:cs typeface="Segoe UI Semibold" panose="020B0702040204020203" pitchFamily="34" charset="0"/>
              </a:rPr>
              <a:t> Hey! Çekilin! Ben hastayım. Benim binmem lazım.</a:t>
            </a:r>
          </a:p>
        </p:txBody>
      </p: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0" y="5604797"/>
            <a:ext cx="12142900" cy="1381585"/>
            <a:chOff x="-394" y="2980"/>
            <a:chExt cx="8431" cy="820"/>
          </a:xfrm>
        </p:grpSpPr>
        <p:pic>
          <p:nvPicPr>
            <p:cNvPr id="15" name="Picture 4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31" cy="820"/>
            </a:xfrm>
            <a:prstGeom prst="rect">
              <a:avLst/>
            </a:prstGeom>
            <a:noFill/>
          </p:spPr>
        </p:pic>
        <p:sp>
          <p:nvSpPr>
            <p:cNvPr id="16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Bu olaydaki iletişim sorunu neden kaynaklanmaktadır?</a:t>
              </a:r>
            </a:p>
          </p:txBody>
        </p:sp>
      </p:grpSp>
      <p:sp>
        <p:nvSpPr>
          <p:cNvPr id="18" name="25 Yuvarlatılmış Dikdörtgen"/>
          <p:cNvSpPr/>
          <p:nvPr/>
        </p:nvSpPr>
        <p:spPr>
          <a:xfrm flipH="1">
            <a:off x="262592" y="5733256"/>
            <a:ext cx="11701067" cy="94777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algn="ctr"/>
            <a:r>
              <a:rPr lang="tr-TR" sz="2800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“Bir kimsenin, ne söyleyeceğini bilmesi yeterli değildir;</a:t>
            </a:r>
            <a:br>
              <a:rPr lang="tr-TR" sz="2800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</a:br>
            <a:r>
              <a:rPr lang="tr-TR" sz="28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nasıl söyleyeceğini de bilmesi gerekir</a:t>
            </a:r>
            <a:r>
              <a:rPr lang="tr-TR" sz="2800" dirty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.” Aristo</a:t>
            </a:r>
          </a:p>
        </p:txBody>
      </p:sp>
      <p:grpSp>
        <p:nvGrpSpPr>
          <p:cNvPr id="13" name="Grup 12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17" name="Grup 16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0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2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24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635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47" y="1026968"/>
            <a:ext cx="10787646" cy="580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11" y="998622"/>
            <a:ext cx="10527877" cy="5833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1" name="Grup 30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32" name="Grup 31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4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6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39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1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2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0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7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8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3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     SEN DİLİ  --  BEN DİLİ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10" name="Round Same Side Corner Rectangle 4"/>
          <p:cNvSpPr/>
          <p:nvPr/>
        </p:nvSpPr>
        <p:spPr>
          <a:xfrm>
            <a:off x="33814" y="985555"/>
            <a:ext cx="6044258" cy="522183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Arial" pitchFamily="34" charset="0"/>
              </a:rPr>
              <a:t>Sen Dili</a:t>
            </a:r>
            <a:endParaRPr lang="en-US" sz="2400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13" name="Round Same Side Corner Rectangle 4"/>
          <p:cNvSpPr/>
          <p:nvPr/>
        </p:nvSpPr>
        <p:spPr>
          <a:xfrm>
            <a:off x="6147743" y="985555"/>
            <a:ext cx="6044258" cy="522183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Arial" pitchFamily="34" charset="0"/>
              </a:rPr>
              <a:t>Ben Dili</a:t>
            </a:r>
            <a:endParaRPr lang="en-US" sz="2400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33814" y="1507733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2400" dirty="0"/>
              <a:t>“Sen”le başlar veya “sen”le biter.</a:t>
            </a:r>
          </a:p>
        </p:txBody>
      </p:sp>
      <p:sp>
        <p:nvSpPr>
          <p:cNvPr id="16" name="Round Same Side Corner Rectangle 4"/>
          <p:cNvSpPr/>
          <p:nvPr/>
        </p:nvSpPr>
        <p:spPr>
          <a:xfrm>
            <a:off x="6147743" y="1507733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/>
              <a:t>“</a:t>
            </a:r>
            <a:r>
              <a:rPr lang="tr-TR" sz="2400" dirty="0" smtClean="0"/>
              <a:t>Ben dili” olumlu ve yapıcıdır.</a:t>
            </a:r>
            <a:endParaRPr lang="tr-TR" sz="2400" dirty="0"/>
          </a:p>
        </p:txBody>
      </p:sp>
      <p:sp>
        <p:nvSpPr>
          <p:cNvPr id="17" name="Round Same Side Corner Rectangle 4"/>
          <p:cNvSpPr/>
          <p:nvPr/>
        </p:nvSpPr>
        <p:spPr>
          <a:xfrm>
            <a:off x="40342" y="2312894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/>
              <a:t>Yargılayıcı, eleştirici ve suçlayıcı olabilir.</a:t>
            </a:r>
          </a:p>
        </p:txBody>
      </p:sp>
      <p:sp>
        <p:nvSpPr>
          <p:cNvPr id="18" name="Round Same Side Corner Rectangle 4"/>
          <p:cNvSpPr/>
          <p:nvPr/>
        </p:nvSpPr>
        <p:spPr>
          <a:xfrm>
            <a:off x="6154270" y="2312894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/>
              <a:t>Bireyin duygu ve düşüncelerini ortaya koyar</a:t>
            </a:r>
            <a:r>
              <a:rPr lang="tr-TR" sz="2400" dirty="0" smtClean="0"/>
              <a:t>.</a:t>
            </a:r>
            <a:endParaRPr lang="tr-TR" sz="2400" dirty="0"/>
          </a:p>
        </p:txBody>
      </p:sp>
      <p:sp>
        <p:nvSpPr>
          <p:cNvPr id="19" name="Round Same Side Corner Rectangle 4"/>
          <p:cNvSpPr/>
          <p:nvPr/>
        </p:nvSpPr>
        <p:spPr>
          <a:xfrm>
            <a:off x="33814" y="3114809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/>
              <a:t>Öfke, kızgınlık duyguları </a:t>
            </a:r>
            <a:r>
              <a:rPr lang="tr-TR" sz="2400" dirty="0" smtClean="0"/>
              <a:t>taşıyabilir.</a:t>
            </a:r>
            <a:endParaRPr lang="tr-TR" sz="2400" dirty="0"/>
          </a:p>
        </p:txBody>
      </p:sp>
      <p:sp>
        <p:nvSpPr>
          <p:cNvPr id="20" name="Round Same Side Corner Rectangle 4"/>
          <p:cNvSpPr/>
          <p:nvPr/>
        </p:nvSpPr>
        <p:spPr>
          <a:xfrm>
            <a:off x="6147743" y="3114809"/>
            <a:ext cx="6044258" cy="818608"/>
          </a:xfrm>
          <a:prstGeom prst="round2SameRect">
            <a:avLst>
              <a:gd name="adj1" fmla="val 0"/>
              <a:gd name="adj2" fmla="val 5089"/>
            </a:avLst>
          </a:prstGeom>
          <a:solidFill>
            <a:srgbClr val="3B383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/>
              <a:t>Anlaşmazlıkları azaltır, </a:t>
            </a:r>
            <a:r>
              <a:rPr lang="tr-TR" sz="2400" dirty="0" smtClean="0"/>
              <a:t>karşıdaki kişiyi </a:t>
            </a:r>
            <a:r>
              <a:rPr lang="tr-TR" sz="2400" dirty="0"/>
              <a:t>rahatlatır.</a:t>
            </a:r>
          </a:p>
        </p:txBody>
      </p:sp>
      <p:sp>
        <p:nvSpPr>
          <p:cNvPr id="22" name="Dikdörtgen 21"/>
          <p:cNvSpPr/>
          <p:nvPr/>
        </p:nvSpPr>
        <p:spPr>
          <a:xfrm>
            <a:off x="0" y="4190284"/>
            <a:ext cx="425599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Hep geç kalıyorsun?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23" name="Dikdörtgen 22"/>
          <p:cNvSpPr/>
          <p:nvPr/>
        </p:nvSpPr>
        <p:spPr>
          <a:xfrm>
            <a:off x="20171" y="4778056"/>
            <a:ext cx="425599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Hiç ödev yapmıyorsun?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24" name="Dikdörtgen 23"/>
          <p:cNvSpPr/>
          <p:nvPr/>
        </p:nvSpPr>
        <p:spPr>
          <a:xfrm>
            <a:off x="-6527" y="5370479"/>
            <a:ext cx="4255995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Toplantıda neredeydin?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26" name="Dikdörtgen 25"/>
          <p:cNvSpPr/>
          <p:nvPr/>
        </p:nvSpPr>
        <p:spPr>
          <a:xfrm>
            <a:off x="4282693" y="4190284"/>
            <a:ext cx="7953407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>
                <a:solidFill>
                  <a:schemeClr val="tx1"/>
                </a:solidFill>
              </a:rPr>
              <a:t>Geç kaldığında işlerini </a:t>
            </a:r>
            <a:r>
              <a:rPr lang="tr-TR" sz="2400" dirty="0" smtClean="0">
                <a:solidFill>
                  <a:schemeClr val="tx1"/>
                </a:solidFill>
              </a:rPr>
              <a:t>yetiştiremeyeceğini </a:t>
            </a:r>
            <a:r>
              <a:rPr lang="tr-TR" sz="2000" dirty="0" smtClean="0">
                <a:solidFill>
                  <a:schemeClr val="tx1"/>
                </a:solidFill>
              </a:rPr>
              <a:t>düşünüyorum</a:t>
            </a:r>
            <a:r>
              <a:rPr lang="tr-TR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Dikdörtgen 26"/>
          <p:cNvSpPr/>
          <p:nvPr/>
        </p:nvSpPr>
        <p:spPr>
          <a:xfrm>
            <a:off x="4302863" y="4778056"/>
            <a:ext cx="7953407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>
                <a:solidFill>
                  <a:schemeClr val="tx1"/>
                </a:solidFill>
              </a:rPr>
              <a:t>Ödevini bitirmemen beni kaygılandırıyor.</a:t>
            </a:r>
          </a:p>
        </p:txBody>
      </p:sp>
      <p:sp>
        <p:nvSpPr>
          <p:cNvPr id="28" name="Dikdörtgen 27"/>
          <p:cNvSpPr/>
          <p:nvPr/>
        </p:nvSpPr>
        <p:spPr>
          <a:xfrm>
            <a:off x="4276166" y="5370479"/>
            <a:ext cx="7953407" cy="4616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Toplantıda seni </a:t>
            </a:r>
            <a:r>
              <a:rPr lang="tr-TR" sz="2400" dirty="0">
                <a:solidFill>
                  <a:schemeClr val="tx1"/>
                </a:solidFill>
              </a:rPr>
              <a:t>görmeyince meraklandım.</a:t>
            </a:r>
          </a:p>
        </p:txBody>
      </p:sp>
      <p:sp>
        <p:nvSpPr>
          <p:cNvPr id="29" name="Şeritli Sağ Ok 22">
            <a:extLst>
              <a:ext uri="{FF2B5EF4-FFF2-40B4-BE49-F238E27FC236}">
                <a16:creationId xmlns:a16="http://schemas.microsoft.com/office/drawing/2014/main" xmlns="" id="{93F3957F-34F7-4707-801A-9AB278EDF816}"/>
              </a:ext>
            </a:extLst>
          </p:cNvPr>
          <p:cNvSpPr/>
          <p:nvPr/>
        </p:nvSpPr>
        <p:spPr>
          <a:xfrm>
            <a:off x="2207062" y="188640"/>
            <a:ext cx="1754938" cy="1080120"/>
          </a:xfrm>
          <a:prstGeom prst="stripedRightArrow">
            <a:avLst>
              <a:gd name="adj1" fmla="val 50000"/>
              <a:gd name="adj2" fmla="val 0"/>
            </a:avLst>
          </a:prstGeom>
          <a:solidFill>
            <a:schemeClr val="tx2"/>
          </a:solidFill>
          <a:ln>
            <a:solidFill>
              <a:srgbClr val="FFC000"/>
            </a:solidFill>
          </a:ln>
          <a:effectLst>
            <a:outerShdw blurRad="38100" dist="38100" dir="5400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prstClr val="white"/>
                  </a:glo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 </a:t>
            </a:r>
            <a:r>
              <a:rPr kumimoji="0" lang="it-IT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prstClr val="white"/>
                  </a:glo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Dili</a:t>
            </a:r>
          </a:p>
        </p:txBody>
      </p:sp>
      <p:sp>
        <p:nvSpPr>
          <p:cNvPr id="30" name="Şeritli Sağ Ok 22">
            <a:extLst>
              <a:ext uri="{FF2B5EF4-FFF2-40B4-BE49-F238E27FC236}">
                <a16:creationId xmlns:a16="http://schemas.microsoft.com/office/drawing/2014/main" xmlns="" id="{93F3957F-34F7-4707-801A-9AB278EDF816}"/>
              </a:ext>
            </a:extLst>
          </p:cNvPr>
          <p:cNvSpPr/>
          <p:nvPr/>
        </p:nvSpPr>
        <p:spPr>
          <a:xfrm>
            <a:off x="8400556" y="165758"/>
            <a:ext cx="1754938" cy="1080120"/>
          </a:xfrm>
          <a:prstGeom prst="stripedRightArrow">
            <a:avLst>
              <a:gd name="adj1" fmla="val 50000"/>
              <a:gd name="adj2" fmla="val 0"/>
            </a:avLst>
          </a:prstGeom>
          <a:solidFill>
            <a:schemeClr val="tx2"/>
          </a:solidFill>
          <a:ln>
            <a:solidFill>
              <a:srgbClr val="FFC000"/>
            </a:solidFill>
          </a:ln>
          <a:effectLst>
            <a:outerShdw blurRad="38100" dist="38100" dir="5400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prstClr val="white"/>
                  </a:glo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Ben</a:t>
            </a: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prstClr val="white"/>
                  </a:glo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it-IT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prstClr val="white"/>
                  </a:glo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Dili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52261" y="5552957"/>
            <a:ext cx="12142900" cy="1381585"/>
            <a:chOff x="-498" y="3119"/>
            <a:chExt cx="8431" cy="82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119"/>
              <a:ext cx="8431" cy="820"/>
            </a:xfrm>
            <a:prstGeom prst="rect">
              <a:avLst/>
            </a:prstGeom>
            <a:noFill/>
          </p:spPr>
        </p:pic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" y="327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Sen dili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3" y="876099"/>
            <a:ext cx="4772025" cy="462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446" y="1295534"/>
            <a:ext cx="7181850" cy="363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6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61800" y="5575911"/>
            <a:ext cx="12142900" cy="1381585"/>
            <a:chOff x="-498" y="3119"/>
            <a:chExt cx="8431" cy="820"/>
          </a:xfrm>
        </p:grpSpPr>
        <p:pic>
          <p:nvPicPr>
            <p:cNvPr id="47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119"/>
              <a:ext cx="8431" cy="820"/>
            </a:xfrm>
            <a:prstGeom prst="rect">
              <a:avLst/>
            </a:prstGeom>
            <a:noFill/>
          </p:spPr>
        </p:pic>
        <p:sp>
          <p:nvSpPr>
            <p:cNvPr id="48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" y="327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Ben dili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67" y="1293497"/>
            <a:ext cx="11569700" cy="3391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9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49100" y="5564959"/>
            <a:ext cx="12142900" cy="1381585"/>
            <a:chOff x="-498" y="3119"/>
            <a:chExt cx="8431" cy="820"/>
          </a:xfrm>
        </p:grpSpPr>
        <p:pic>
          <p:nvPicPr>
            <p:cNvPr id="50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119"/>
              <a:ext cx="8431" cy="820"/>
            </a:xfrm>
            <a:prstGeom prst="rect">
              <a:avLst/>
            </a:prstGeom>
            <a:noFill/>
          </p:spPr>
        </p:pic>
        <p:sp>
          <p:nvSpPr>
            <p:cNvPr id="51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" y="327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Ben diline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</a:t>
              </a:r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örnek veriniz?</a:t>
              </a:r>
            </a:p>
          </p:txBody>
        </p:sp>
      </p:grpSp>
      <p:grpSp>
        <p:nvGrpSpPr>
          <p:cNvPr id="52" name="Group 42">
            <a:extLst>
              <a:ext uri="{FF2B5EF4-FFF2-40B4-BE49-F238E27FC236}">
                <a16:creationId xmlns:a16="http://schemas.microsoft.com/office/drawing/2014/main" xmlns="" id="{328DED40-E5EE-4E3A-93C2-5F93B3BB36A7}"/>
              </a:ext>
            </a:extLst>
          </p:cNvPr>
          <p:cNvGrpSpPr>
            <a:grpSpLocks/>
          </p:cNvGrpSpPr>
          <p:nvPr/>
        </p:nvGrpSpPr>
        <p:grpSpPr bwMode="auto">
          <a:xfrm>
            <a:off x="40342" y="5555540"/>
            <a:ext cx="12142900" cy="1381585"/>
            <a:chOff x="-498" y="3119"/>
            <a:chExt cx="8431" cy="820"/>
          </a:xfrm>
        </p:grpSpPr>
        <p:pic>
          <p:nvPicPr>
            <p:cNvPr id="53" name="Picture 43">
              <a:extLst>
                <a:ext uri="{FF2B5EF4-FFF2-40B4-BE49-F238E27FC236}">
                  <a16:creationId xmlns:a16="http://schemas.microsoft.com/office/drawing/2014/main" xmlns="" id="{A8B74D6A-E9B9-4FC2-89FF-A13C5EA2D1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98" y="3119"/>
              <a:ext cx="8431" cy="820"/>
            </a:xfrm>
            <a:prstGeom prst="rect">
              <a:avLst/>
            </a:prstGeom>
            <a:noFill/>
          </p:spPr>
        </p:pic>
        <p:sp>
          <p:nvSpPr>
            <p:cNvPr id="54" name="Rectangle 44">
              <a:extLst>
                <a:ext uri="{FF2B5EF4-FFF2-40B4-BE49-F238E27FC236}">
                  <a16:creationId xmlns:a16="http://schemas.microsoft.com/office/drawing/2014/main" xmlns="" id="{44D44D07-A3D1-4DF4-8385-3DE25C510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" y="3277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lvl="0" algn="ctr">
                <a:defRPr/>
              </a:pP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Sen diline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</a:t>
              </a:r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örnek veriniz?</a:t>
              </a:r>
            </a:p>
          </p:txBody>
        </p:sp>
      </p:grpSp>
      <p:sp>
        <p:nvSpPr>
          <p:cNvPr id="55" name="Köşeli Çift Ayraç 54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19.sayfayı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56" name="Grup 55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57" name="Grup 56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59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60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8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864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3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55" grpId="0" animBg="1"/>
      <p:bldP spid="5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 12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14" name="Grup 13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19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21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25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27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8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6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22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24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     SEN DİLİ  --  BEN DİLİ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25CC037A-F8D7-4852-B524-93CF9EAF65F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30923" y="2421368"/>
            <a:ext cx="8896345" cy="4320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6B094814-87DC-42AE-A858-4FA84C17D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437" y="972548"/>
            <a:ext cx="4320562" cy="180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5E6983A3-98A7-4E85-A587-C23EE24CA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972348"/>
            <a:ext cx="4320562" cy="180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Metin kutusu 7">
            <a:extLst>
              <a:ext uri="{FF2B5EF4-FFF2-40B4-BE49-F238E27FC236}">
                <a16:creationId xmlns:a16="http://schemas.microsoft.com/office/drawing/2014/main" xmlns="" id="{55F121C9-8671-4153-B44F-26A0404FF55A}"/>
              </a:ext>
            </a:extLst>
          </p:cNvPr>
          <p:cNvSpPr txBox="1"/>
          <p:nvPr/>
        </p:nvSpPr>
        <p:spPr>
          <a:xfrm>
            <a:off x="1872724" y="1208947"/>
            <a:ext cx="411424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tr-TR" sz="2200" i="1" dirty="0">
                <a:solidFill>
                  <a:prstClr val="black"/>
                </a:solidFill>
              </a:rPr>
              <a:t>“Ne kadar da </a:t>
            </a:r>
            <a:r>
              <a:rPr lang="tr-TR" sz="22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sorumsuzsun.</a:t>
            </a:r>
            <a:r>
              <a:rPr lang="tr-TR" sz="2200" i="1" dirty="0">
                <a:solidFill>
                  <a:srgbClr val="C00000"/>
                </a:solidFill>
              </a:rPr>
              <a:t> </a:t>
            </a:r>
            <a:r>
              <a:rPr lang="tr-TR" sz="2200" i="1" dirty="0">
                <a:solidFill>
                  <a:prstClr val="black"/>
                </a:solidFill>
              </a:rPr>
              <a:t>Odanı sürekli dağınık bırakıyorsun.”</a:t>
            </a:r>
            <a:endParaRPr kumimoji="0" lang="tr-TR" sz="2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xmlns="" id="{2B08759F-2E25-4568-B359-0A32F879D733}"/>
              </a:ext>
            </a:extLst>
          </p:cNvPr>
          <p:cNvSpPr txBox="1"/>
          <p:nvPr/>
        </p:nvSpPr>
        <p:spPr>
          <a:xfrm>
            <a:off x="6240514" y="1305766"/>
            <a:ext cx="40670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tr-TR" sz="2200" i="1" dirty="0">
                <a:solidFill>
                  <a:prstClr val="black"/>
                </a:solidFill>
              </a:rPr>
              <a:t>“Odanı sürekli dağınık bıraktığın için </a:t>
            </a:r>
            <a:r>
              <a:rPr lang="tr-TR" sz="2200" i="1" dirty="0">
                <a:solidFill>
                  <a:schemeClr val="tx2">
                    <a:lumMod val="75000"/>
                  </a:schemeClr>
                </a:solidFill>
              </a:rPr>
              <a:t>üzülüyorum.</a:t>
            </a:r>
            <a:r>
              <a:rPr lang="tr-TR" sz="2200" i="1" dirty="0">
                <a:solidFill>
                  <a:prstClr val="black"/>
                </a:solidFill>
              </a:rPr>
              <a:t>”</a:t>
            </a:r>
            <a:endParaRPr kumimoji="0" lang="tr-TR" sz="2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5" name="Group 42">
            <a:extLst>
              <a:ext uri="{FF2B5EF4-FFF2-40B4-BE49-F238E27FC236}">
                <a16:creationId xmlns:a16="http://schemas.microsoft.com/office/drawing/2014/main" xmlns="" id="{18727EA3-3D33-4D40-9375-0FC1DDF8BAA0}"/>
              </a:ext>
            </a:extLst>
          </p:cNvPr>
          <p:cNvGrpSpPr>
            <a:grpSpLocks/>
          </p:cNvGrpSpPr>
          <p:nvPr/>
        </p:nvGrpSpPr>
        <p:grpSpPr bwMode="auto">
          <a:xfrm>
            <a:off x="4" y="5574356"/>
            <a:ext cx="12206272" cy="1388325"/>
            <a:chOff x="-394" y="2980"/>
            <a:chExt cx="8475" cy="824"/>
          </a:xfrm>
        </p:grpSpPr>
        <p:pic>
          <p:nvPicPr>
            <p:cNvPr id="16" name="Picture 43">
              <a:extLst>
                <a:ext uri="{FF2B5EF4-FFF2-40B4-BE49-F238E27FC236}">
                  <a16:creationId xmlns:a16="http://schemas.microsoft.com/office/drawing/2014/main" xmlns="" id="{387BC742-D3A1-4C70-AE79-5BADD8D8AD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17" name="Rectangle 44">
              <a:extLst>
                <a:ext uri="{FF2B5EF4-FFF2-40B4-BE49-F238E27FC236}">
                  <a16:creationId xmlns:a16="http://schemas.microsoft.com/office/drawing/2014/main" xmlns="" id="{C17C8B2E-5368-4B23-8334-3AD2D9AB7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Yukarıda sen dili ve ben diline uygun ifadeler yer almaktadır.</a:t>
              </a:r>
            </a:p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Örnekte gösterildiği gibi bu ifadeleri cümle içinde kullanalım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307" y="807725"/>
            <a:ext cx="8677275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Metin kutusu 28"/>
          <p:cNvSpPr txBox="1"/>
          <p:nvPr/>
        </p:nvSpPr>
        <p:spPr>
          <a:xfrm>
            <a:off x="2476500" y="4989566"/>
            <a:ext cx="7327900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   Telefonda çok zaman geçirdiğini görünce  derslerinden geri kalacaksın diye endişeleniyorum.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2937415" y="5903881"/>
            <a:ext cx="66061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Geldiğimde seni göremeyince meraklandım.</a:t>
            </a:r>
          </a:p>
        </p:txBody>
      </p:sp>
    </p:spTree>
    <p:extLst>
      <p:ext uri="{BB962C8B-B14F-4D97-AF65-F5344CB8AC3E}">
        <p14:creationId xmlns:p14="http://schemas.microsoft.com/office/powerpoint/2010/main" val="289600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9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553" y="5739344"/>
            <a:ext cx="8424862" cy="1030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Grup 26"/>
          <p:cNvGrpSpPr/>
          <p:nvPr/>
        </p:nvGrpSpPr>
        <p:grpSpPr>
          <a:xfrm>
            <a:off x="9705" y="-99786"/>
            <a:ext cx="12192000" cy="1027331"/>
            <a:chOff x="0" y="32800"/>
            <a:chExt cx="12192000" cy="934711"/>
          </a:xfrm>
        </p:grpSpPr>
        <p:grpSp>
          <p:nvGrpSpPr>
            <p:cNvPr id="33" name="Grup 32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5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7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0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2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3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1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748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8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79"/>
                <a:ext cx="964866" cy="14116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9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99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TextBox 35"/>
            <p:cNvSpPr txBox="1"/>
            <p:nvPr/>
          </p:nvSpPr>
          <p:spPr>
            <a:xfrm>
              <a:off x="145528" y="255018"/>
              <a:ext cx="10351021" cy="33603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tr-TR" sz="2400" dirty="0">
                  <a:solidFill>
                    <a:prstClr val="black"/>
                  </a:solidFill>
                  <a:effectLst>
                    <a:glow rad="228600">
                      <a:prstClr val="white"/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DEĞERLENDİRELİM: SIRA SİZDE - ETKİNLİK</a:t>
              </a: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628" y="-10453"/>
            <a:ext cx="8472487" cy="1615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10" y="1533845"/>
            <a:ext cx="7311679" cy="426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Metin kutusu 55"/>
          <p:cNvSpPr txBox="1"/>
          <p:nvPr/>
        </p:nvSpPr>
        <p:spPr>
          <a:xfrm>
            <a:off x="3523869" y="1883070"/>
            <a:ext cx="2172082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57" name="Metin kutusu 56"/>
          <p:cNvSpPr txBox="1"/>
          <p:nvPr/>
        </p:nvSpPr>
        <p:spPr>
          <a:xfrm>
            <a:off x="6311458" y="1860865"/>
            <a:ext cx="2211539" cy="76944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200" dirty="0">
              <a:solidFill>
                <a:prstClr val="white"/>
              </a:solidFill>
            </a:endParaRPr>
          </a:p>
          <a:p>
            <a:endParaRPr lang="tr-TR" sz="2200" dirty="0">
              <a:solidFill>
                <a:prstClr val="white"/>
              </a:solidFill>
            </a:endParaRPr>
          </a:p>
        </p:txBody>
      </p:sp>
      <p:sp>
        <p:nvSpPr>
          <p:cNvPr id="58" name="Metin kutusu 57"/>
          <p:cNvSpPr txBox="1"/>
          <p:nvPr/>
        </p:nvSpPr>
        <p:spPr>
          <a:xfrm>
            <a:off x="6314272" y="3341120"/>
            <a:ext cx="2211539" cy="707886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sp>
        <p:nvSpPr>
          <p:cNvPr id="59" name="Metin kutusu 58"/>
          <p:cNvSpPr txBox="1"/>
          <p:nvPr/>
        </p:nvSpPr>
        <p:spPr>
          <a:xfrm>
            <a:off x="3510364" y="3306663"/>
            <a:ext cx="2181472" cy="769441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200" dirty="0">
              <a:solidFill>
                <a:prstClr val="white"/>
              </a:solidFill>
            </a:endParaRPr>
          </a:p>
          <a:p>
            <a:endParaRPr lang="tr-TR" sz="2200" dirty="0">
              <a:solidFill>
                <a:prstClr val="white"/>
              </a:solidFill>
            </a:endParaRPr>
          </a:p>
        </p:txBody>
      </p:sp>
      <p:sp>
        <p:nvSpPr>
          <p:cNvPr id="60" name="Metin kutusu 59"/>
          <p:cNvSpPr txBox="1"/>
          <p:nvPr/>
        </p:nvSpPr>
        <p:spPr>
          <a:xfrm>
            <a:off x="6311458" y="4779397"/>
            <a:ext cx="2205953" cy="76944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200" dirty="0">
              <a:solidFill>
                <a:prstClr val="white"/>
              </a:solidFill>
            </a:endParaRPr>
          </a:p>
          <a:p>
            <a:endParaRPr lang="tr-TR" sz="2200" dirty="0">
              <a:solidFill>
                <a:prstClr val="white"/>
              </a:solidFill>
            </a:endParaRPr>
          </a:p>
        </p:txBody>
      </p:sp>
      <p:sp>
        <p:nvSpPr>
          <p:cNvPr id="61" name="Metin kutusu 60"/>
          <p:cNvSpPr txBox="1"/>
          <p:nvPr/>
        </p:nvSpPr>
        <p:spPr>
          <a:xfrm>
            <a:off x="3523869" y="4788922"/>
            <a:ext cx="2172082" cy="707886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2000" dirty="0">
              <a:solidFill>
                <a:prstClr val="white"/>
              </a:solidFill>
            </a:endParaRPr>
          </a:p>
          <a:p>
            <a:endParaRPr lang="tr-TR" sz="2000" dirty="0">
              <a:solidFill>
                <a:prstClr val="white"/>
              </a:solidFill>
            </a:endParaRPr>
          </a:p>
        </p:txBody>
      </p:sp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402" y="6305750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960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985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717" y="6311568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925" y="6311568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188" y="6311568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6130340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745" y="1690050"/>
            <a:ext cx="1009650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553" y="5739344"/>
            <a:ext cx="8424862" cy="1030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Grup 26"/>
          <p:cNvGrpSpPr/>
          <p:nvPr/>
        </p:nvGrpSpPr>
        <p:grpSpPr>
          <a:xfrm>
            <a:off x="9705" y="-99786"/>
            <a:ext cx="12192000" cy="1027331"/>
            <a:chOff x="0" y="32800"/>
            <a:chExt cx="12192000" cy="934711"/>
          </a:xfrm>
        </p:grpSpPr>
        <p:grpSp>
          <p:nvGrpSpPr>
            <p:cNvPr id="33" name="Grup 32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45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7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0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2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3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1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748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8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79"/>
                <a:ext cx="964866" cy="14116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9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99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TextBox 35"/>
            <p:cNvSpPr txBox="1"/>
            <p:nvPr/>
          </p:nvSpPr>
          <p:spPr>
            <a:xfrm>
              <a:off x="145528" y="255018"/>
              <a:ext cx="10351021" cy="33603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tr-TR" sz="2400" dirty="0">
                  <a:solidFill>
                    <a:prstClr val="black"/>
                  </a:solidFill>
                  <a:effectLst>
                    <a:glow rad="228600">
                      <a:prstClr val="white"/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DEĞERLENDİRELİM: SIRA SİZDE - ETKİNLİK</a:t>
              </a: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628" y="-10453"/>
            <a:ext cx="8472487" cy="1615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Metin kutusu 55"/>
          <p:cNvSpPr txBox="1"/>
          <p:nvPr/>
        </p:nvSpPr>
        <p:spPr>
          <a:xfrm>
            <a:off x="2609384" y="2159295"/>
            <a:ext cx="3048465" cy="95410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2800" dirty="0">
              <a:solidFill>
                <a:prstClr val="white"/>
              </a:solidFill>
            </a:endParaRPr>
          </a:p>
          <a:p>
            <a:endParaRPr lang="tr-TR" sz="2800" dirty="0">
              <a:solidFill>
                <a:prstClr val="white"/>
              </a:solidFill>
            </a:endParaRPr>
          </a:p>
        </p:txBody>
      </p:sp>
      <p:sp>
        <p:nvSpPr>
          <p:cNvPr id="57" name="Metin kutusu 56"/>
          <p:cNvSpPr txBox="1"/>
          <p:nvPr/>
        </p:nvSpPr>
        <p:spPr>
          <a:xfrm>
            <a:off x="6520924" y="2156140"/>
            <a:ext cx="3103842" cy="95410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800" dirty="0">
              <a:solidFill>
                <a:prstClr val="white"/>
              </a:solidFill>
            </a:endParaRPr>
          </a:p>
          <a:p>
            <a:endParaRPr lang="tr-TR" sz="2800" dirty="0">
              <a:solidFill>
                <a:prstClr val="white"/>
              </a:solidFill>
            </a:endParaRPr>
          </a:p>
        </p:txBody>
      </p:sp>
      <p:sp>
        <p:nvSpPr>
          <p:cNvPr id="58" name="Metin kutusu 57"/>
          <p:cNvSpPr txBox="1"/>
          <p:nvPr/>
        </p:nvSpPr>
        <p:spPr>
          <a:xfrm>
            <a:off x="6523738" y="4198370"/>
            <a:ext cx="3103842" cy="954107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800" dirty="0">
              <a:solidFill>
                <a:prstClr val="white"/>
              </a:solidFill>
            </a:endParaRPr>
          </a:p>
          <a:p>
            <a:endParaRPr lang="tr-TR" sz="2800" dirty="0">
              <a:solidFill>
                <a:prstClr val="white"/>
              </a:solidFill>
            </a:endParaRPr>
          </a:p>
        </p:txBody>
      </p:sp>
      <p:sp>
        <p:nvSpPr>
          <p:cNvPr id="59" name="Metin kutusu 58"/>
          <p:cNvSpPr txBox="1"/>
          <p:nvPr/>
        </p:nvSpPr>
        <p:spPr>
          <a:xfrm>
            <a:off x="2595880" y="4202013"/>
            <a:ext cx="3061644" cy="954107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2800" dirty="0">
              <a:solidFill>
                <a:prstClr val="white"/>
              </a:solidFill>
            </a:endParaRPr>
          </a:p>
          <a:p>
            <a:endParaRPr lang="tr-TR" sz="2800" dirty="0">
              <a:solidFill>
                <a:prstClr val="white"/>
              </a:solidFill>
            </a:endParaRPr>
          </a:p>
        </p:txBody>
      </p:sp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402" y="6305750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960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985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717" y="6311568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925" y="6311568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188" y="6311568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374" y="6305750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82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285" y="6317386"/>
            <a:ext cx="196747" cy="1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31" y="6317386"/>
            <a:ext cx="190757" cy="18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187936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417" y="2593975"/>
            <a:ext cx="538162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924917"/>
            <a:ext cx="6027752" cy="5361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02" y="-19050"/>
            <a:ext cx="5875024" cy="667616"/>
          </a:xfrm>
          <a:prstGeom prst="rect">
            <a:avLst/>
          </a:prstGeom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9772650" y="153109"/>
            <a:ext cx="1828800" cy="4111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r-TR" sz="2400" dirty="0" smtClean="0">
                <a:solidFill>
                  <a:srgbClr val="FF0000"/>
                </a:solidFill>
              </a:rPr>
              <a:t>DPY 2026</a:t>
            </a:r>
            <a:endParaRPr lang="tr-TR" sz="2400" dirty="0" smtClean="0">
              <a:solidFill>
                <a:prstClr val="black"/>
              </a:solidFill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69"/>
            <a:ext cx="503020" cy="493253"/>
          </a:xfrm>
          <a:prstGeom prst="rect">
            <a:avLst/>
          </a:prstGeom>
        </p:spPr>
      </p:pic>
      <p:sp>
        <p:nvSpPr>
          <p:cNvPr id="11" name="Rectangle: Rounded Corners 111">
            <a:hlinkClick r:id="" action="ppaction://noaction"/>
            <a:extLst>
              <a:ext uri="{FF2B5EF4-FFF2-40B4-BE49-F238E27FC236}">
                <a16:creationId xmlns=""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69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prstClr val="white"/>
                </a:solidFill>
              </a:rPr>
              <a:t> </a:t>
            </a:r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3" name="Group 16"/>
          <p:cNvGrpSpPr/>
          <p:nvPr/>
        </p:nvGrpSpPr>
        <p:grpSpPr>
          <a:xfrm>
            <a:off x="6829634" y="4847989"/>
            <a:ext cx="396666" cy="392708"/>
            <a:chOff x="4244586" y="2081690"/>
            <a:chExt cx="517668" cy="517668"/>
          </a:xfrm>
        </p:grpSpPr>
        <p:sp>
          <p:nvSpPr>
            <p:cNvPr id="14" name="Oval 13"/>
            <p:cNvSpPr/>
            <p:nvPr/>
          </p:nvSpPr>
          <p:spPr>
            <a:xfrm>
              <a:off x="4244586" y="2081690"/>
              <a:ext cx="517668" cy="517668"/>
            </a:xfrm>
            <a:prstGeom prst="ellipse">
              <a:avLst/>
            </a:prstGeom>
            <a:gradFill flip="none" rotWithShape="1">
              <a:gsLst>
                <a:gs pos="100000">
                  <a:srgbClr val="004300"/>
                </a:gs>
                <a:gs pos="0">
                  <a:srgbClr val="00B000"/>
                </a:gs>
              </a:gsLst>
              <a:path path="shape">
                <a:fillToRect l="50000" t="50000" r="50000" b="50000"/>
              </a:path>
              <a:tileRect/>
            </a:gradFill>
            <a:ln w="19050">
              <a:solidFill>
                <a:srgbClr val="00B05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lIns="0" tIns="0" rIns="0" bIns="0" rtlCol="0" anchor="ctr"/>
            <a:lstStyle/>
            <a:p>
              <a:pPr algn="ctr">
                <a:defRPr/>
              </a:pPr>
              <a:endParaRPr lang="en-US" sz="2000" b="1" kern="0" dirty="0">
                <a:solidFill>
                  <a:sysClr val="window" lastClr="FFFFFF"/>
                </a:solidFill>
              </a:endParaRPr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4347210" y="2213610"/>
              <a:ext cx="320040" cy="261448"/>
            </a:xfrm>
            <a:custGeom>
              <a:avLst/>
              <a:gdLst>
                <a:gd name="T0" fmla="*/ 12 w 656"/>
                <a:gd name="T1" fmla="*/ 336 h 508"/>
                <a:gd name="T2" fmla="*/ 204 w 656"/>
                <a:gd name="T3" fmla="*/ 508 h 508"/>
                <a:gd name="T4" fmla="*/ 656 w 656"/>
                <a:gd name="T5" fmla="*/ 124 h 508"/>
                <a:gd name="T6" fmla="*/ 564 w 656"/>
                <a:gd name="T7" fmla="*/ 0 h 508"/>
                <a:gd name="T8" fmla="*/ 204 w 656"/>
                <a:gd name="T9" fmla="*/ 332 h 508"/>
                <a:gd name="T10" fmla="*/ 112 w 656"/>
                <a:gd name="T11" fmla="*/ 192 h 508"/>
                <a:gd name="T12" fmla="*/ 12 w 656"/>
                <a:gd name="T13" fmla="*/ 336 h 508"/>
                <a:gd name="connsiteX0" fmla="*/ 14 w 9831"/>
                <a:gd name="connsiteY0" fmla="*/ 6614 h 10000"/>
                <a:gd name="connsiteX1" fmla="*/ 2941 w 9831"/>
                <a:gd name="connsiteY1" fmla="*/ 10000 h 10000"/>
                <a:gd name="connsiteX2" fmla="*/ 9831 w 9831"/>
                <a:gd name="connsiteY2" fmla="*/ 2441 h 10000"/>
                <a:gd name="connsiteX3" fmla="*/ 8429 w 9831"/>
                <a:gd name="connsiteY3" fmla="*/ 0 h 10000"/>
                <a:gd name="connsiteX4" fmla="*/ 2941 w 9831"/>
                <a:gd name="connsiteY4" fmla="*/ 6535 h 10000"/>
                <a:gd name="connsiteX5" fmla="*/ 1538 w 9831"/>
                <a:gd name="connsiteY5" fmla="*/ 3780 h 10000"/>
                <a:gd name="connsiteX6" fmla="*/ 14 w 9831"/>
                <a:gd name="connsiteY6" fmla="*/ 6614 h 10000"/>
                <a:gd name="connsiteX0" fmla="*/ 0 w 9986"/>
                <a:gd name="connsiteY0" fmla="*/ 6614 h 10000"/>
                <a:gd name="connsiteX1" fmla="*/ 2978 w 9986"/>
                <a:gd name="connsiteY1" fmla="*/ 10000 h 10000"/>
                <a:gd name="connsiteX2" fmla="*/ 9986 w 9986"/>
                <a:gd name="connsiteY2" fmla="*/ 2441 h 10000"/>
                <a:gd name="connsiteX3" fmla="*/ 8560 w 9986"/>
                <a:gd name="connsiteY3" fmla="*/ 0 h 10000"/>
                <a:gd name="connsiteX4" fmla="*/ 2978 w 9986"/>
                <a:gd name="connsiteY4" fmla="*/ 6535 h 10000"/>
                <a:gd name="connsiteX5" fmla="*/ 1550 w 9986"/>
                <a:gd name="connsiteY5" fmla="*/ 3780 h 10000"/>
                <a:gd name="connsiteX6" fmla="*/ 0 w 9986"/>
                <a:gd name="connsiteY6" fmla="*/ 6614 h 10000"/>
                <a:gd name="connsiteX0" fmla="*/ 0 w 10000"/>
                <a:gd name="connsiteY0" fmla="*/ 6614 h 10000"/>
                <a:gd name="connsiteX1" fmla="*/ 2982 w 10000"/>
                <a:gd name="connsiteY1" fmla="*/ 10000 h 10000"/>
                <a:gd name="connsiteX2" fmla="*/ 10000 w 10000"/>
                <a:gd name="connsiteY2" fmla="*/ 2441 h 10000"/>
                <a:gd name="connsiteX3" fmla="*/ 8572 w 10000"/>
                <a:gd name="connsiteY3" fmla="*/ 0 h 10000"/>
                <a:gd name="connsiteX4" fmla="*/ 2982 w 10000"/>
                <a:gd name="connsiteY4" fmla="*/ 6535 h 10000"/>
                <a:gd name="connsiteX5" fmla="*/ 1552 w 10000"/>
                <a:gd name="connsiteY5" fmla="*/ 3780 h 10000"/>
                <a:gd name="connsiteX6" fmla="*/ 0 w 10000"/>
                <a:gd name="connsiteY6" fmla="*/ 6614 h 10000"/>
                <a:gd name="connsiteX0" fmla="*/ 0 w 10000"/>
                <a:gd name="connsiteY0" fmla="*/ 6688 h 10074"/>
                <a:gd name="connsiteX1" fmla="*/ 2982 w 10000"/>
                <a:gd name="connsiteY1" fmla="*/ 10074 h 10074"/>
                <a:gd name="connsiteX2" fmla="*/ 10000 w 10000"/>
                <a:gd name="connsiteY2" fmla="*/ 2515 h 10074"/>
                <a:gd name="connsiteX3" fmla="*/ 8572 w 10000"/>
                <a:gd name="connsiteY3" fmla="*/ 74 h 10074"/>
                <a:gd name="connsiteX4" fmla="*/ 3161 w 10000"/>
                <a:gd name="connsiteY4" fmla="*/ 6020 h 10074"/>
                <a:gd name="connsiteX5" fmla="*/ 1552 w 10000"/>
                <a:gd name="connsiteY5" fmla="*/ 3854 h 10074"/>
                <a:gd name="connsiteX6" fmla="*/ 0 w 10000"/>
                <a:gd name="connsiteY6" fmla="*/ 6688 h 10074"/>
                <a:gd name="connsiteX0" fmla="*/ 0 w 10000"/>
                <a:gd name="connsiteY0" fmla="*/ 6715 h 10101"/>
                <a:gd name="connsiteX1" fmla="*/ 2982 w 10000"/>
                <a:gd name="connsiteY1" fmla="*/ 10101 h 10101"/>
                <a:gd name="connsiteX2" fmla="*/ 10000 w 10000"/>
                <a:gd name="connsiteY2" fmla="*/ 2542 h 10101"/>
                <a:gd name="connsiteX3" fmla="*/ 8572 w 10000"/>
                <a:gd name="connsiteY3" fmla="*/ 101 h 10101"/>
                <a:gd name="connsiteX4" fmla="*/ 3161 w 10000"/>
                <a:gd name="connsiteY4" fmla="*/ 6047 h 10101"/>
                <a:gd name="connsiteX5" fmla="*/ 1552 w 10000"/>
                <a:gd name="connsiteY5" fmla="*/ 3881 h 10101"/>
                <a:gd name="connsiteX6" fmla="*/ 0 w 10000"/>
                <a:gd name="connsiteY6" fmla="*/ 6715 h 10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10101">
                  <a:moveTo>
                    <a:pt x="0" y="6715"/>
                  </a:moveTo>
                  <a:cubicBezTo>
                    <a:pt x="0" y="6715"/>
                    <a:pt x="2360" y="8132"/>
                    <a:pt x="2982" y="10101"/>
                  </a:cubicBezTo>
                  <a:cubicBezTo>
                    <a:pt x="2982" y="10101"/>
                    <a:pt x="6273" y="4117"/>
                    <a:pt x="10000" y="2542"/>
                  </a:cubicBezTo>
                  <a:cubicBezTo>
                    <a:pt x="10000" y="2542"/>
                    <a:pt x="9176" y="842"/>
                    <a:pt x="8572" y="101"/>
                  </a:cubicBezTo>
                  <a:cubicBezTo>
                    <a:pt x="7763" y="-892"/>
                    <a:pt x="3905" y="5732"/>
                    <a:pt x="3161" y="6047"/>
                  </a:cubicBezTo>
                  <a:cubicBezTo>
                    <a:pt x="3161" y="6047"/>
                    <a:pt x="2360" y="4589"/>
                    <a:pt x="1552" y="3881"/>
                  </a:cubicBezTo>
                  <a:cubicBezTo>
                    <a:pt x="1552" y="3881"/>
                    <a:pt x="778" y="4762"/>
                    <a:pt x="0" y="671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3641843"/>
      </p:ext>
    </p:extLst>
  </p:cSld>
  <p:clrMapOvr>
    <a:masterClrMapping/>
  </p:clrMapOvr>
  <p:transition spd="slow">
    <p:pull/>
    <p:sndAc>
      <p:stSnd>
        <p:snd r:embed="rId4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up 48"/>
          <p:cNvGrpSpPr/>
          <p:nvPr/>
        </p:nvGrpSpPr>
        <p:grpSpPr>
          <a:xfrm>
            <a:off x="-12698" y="-94834"/>
            <a:ext cx="12193587" cy="1027331"/>
            <a:chOff x="0" y="32800"/>
            <a:chExt cx="12192000" cy="934711"/>
          </a:xfrm>
        </p:grpSpPr>
        <p:grpSp>
          <p:nvGrpSpPr>
            <p:cNvPr id="50" name="Grup 4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2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3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4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7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9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0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8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748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5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79"/>
                <a:ext cx="964866" cy="14116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r-TR" sz="3600" spc="150" dirty="0">
                    <a:solidFill>
                      <a:schemeClr val="bg1"/>
                    </a:solidFill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6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99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35"/>
            <p:cNvSpPr txBox="1"/>
            <p:nvPr/>
          </p:nvSpPr>
          <p:spPr>
            <a:xfrm>
              <a:off x="145528" y="255018"/>
              <a:ext cx="10351021" cy="33603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>
                <a:defRPr/>
              </a:pPr>
              <a:r>
                <a:rPr lang="tr-TR" sz="2400" dirty="0">
                  <a:solidFill>
                    <a:prstClr val="black"/>
                  </a:solidFill>
                  <a:effectLst>
                    <a:glow rad="228600">
                      <a:prstClr val="white"/>
                    </a:glo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DEĞERLENDİRELİM: SIRA SİZDE -- ETKİNLİK</a:t>
              </a: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03" y="185095"/>
            <a:ext cx="8933998" cy="664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523" y="1443337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2" y="1890230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2" y="2289128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523" y="2793136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876" y="3251698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2" y="3711090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523" y="4170827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1" y="4614811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Metin kutusu 21"/>
          <p:cNvSpPr txBox="1"/>
          <p:nvPr/>
        </p:nvSpPr>
        <p:spPr>
          <a:xfrm>
            <a:off x="1755046" y="1370660"/>
            <a:ext cx="373135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1776459" y="1817553"/>
            <a:ext cx="3709941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1761945" y="2273193"/>
            <a:ext cx="3731354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1776459" y="2720459"/>
            <a:ext cx="3731354" cy="400110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1785984" y="3180403"/>
            <a:ext cx="3700417" cy="400110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5" name="Metin kutusu 34"/>
          <p:cNvSpPr txBox="1"/>
          <p:nvPr/>
        </p:nvSpPr>
        <p:spPr>
          <a:xfrm>
            <a:off x="1776459" y="3638413"/>
            <a:ext cx="3731354" cy="400110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6" name="Metin kutusu 35"/>
          <p:cNvSpPr txBox="1"/>
          <p:nvPr/>
        </p:nvSpPr>
        <p:spPr>
          <a:xfrm>
            <a:off x="1776459" y="4098150"/>
            <a:ext cx="370994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7" name="Metin kutusu 36"/>
          <p:cNvSpPr txBox="1"/>
          <p:nvPr/>
        </p:nvSpPr>
        <p:spPr>
          <a:xfrm>
            <a:off x="1776459" y="4542134"/>
            <a:ext cx="3731354" cy="400110"/>
          </a:xfrm>
          <a:prstGeom prst="rect">
            <a:avLst/>
          </a:prstGeom>
          <a:solidFill>
            <a:srgbClr val="00808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8" name="Metin kutusu 37"/>
          <p:cNvSpPr txBox="1"/>
          <p:nvPr/>
        </p:nvSpPr>
        <p:spPr>
          <a:xfrm>
            <a:off x="1774957" y="4997828"/>
            <a:ext cx="3711443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39" name="Metin kutusu 38"/>
          <p:cNvSpPr txBox="1"/>
          <p:nvPr/>
        </p:nvSpPr>
        <p:spPr>
          <a:xfrm>
            <a:off x="1763854" y="5455409"/>
            <a:ext cx="3731354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40" name="Metin kutusu 39"/>
          <p:cNvSpPr txBox="1"/>
          <p:nvPr/>
        </p:nvSpPr>
        <p:spPr>
          <a:xfrm>
            <a:off x="1763854" y="5917189"/>
            <a:ext cx="3731354" cy="400110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sp>
        <p:nvSpPr>
          <p:cNvPr id="41" name="Metin kutusu 40"/>
          <p:cNvSpPr txBox="1"/>
          <p:nvPr/>
        </p:nvSpPr>
        <p:spPr>
          <a:xfrm>
            <a:off x="1755046" y="6360720"/>
            <a:ext cx="3731354" cy="400110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sz="1000" dirty="0">
              <a:solidFill>
                <a:schemeClr val="bg1"/>
              </a:solidFill>
            </a:endParaRPr>
          </a:p>
          <a:p>
            <a:endParaRPr lang="tr-TR" sz="1000" dirty="0">
              <a:solidFill>
                <a:schemeClr val="bg1"/>
              </a:solidFill>
            </a:endParaRPr>
          </a:p>
        </p:txBody>
      </p:sp>
      <p:pic>
        <p:nvPicPr>
          <p:cNvPr id="4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2" y="5061879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523" y="5528086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62" y="5989866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623" y="6433397"/>
            <a:ext cx="262283" cy="25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638201"/>
      </p:ext>
    </p:extLst>
  </p:cSld>
  <p:clrMapOvr>
    <a:masterClrMapping/>
  </p:clrMapOvr>
  <p:transition spd="slow">
    <p:pull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 20"/>
          <p:cNvGrpSpPr/>
          <p:nvPr/>
        </p:nvGrpSpPr>
        <p:grpSpPr>
          <a:xfrm>
            <a:off x="0" y="0"/>
            <a:ext cx="12241110" cy="1079500"/>
            <a:chOff x="0" y="32800"/>
            <a:chExt cx="12192000" cy="934711"/>
          </a:xfrm>
        </p:grpSpPr>
        <p:grpSp>
          <p:nvGrpSpPr>
            <p:cNvPr id="22" name="Grup 21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2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4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5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7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8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6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181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5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81"/>
                <a:ext cx="964866" cy="13434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r-TR" sz="3600" spc="150" dirty="0">
                    <a:solidFill>
                      <a:schemeClr val="bg1"/>
                    </a:solidFill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6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41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1" name="TextBox 35"/>
            <p:cNvSpPr txBox="1"/>
            <p:nvPr/>
          </p:nvSpPr>
          <p:spPr>
            <a:xfrm>
              <a:off x="145528" y="263141"/>
              <a:ext cx="12046472" cy="31979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DEĞERLENDİRELİM: SIRA SİZDE  --  ETKİNLİK</a:t>
              </a:r>
            </a:p>
          </p:txBody>
        </p:sp>
      </p:grp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85" y="692696"/>
            <a:ext cx="9600319" cy="607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729" y="170080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08" y="2348880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817" y="2996952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08" y="3645024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675" y="4293096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08" y="494116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608" y="5589240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428" y="6237312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Metin kutusu 36"/>
          <p:cNvSpPr txBox="1"/>
          <p:nvPr/>
        </p:nvSpPr>
        <p:spPr>
          <a:xfrm>
            <a:off x="694696" y="1605260"/>
            <a:ext cx="727375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8" name="Metin kutusu 37"/>
          <p:cNvSpPr txBox="1"/>
          <p:nvPr/>
        </p:nvSpPr>
        <p:spPr>
          <a:xfrm>
            <a:off x="694696" y="2253333"/>
            <a:ext cx="7273755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9" name="Metin kutusu 38"/>
          <p:cNvSpPr txBox="1"/>
          <p:nvPr/>
        </p:nvSpPr>
        <p:spPr>
          <a:xfrm>
            <a:off x="694696" y="2901405"/>
            <a:ext cx="7273755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40" name="Metin kutusu 39"/>
          <p:cNvSpPr txBox="1"/>
          <p:nvPr/>
        </p:nvSpPr>
        <p:spPr>
          <a:xfrm>
            <a:off x="694696" y="3551218"/>
            <a:ext cx="7273755" cy="64633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41" name="Metin kutusu 40"/>
          <p:cNvSpPr txBox="1"/>
          <p:nvPr/>
        </p:nvSpPr>
        <p:spPr>
          <a:xfrm>
            <a:off x="694696" y="4199290"/>
            <a:ext cx="7273755" cy="646331"/>
          </a:xfrm>
          <a:prstGeom prst="rect">
            <a:avLst/>
          </a:prstGeom>
          <a:solidFill>
            <a:srgbClr val="00FFCC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42" name="Metin kutusu 41"/>
          <p:cNvSpPr txBox="1"/>
          <p:nvPr/>
        </p:nvSpPr>
        <p:spPr>
          <a:xfrm>
            <a:off x="694696" y="4845621"/>
            <a:ext cx="7273755" cy="646331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43" name="Metin kutusu 42"/>
          <p:cNvSpPr txBox="1"/>
          <p:nvPr/>
        </p:nvSpPr>
        <p:spPr>
          <a:xfrm>
            <a:off x="694696" y="5495434"/>
            <a:ext cx="7273755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>
              <a:solidFill>
                <a:schemeClr val="bg1"/>
              </a:solidFill>
            </a:endParaRPr>
          </a:p>
          <a:p>
            <a:endParaRPr lang="tr-TR" dirty="0" smtClean="0">
              <a:solidFill>
                <a:schemeClr val="bg1"/>
              </a:solidFill>
            </a:endParaRPr>
          </a:p>
        </p:txBody>
      </p:sp>
      <p:sp>
        <p:nvSpPr>
          <p:cNvPr id="44" name="Metin kutusu 43"/>
          <p:cNvSpPr txBox="1"/>
          <p:nvPr/>
        </p:nvSpPr>
        <p:spPr>
          <a:xfrm>
            <a:off x="694696" y="6167046"/>
            <a:ext cx="7273755" cy="646331"/>
          </a:xfrm>
          <a:prstGeom prst="rect">
            <a:avLst/>
          </a:prstGeom>
          <a:solidFill>
            <a:srgbClr val="00808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0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7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39" y="1005122"/>
            <a:ext cx="10496079" cy="5794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796" y="1378555"/>
            <a:ext cx="4687074" cy="387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82" y="1031869"/>
            <a:ext cx="8201025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Grup 49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51" name="Grup 5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Farklılıklara Saygı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02" y="713"/>
            <a:ext cx="9666898" cy="662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Metin kutusu 24"/>
          <p:cNvSpPr txBox="1"/>
          <p:nvPr/>
        </p:nvSpPr>
        <p:spPr>
          <a:xfrm>
            <a:off x="1960409" y="4702193"/>
            <a:ext cx="623789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Dili ve kültürü farklıdır.</a:t>
            </a:r>
            <a:endParaRPr lang="tr-TR" sz="2000" dirty="0"/>
          </a:p>
        </p:txBody>
      </p:sp>
      <p:sp>
        <p:nvSpPr>
          <p:cNvPr id="30" name="Metin kutusu 29"/>
          <p:cNvSpPr txBox="1"/>
          <p:nvPr/>
        </p:nvSpPr>
        <p:spPr>
          <a:xfrm>
            <a:off x="1928202" y="5966129"/>
            <a:ext cx="766029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/>
              <a:t>Yabancılık çekmemesi için </a:t>
            </a:r>
            <a:r>
              <a:rPr lang="tr-TR" sz="2000" dirty="0" smtClean="0"/>
              <a:t>ona sıcak ve samimi davranırdım. Yardımcı olmaya çalışırdım. </a:t>
            </a:r>
            <a:endParaRPr lang="tr-TR" sz="2000" dirty="0"/>
          </a:p>
        </p:txBody>
      </p:sp>
      <p:grpSp>
        <p:nvGrpSpPr>
          <p:cNvPr id="26" name="Group 42">
            <a:extLst>
              <a:ext uri="{FF2B5EF4-FFF2-40B4-BE49-F238E27FC236}">
                <a16:creationId xmlns:a16="http://schemas.microsoft.com/office/drawing/2014/main" xmlns="" id="{18727EA3-3D33-4D40-9375-0FC1DDF8BAA0}"/>
              </a:ext>
            </a:extLst>
          </p:cNvPr>
          <p:cNvGrpSpPr>
            <a:grpSpLocks/>
          </p:cNvGrpSpPr>
          <p:nvPr/>
        </p:nvGrpSpPr>
        <p:grpSpPr bwMode="auto">
          <a:xfrm>
            <a:off x="-4718" y="5587809"/>
            <a:ext cx="12206272" cy="1388325"/>
            <a:chOff x="-394" y="2980"/>
            <a:chExt cx="8475" cy="824"/>
          </a:xfrm>
        </p:grpSpPr>
        <p:pic>
          <p:nvPicPr>
            <p:cNvPr id="27" name="Picture 43">
              <a:extLst>
                <a:ext uri="{FF2B5EF4-FFF2-40B4-BE49-F238E27FC236}">
                  <a16:creationId xmlns:a16="http://schemas.microsoft.com/office/drawing/2014/main" xmlns="" id="{387BC742-D3A1-4C70-AE79-5BADD8D8AD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28" name="Rectangle 44">
              <a:extLst>
                <a:ext uri="{FF2B5EF4-FFF2-40B4-BE49-F238E27FC236}">
                  <a16:creationId xmlns:a16="http://schemas.microsoft.com/office/drawing/2014/main" xmlns="" id="{C17C8B2E-5368-4B23-8334-3AD2D9AB7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Farklılıklara Saygı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42">
            <a:extLst>
              <a:ext uri="{FF2B5EF4-FFF2-40B4-BE49-F238E27FC236}">
                <a16:creationId xmlns:a16="http://schemas.microsoft.com/office/drawing/2014/main" xmlns="" id="{18727EA3-3D33-4D40-9375-0FC1DDF8BAA0}"/>
              </a:ext>
            </a:extLst>
          </p:cNvPr>
          <p:cNvGrpSpPr>
            <a:grpSpLocks/>
          </p:cNvGrpSpPr>
          <p:nvPr/>
        </p:nvGrpSpPr>
        <p:grpSpPr bwMode="auto">
          <a:xfrm>
            <a:off x="-10102" y="5600509"/>
            <a:ext cx="12206272" cy="1388325"/>
            <a:chOff x="-394" y="2980"/>
            <a:chExt cx="8475" cy="824"/>
          </a:xfrm>
        </p:grpSpPr>
        <p:pic>
          <p:nvPicPr>
            <p:cNvPr id="32" name="Picture 43">
              <a:extLst>
                <a:ext uri="{FF2B5EF4-FFF2-40B4-BE49-F238E27FC236}">
                  <a16:creationId xmlns:a16="http://schemas.microsoft.com/office/drawing/2014/main" xmlns="" id="{387BC742-D3A1-4C70-AE79-5BADD8D8AD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33" name="Rectangle 44">
              <a:extLst>
                <a:ext uri="{FF2B5EF4-FFF2-40B4-BE49-F238E27FC236}">
                  <a16:creationId xmlns:a16="http://schemas.microsoft.com/office/drawing/2014/main" xmlns="" id="{C17C8B2E-5368-4B23-8334-3AD2D9AB7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Farklılıklara Saygılı olmak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topluma nasıl etki eder?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Köşeli Çift Ayraç 28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20.sayfayı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34" name="Grup 33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35" name="Grup 3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7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3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457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 animBg="1"/>
      <p:bldP spid="29" grpId="0" animBg="1"/>
      <p:bldP spid="29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857" y="1005122"/>
            <a:ext cx="4953000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Grup 49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51" name="Grup 5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Etkinlik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3" y="785752"/>
            <a:ext cx="10067925" cy="272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76" y="3662597"/>
            <a:ext cx="737235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Metin kutusu 24"/>
          <p:cNvSpPr txBox="1"/>
          <p:nvPr/>
        </p:nvSpPr>
        <p:spPr>
          <a:xfrm>
            <a:off x="874102" y="4727569"/>
            <a:ext cx="623789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İki dinle, bir konuş.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Az söyle, çok dinle.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87534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up 40">
            <a:extLst>
              <a:ext uri="{FF2B5EF4-FFF2-40B4-BE49-F238E27FC236}">
                <a16:creationId xmlns:a16="http://schemas.microsoft.com/office/drawing/2014/main" xmlns="" id="{16D97245-9A63-417C-9977-529518A81837}"/>
              </a:ext>
            </a:extLst>
          </p:cNvPr>
          <p:cNvGrpSpPr>
            <a:grpSpLocks/>
          </p:cNvGrpSpPr>
          <p:nvPr/>
        </p:nvGrpSpPr>
        <p:grpSpPr>
          <a:xfrm>
            <a:off x="6342392" y="2475930"/>
            <a:ext cx="5220680" cy="3020992"/>
            <a:chOff x="8334507" y="2491741"/>
            <a:chExt cx="2812303" cy="3804406"/>
          </a:xfrm>
        </p:grpSpPr>
        <p:pic>
          <p:nvPicPr>
            <p:cNvPr id="48" name="Picture 7">
              <a:extLst>
                <a:ext uri="{FF2B5EF4-FFF2-40B4-BE49-F238E27FC236}">
                  <a16:creationId xmlns:a16="http://schemas.microsoft.com/office/drawing/2014/main" xmlns="" id="{7D6F89DE-F123-4B82-8E7D-9E121F7F8F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334507" y="2491741"/>
              <a:ext cx="2812303" cy="3804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9" name="Dikdörtgen 48">
              <a:extLst>
                <a:ext uri="{FF2B5EF4-FFF2-40B4-BE49-F238E27FC236}">
                  <a16:creationId xmlns:a16="http://schemas.microsoft.com/office/drawing/2014/main" xmlns="" id="{91CCE972-E629-4F35-9026-7ED6CA883FFB}"/>
                </a:ext>
              </a:extLst>
            </p:cNvPr>
            <p:cNvSpPr/>
            <p:nvPr/>
          </p:nvSpPr>
          <p:spPr>
            <a:xfrm>
              <a:off x="8472695" y="3478658"/>
              <a:ext cx="2496905" cy="228678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A50021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Mimik Nedir?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Duyguların, düşüncelerin belirtecek biçimde kaş, göz, ağız ve yüz hareketleriyle anlatılmasıdır.</a:t>
              </a:r>
            </a:p>
          </p:txBody>
        </p:sp>
      </p:grpSp>
      <p:grpSp>
        <p:nvGrpSpPr>
          <p:cNvPr id="28" name="Grup 27">
            <a:extLst>
              <a:ext uri="{FF2B5EF4-FFF2-40B4-BE49-F238E27FC236}">
                <a16:creationId xmlns:a16="http://schemas.microsoft.com/office/drawing/2014/main" xmlns="" id="{F44AFE10-29FA-4A32-8982-154B1111E5D1}"/>
              </a:ext>
            </a:extLst>
          </p:cNvPr>
          <p:cNvGrpSpPr>
            <a:grpSpLocks/>
          </p:cNvGrpSpPr>
          <p:nvPr/>
        </p:nvGrpSpPr>
        <p:grpSpPr>
          <a:xfrm flipH="1">
            <a:off x="769331" y="2496240"/>
            <a:ext cx="5220680" cy="3020992"/>
            <a:chOff x="8334507" y="2491741"/>
            <a:chExt cx="2812303" cy="3804406"/>
          </a:xfrm>
        </p:grpSpPr>
        <p:pic>
          <p:nvPicPr>
            <p:cNvPr id="36" name="Picture 7">
              <a:extLst>
                <a:ext uri="{FF2B5EF4-FFF2-40B4-BE49-F238E27FC236}">
                  <a16:creationId xmlns:a16="http://schemas.microsoft.com/office/drawing/2014/main" xmlns="" id="{BD457BEE-9594-4892-98E6-52392FA551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8334507" y="2491741"/>
              <a:ext cx="2812303" cy="3804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7" name="Dikdörtgen 36">
              <a:extLst>
                <a:ext uri="{FF2B5EF4-FFF2-40B4-BE49-F238E27FC236}">
                  <a16:creationId xmlns:a16="http://schemas.microsoft.com/office/drawing/2014/main" xmlns="" id="{57B311EE-C831-47F6-8682-F72C3FDB0B9B}"/>
                </a:ext>
              </a:extLst>
            </p:cNvPr>
            <p:cNvSpPr/>
            <p:nvPr/>
          </p:nvSpPr>
          <p:spPr>
            <a:xfrm>
              <a:off x="8472695" y="3478658"/>
              <a:ext cx="2496905" cy="228678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A50021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Jest Nedir?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Konuşurken ya da herhangi bir davranışta bulunurken el, </a:t>
              </a:r>
              <a:r>
                <a:rPr kumimoji="0" lang="tr-TR" sz="24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kol,ayak</a:t>
              </a:r>
              <a:r>
                <a:rPr kumimoji="0" lang="tr-TR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ve başla yapılan anlamlı davranıştır.</a:t>
              </a:r>
            </a:p>
          </p:txBody>
        </p:sp>
      </p:grpSp>
      <p:grpSp>
        <p:nvGrpSpPr>
          <p:cNvPr id="22" name="Group 42"/>
          <p:cNvGrpSpPr>
            <a:grpSpLocks/>
          </p:cNvGrpSpPr>
          <p:nvPr/>
        </p:nvGrpSpPr>
        <p:grpSpPr bwMode="auto">
          <a:xfrm>
            <a:off x="154568" y="5517594"/>
            <a:ext cx="12169584" cy="1381585"/>
            <a:chOff x="-294" y="3005"/>
            <a:chExt cx="8431" cy="820"/>
          </a:xfrm>
        </p:grpSpPr>
        <p:pic>
          <p:nvPicPr>
            <p:cNvPr id="24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294" y="3005"/>
              <a:ext cx="8431" cy="820"/>
            </a:xfrm>
            <a:prstGeom prst="rect">
              <a:avLst/>
            </a:prstGeom>
            <a:noFill/>
          </p:spPr>
        </p:pic>
        <p:sp>
          <p:nvSpPr>
            <p:cNvPr id="25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Gördüğünüz yüz ifadeleri hangi duyguları yansıtmaktadır? Söyleyiniz.</a:t>
              </a:r>
            </a:p>
          </p:txBody>
        </p:sp>
      </p:grpSp>
      <p:grpSp>
        <p:nvGrpSpPr>
          <p:cNvPr id="30" name="Grup 29">
            <a:extLst>
              <a:ext uri="{FF2B5EF4-FFF2-40B4-BE49-F238E27FC236}">
                <a16:creationId xmlns:a16="http://schemas.microsoft.com/office/drawing/2014/main" xmlns="" id="{BA1BE6C2-D4E9-4143-9E4D-103AEA62032C}"/>
              </a:ext>
            </a:extLst>
          </p:cNvPr>
          <p:cNvGrpSpPr/>
          <p:nvPr/>
        </p:nvGrpSpPr>
        <p:grpSpPr>
          <a:xfrm>
            <a:off x="227711" y="1124864"/>
            <a:ext cx="11691403" cy="1080000"/>
            <a:chOff x="-1068949" y="2685863"/>
            <a:chExt cx="7439698" cy="2035437"/>
          </a:xfrm>
        </p:grpSpPr>
        <p:grpSp>
          <p:nvGrpSpPr>
            <p:cNvPr id="32" name="Group 48">
              <a:extLst>
                <a:ext uri="{FF2B5EF4-FFF2-40B4-BE49-F238E27FC236}">
                  <a16:creationId xmlns:a16="http://schemas.microsoft.com/office/drawing/2014/main" xmlns="" id="{15B5015E-FB6D-4374-89D0-DFCFFE5ECC04}"/>
                </a:ext>
              </a:extLst>
            </p:cNvPr>
            <p:cNvGrpSpPr/>
            <p:nvPr/>
          </p:nvGrpSpPr>
          <p:grpSpPr>
            <a:xfrm>
              <a:off x="-1068949" y="2685863"/>
              <a:ext cx="7439698" cy="2035437"/>
              <a:chOff x="-1035083" y="3144864"/>
              <a:chExt cx="7439698" cy="2035437"/>
            </a:xfrm>
          </p:grpSpPr>
          <p:sp>
            <p:nvSpPr>
              <p:cNvPr id="34" name="Chevron 15">
                <a:extLst>
                  <a:ext uri="{FF2B5EF4-FFF2-40B4-BE49-F238E27FC236}">
                    <a16:creationId xmlns:a16="http://schemas.microsoft.com/office/drawing/2014/main" xmlns="" id="{359C5156-5946-46C1-AB42-B07204EBF59C}"/>
                  </a:ext>
                </a:extLst>
              </p:cNvPr>
              <p:cNvSpPr/>
              <p:nvPr/>
            </p:nvSpPr>
            <p:spPr>
              <a:xfrm flipV="1">
                <a:off x="-1004693" y="3144864"/>
                <a:ext cx="7409308" cy="2035437"/>
              </a:xfrm>
              <a:prstGeom prst="trapezoid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ounded Rectangle 23">
                <a:extLst>
                  <a:ext uri="{FF2B5EF4-FFF2-40B4-BE49-F238E27FC236}">
                    <a16:creationId xmlns:a16="http://schemas.microsoft.com/office/drawing/2014/main" xmlns="" id="{BE999239-B3A4-4C74-A54D-9807C4E4EB08}"/>
                  </a:ext>
                </a:extLst>
              </p:cNvPr>
              <p:cNvSpPr/>
              <p:nvPr/>
            </p:nvSpPr>
            <p:spPr>
              <a:xfrm>
                <a:off x="-1035083" y="3314484"/>
                <a:ext cx="7409308" cy="1696198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chemeClr val="bg2">
                    <a:lumMod val="2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" name="Rectangle 122">
              <a:extLst>
                <a:ext uri="{FF2B5EF4-FFF2-40B4-BE49-F238E27FC236}">
                  <a16:creationId xmlns:a16="http://schemas.microsoft.com/office/drawing/2014/main" xmlns="" id="{E91AC46E-404B-44F1-BBB3-BC386E671140}"/>
                </a:ext>
              </a:extLst>
            </p:cNvPr>
            <p:cNvSpPr/>
            <p:nvPr/>
          </p:nvSpPr>
          <p:spPr>
            <a:xfrm>
              <a:off x="-1068949" y="2855483"/>
              <a:ext cx="7409308" cy="1662511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Ins="216000" rtlCol="0" anchor="ctr" anchorCtr="0"/>
            <a:lstStyle/>
            <a:p>
              <a:pPr algn="ctr"/>
              <a:r>
                <a:rPr lang="tr-TR" sz="2400" b="1" dirty="0">
                  <a:solidFill>
                    <a:schemeClr val="tx2">
                      <a:lumMod val="50000"/>
                    </a:schemeClr>
                  </a:solidFill>
                </a:rPr>
                <a:t>Beden dili; </a:t>
              </a:r>
              <a:r>
                <a:rPr lang="tr-TR" sz="2400" dirty="0">
                  <a:solidFill>
                    <a:prstClr val="black"/>
                  </a:solidFill>
                </a:rPr>
                <a:t>jestler, mimikler, ses tonu, kıyafetler, fiziksel görüntü ve hareketler gibi sözsüz iletişim unsurlarından oluşur.</a:t>
              </a:r>
            </a:p>
          </p:txBody>
        </p:sp>
      </p:grpSp>
      <p:sp>
        <p:nvSpPr>
          <p:cNvPr id="26" name="Rectangle 122"/>
          <p:cNvSpPr/>
          <p:nvPr/>
        </p:nvSpPr>
        <p:spPr>
          <a:xfrm>
            <a:off x="475856" y="4698160"/>
            <a:ext cx="2005217" cy="3870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Mutlu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122"/>
          <p:cNvSpPr/>
          <p:nvPr/>
        </p:nvSpPr>
        <p:spPr>
          <a:xfrm>
            <a:off x="2847109" y="4698160"/>
            <a:ext cx="1838309" cy="3870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Şaşkın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122"/>
          <p:cNvSpPr/>
          <p:nvPr/>
        </p:nvSpPr>
        <p:spPr>
          <a:xfrm>
            <a:off x="5087757" y="4725145"/>
            <a:ext cx="1916300" cy="3870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Hüzünlü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Rectangle 122">
            <a:extLst>
              <a:ext uri="{FF2B5EF4-FFF2-40B4-BE49-F238E27FC236}">
                <a16:creationId xmlns:a16="http://schemas.microsoft.com/office/drawing/2014/main" xmlns="" id="{601A0D0C-F8FB-4890-A7D2-A0B4CB52EF01}"/>
              </a:ext>
            </a:extLst>
          </p:cNvPr>
          <p:cNvSpPr/>
          <p:nvPr/>
        </p:nvSpPr>
        <p:spPr>
          <a:xfrm>
            <a:off x="7320286" y="4725145"/>
            <a:ext cx="2124262" cy="3870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Öfkeli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Rectangle 122">
            <a:extLst>
              <a:ext uri="{FF2B5EF4-FFF2-40B4-BE49-F238E27FC236}">
                <a16:creationId xmlns:a16="http://schemas.microsoft.com/office/drawing/2014/main" xmlns="" id="{6B0A3FDD-0767-4459-AA9C-CE32D77D8213}"/>
              </a:ext>
            </a:extLst>
          </p:cNvPr>
          <p:cNvSpPr/>
          <p:nvPr/>
        </p:nvSpPr>
        <p:spPr>
          <a:xfrm>
            <a:off x="9660590" y="4725145"/>
            <a:ext cx="2196800" cy="3870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Düşünceli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4" name="Resim 73">
            <a:extLst>
              <a:ext uri="{FF2B5EF4-FFF2-40B4-BE49-F238E27FC236}">
                <a16:creationId xmlns:a16="http://schemas.microsoft.com/office/drawing/2014/main" xmlns="" id="{C7693422-870E-412A-BE0A-23FEE5422DA1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34610" y="2283271"/>
            <a:ext cx="2412314" cy="2432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6" name="Resim 75">
            <a:extLst>
              <a:ext uri="{FF2B5EF4-FFF2-40B4-BE49-F238E27FC236}">
                <a16:creationId xmlns:a16="http://schemas.microsoft.com/office/drawing/2014/main" xmlns="" id="{7361A5A6-0C08-4717-A22A-09EE78C35C29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11183" y="2240769"/>
            <a:ext cx="2196286" cy="2436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8" name="Resim 77">
            <a:extLst>
              <a:ext uri="{FF2B5EF4-FFF2-40B4-BE49-F238E27FC236}">
                <a16:creationId xmlns:a16="http://schemas.microsoft.com/office/drawing/2014/main" xmlns="" id="{E0A25018-5D85-490C-91BD-87CEB415A408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871704" y="2405729"/>
            <a:ext cx="2268295" cy="2271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0" name="Resim 79">
            <a:extLst>
              <a:ext uri="{FF2B5EF4-FFF2-40B4-BE49-F238E27FC236}">
                <a16:creationId xmlns:a16="http://schemas.microsoft.com/office/drawing/2014/main" xmlns="" id="{B195542C-8BEA-44D0-A9D8-96CE85637B60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104243" y="2347605"/>
            <a:ext cx="2340305" cy="2377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" name="Resim 81">
            <a:extLst>
              <a:ext uri="{FF2B5EF4-FFF2-40B4-BE49-F238E27FC236}">
                <a16:creationId xmlns:a16="http://schemas.microsoft.com/office/drawing/2014/main" xmlns="" id="{34E455ED-533A-4F14-8A71-96AFBE478CD7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552833" y="2137277"/>
            <a:ext cx="2556333" cy="2588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8" name="Group 42"/>
          <p:cNvGrpSpPr>
            <a:grpSpLocks/>
          </p:cNvGrpSpPr>
          <p:nvPr/>
        </p:nvGrpSpPr>
        <p:grpSpPr bwMode="auto">
          <a:xfrm>
            <a:off x="191927" y="5503800"/>
            <a:ext cx="12169584" cy="1381585"/>
            <a:chOff x="-294" y="3005"/>
            <a:chExt cx="8431" cy="820"/>
          </a:xfrm>
        </p:grpSpPr>
        <p:pic>
          <p:nvPicPr>
            <p:cNvPr id="39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294" y="3005"/>
              <a:ext cx="8431" cy="820"/>
            </a:xfrm>
            <a:prstGeom prst="rect">
              <a:avLst/>
            </a:prstGeom>
            <a:noFill/>
          </p:spPr>
        </p:pic>
        <p:sp>
          <p:nvSpPr>
            <p:cNvPr id="40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Jest için örnekler veriniz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42" name="Group 42"/>
          <p:cNvGrpSpPr>
            <a:grpSpLocks/>
          </p:cNvGrpSpPr>
          <p:nvPr/>
        </p:nvGrpSpPr>
        <p:grpSpPr bwMode="auto">
          <a:xfrm>
            <a:off x="191927" y="5517233"/>
            <a:ext cx="12169584" cy="1381585"/>
            <a:chOff x="-294" y="3005"/>
            <a:chExt cx="8431" cy="820"/>
          </a:xfrm>
        </p:grpSpPr>
        <p:pic>
          <p:nvPicPr>
            <p:cNvPr id="43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294" y="3005"/>
              <a:ext cx="8431" cy="820"/>
            </a:xfrm>
            <a:prstGeom prst="rect">
              <a:avLst/>
            </a:prstGeom>
            <a:noFill/>
          </p:spPr>
        </p:pic>
        <p:sp>
          <p:nvSpPr>
            <p:cNvPr id="44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Mimik için örnekler veriniz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45" name="Group 42"/>
          <p:cNvGrpSpPr>
            <a:grpSpLocks/>
          </p:cNvGrpSpPr>
          <p:nvPr/>
        </p:nvGrpSpPr>
        <p:grpSpPr bwMode="auto">
          <a:xfrm>
            <a:off x="191927" y="5503800"/>
            <a:ext cx="12169584" cy="1381585"/>
            <a:chOff x="-294" y="3005"/>
            <a:chExt cx="8431" cy="820"/>
          </a:xfrm>
        </p:grpSpPr>
        <p:pic>
          <p:nvPicPr>
            <p:cNvPr id="46" name="Picture 4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294" y="3005"/>
              <a:ext cx="8431" cy="820"/>
            </a:xfrm>
            <a:prstGeom prst="rect">
              <a:avLst/>
            </a:prstGeom>
            <a:noFill/>
          </p:spPr>
        </p:pic>
        <p:sp>
          <p:nvSpPr>
            <p:cNvPr id="47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Sizde yanınızdaki arkadaşınızın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söylediği duyguları yüzünüzle ifade etmeye çalışınız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  <a:sym typeface="Wingdings" pitchFamily="2" charset="2"/>
                </a:rPr>
                <a:t>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50" name="Grup 49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51" name="Grup 5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Beden Dili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grpSp>
        <p:nvGrpSpPr>
          <p:cNvPr id="62" name="Group 42">
            <a:extLst>
              <a:ext uri="{FF2B5EF4-FFF2-40B4-BE49-F238E27FC236}">
                <a16:creationId xmlns:a16="http://schemas.microsoft.com/office/drawing/2014/main" xmlns="" id="{18727EA3-3D33-4D40-9375-0FC1DDF8BAA0}"/>
              </a:ext>
            </a:extLst>
          </p:cNvPr>
          <p:cNvGrpSpPr>
            <a:grpSpLocks/>
          </p:cNvGrpSpPr>
          <p:nvPr/>
        </p:nvGrpSpPr>
        <p:grpSpPr bwMode="auto">
          <a:xfrm>
            <a:off x="117880" y="5500429"/>
            <a:ext cx="12206272" cy="1388325"/>
            <a:chOff x="-394" y="2980"/>
            <a:chExt cx="8475" cy="824"/>
          </a:xfrm>
        </p:grpSpPr>
        <p:pic>
          <p:nvPicPr>
            <p:cNvPr id="63" name="Picture 43">
              <a:extLst>
                <a:ext uri="{FF2B5EF4-FFF2-40B4-BE49-F238E27FC236}">
                  <a16:creationId xmlns:a16="http://schemas.microsoft.com/office/drawing/2014/main" xmlns="" id="{387BC742-D3A1-4C70-AE79-5BADD8D8AD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64" name="Rectangle 44">
              <a:extLst>
                <a:ext uri="{FF2B5EF4-FFF2-40B4-BE49-F238E27FC236}">
                  <a16:creationId xmlns:a16="http://schemas.microsoft.com/office/drawing/2014/main" xmlns="" id="{C17C8B2E-5368-4B23-8334-3AD2D9AB7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Beden Dili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ne demek olabilir?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8" y="2199836"/>
            <a:ext cx="12109166" cy="420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5" name="Group 42">
            <a:extLst>
              <a:ext uri="{FF2B5EF4-FFF2-40B4-BE49-F238E27FC236}">
                <a16:creationId xmlns:a16="http://schemas.microsoft.com/office/drawing/2014/main" xmlns="" id="{18727EA3-3D33-4D40-9375-0FC1DDF8BAA0}"/>
              </a:ext>
            </a:extLst>
          </p:cNvPr>
          <p:cNvGrpSpPr>
            <a:grpSpLocks/>
          </p:cNvGrpSpPr>
          <p:nvPr/>
        </p:nvGrpSpPr>
        <p:grpSpPr bwMode="auto">
          <a:xfrm>
            <a:off x="52133" y="5652829"/>
            <a:ext cx="12206272" cy="1388325"/>
            <a:chOff x="-394" y="2980"/>
            <a:chExt cx="8475" cy="824"/>
          </a:xfrm>
        </p:grpSpPr>
        <p:pic>
          <p:nvPicPr>
            <p:cNvPr id="66" name="Picture 43">
              <a:extLst>
                <a:ext uri="{FF2B5EF4-FFF2-40B4-BE49-F238E27FC236}">
                  <a16:creationId xmlns:a16="http://schemas.microsoft.com/office/drawing/2014/main" xmlns="" id="{387BC742-D3A1-4C70-AE79-5BADD8D8AD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69" name="Rectangle 44">
              <a:extLst>
                <a:ext uri="{FF2B5EF4-FFF2-40B4-BE49-F238E27FC236}">
                  <a16:creationId xmlns:a16="http://schemas.microsoft.com/office/drawing/2014/main" xmlns="" id="{C17C8B2E-5368-4B23-8334-3AD2D9AB7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</a:t>
              </a:r>
              <a:r>
                <a:rPr lang="tr-TR" sz="2400" b="1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Beden Dili</a:t>
              </a:r>
              <a:r>
                <a:rPr lang="tr-TR" sz="24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" hangi iletişim türüdür?</a:t>
              </a:r>
              <a:endParaRPr lang="tr-T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741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/>
      <p:bldP spid="31" grpId="0"/>
      <p:bldP spid="67" grpId="0"/>
      <p:bldP spid="6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 49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51" name="Grup 5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Beden Dili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21.sayfayı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71" name="Grup 70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72" name="Grup 71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75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7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73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46" y="8594"/>
            <a:ext cx="4920154" cy="6851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19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6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up 34"/>
          <p:cNvGrpSpPr/>
          <p:nvPr/>
        </p:nvGrpSpPr>
        <p:grpSpPr>
          <a:xfrm>
            <a:off x="0" y="0"/>
            <a:ext cx="12241110" cy="1079500"/>
            <a:chOff x="0" y="32800"/>
            <a:chExt cx="12192000" cy="934711"/>
          </a:xfrm>
        </p:grpSpPr>
        <p:grpSp>
          <p:nvGrpSpPr>
            <p:cNvPr id="36" name="Grup 35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38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0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3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5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6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4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181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41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81"/>
                <a:ext cx="964866" cy="13434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r-TR" sz="3600" spc="150" dirty="0">
                    <a:solidFill>
                      <a:schemeClr val="bg1"/>
                    </a:solidFill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42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41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7" name="TextBox 35"/>
            <p:cNvSpPr txBox="1"/>
            <p:nvPr/>
          </p:nvSpPr>
          <p:spPr>
            <a:xfrm>
              <a:off x="145528" y="263141"/>
              <a:ext cx="12046472" cy="31979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DEĞERLENDİRELİM: SIRA SİZDE  --  ETKİNLİK</a:t>
              </a:r>
            </a:p>
          </p:txBody>
        </p:sp>
      </p:grpSp>
      <p:sp>
        <p:nvSpPr>
          <p:cNvPr id="3076" name="AutoShape 4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078" name="AutoShape 6" descr="Sus işareti yapan yüz Emoji 🤫"/>
          <p:cNvSpPr>
            <a:spLocks noChangeAspect="1" noChangeArrowheads="1"/>
          </p:cNvSpPr>
          <p:nvPr/>
        </p:nvSpPr>
        <p:spPr bwMode="auto">
          <a:xfrm>
            <a:off x="155595" y="-144463"/>
            <a:ext cx="30484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-127200" y="1530272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60849"/>
            <a:ext cx="1219200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74" y="3140968"/>
            <a:ext cx="12097616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78" y="4149081"/>
            <a:ext cx="12242954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511" y="5263505"/>
            <a:ext cx="12242953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7" y="1277322"/>
            <a:ext cx="12061881" cy="754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51" y="502971"/>
            <a:ext cx="11440700" cy="6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8039100" y="1393039"/>
            <a:ext cx="13022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İletişim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29" name="Metin kutusu 28"/>
          <p:cNvSpPr txBox="1"/>
          <p:nvPr/>
        </p:nvSpPr>
        <p:spPr>
          <a:xfrm>
            <a:off x="1854200" y="2337401"/>
            <a:ext cx="13022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Sözlü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30" name="Metin kutusu 29"/>
          <p:cNvSpPr txBox="1"/>
          <p:nvPr/>
        </p:nvSpPr>
        <p:spPr>
          <a:xfrm>
            <a:off x="3797301" y="2337401"/>
            <a:ext cx="142175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Sözsüz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103446" y="2337401"/>
            <a:ext cx="13022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Yazılı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1104899" y="3357288"/>
            <a:ext cx="13022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Jest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8559798" y="4444683"/>
            <a:ext cx="13022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Mimik</a:t>
            </a:r>
            <a:endParaRPr lang="tr-TR" sz="2800" dirty="0">
              <a:solidFill>
                <a:srgbClr val="C00000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5429721" y="5553700"/>
            <a:ext cx="88438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C00000"/>
                </a:solidFill>
              </a:rPr>
              <a:t>İki</a:t>
            </a:r>
            <a:endParaRPr lang="tr-TR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52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3" name="cashreg.wav"/>
          </p:stSnd>
        </p:sndAc>
      </p:transition>
    </mc:Choice>
    <mc:Fallback xmlns="">
      <p:transition>
        <p:fade/>
        <p:sndAc>
          <p:stSnd>
            <p:snd r:embed="rId13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 7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10" name="Grup 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12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4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1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15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1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9" name="Resim 8">
            <a:extLst>
              <a:ext uri="{FF2B5EF4-FFF2-40B4-BE49-F238E27FC236}">
                <a16:creationId xmlns="" xmlns:a16="http://schemas.microsoft.com/office/drawing/2014/main" id="{1417CE75-6F49-40EA-86B9-CC642EFCBC0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4927" y="880029"/>
            <a:ext cx="10042289" cy="4694327"/>
          </a:xfrm>
          <a:prstGeom prst="rect">
            <a:avLst/>
          </a:prstGeom>
        </p:spPr>
      </p:pic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4" y="5574356"/>
            <a:ext cx="12206272" cy="1388325"/>
            <a:chOff x="-394" y="2980"/>
            <a:chExt cx="8475" cy="824"/>
          </a:xfrm>
        </p:grpSpPr>
        <p:pic>
          <p:nvPicPr>
            <p:cNvPr id="6" name="Picture 4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7" name="Rectangle 44"/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tr-TR" sz="24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Nasreddin Hoca olumlu iletişim kurabilmemiz için iletişimin hangi özelliklerine dikkatimizi çekmektedir? Açıklayınız.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988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54" y="2222500"/>
            <a:ext cx="1150416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2" y="4808511"/>
            <a:ext cx="12091988" cy="204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Grup 49"/>
          <p:cNvGrpSpPr/>
          <p:nvPr/>
        </p:nvGrpSpPr>
        <p:grpSpPr>
          <a:xfrm>
            <a:off x="-1977" y="48627"/>
            <a:ext cx="12210847" cy="934711"/>
            <a:chOff x="0" y="32800"/>
            <a:chExt cx="12192000" cy="934711"/>
          </a:xfrm>
        </p:grpSpPr>
        <p:grpSp>
          <p:nvGrpSpPr>
            <p:cNvPr id="51" name="Grup 5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5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58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60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61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59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5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57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ETKİLİ İLETİŞİMİN ÖNEMİ</a:t>
              </a: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22.sayfayı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71" name="Grup 70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72" name="Grup 71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75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7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73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71" y="711875"/>
            <a:ext cx="798195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45" y="1290993"/>
            <a:ext cx="11383978" cy="92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29" y="1874837"/>
            <a:ext cx="10708137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Metin kutusu 24"/>
          <p:cNvSpPr txBox="1"/>
          <p:nvPr/>
        </p:nvSpPr>
        <p:spPr>
          <a:xfrm>
            <a:off x="2512402" y="4727569"/>
            <a:ext cx="623789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Hep yanlış oynuyorsun.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Her zaman geç kalıyorsun.</a:t>
            </a:r>
            <a:endParaRPr lang="tr-TR" sz="20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29" y="-367567"/>
            <a:ext cx="4616192" cy="225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9" y="489663"/>
            <a:ext cx="10874375" cy="3497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685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13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BA olumlu ve olumsuz iletişim yolları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71650" y="632460"/>
            <a:ext cx="8851263" cy="6208078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pSp>
        <p:nvGrpSpPr>
          <p:cNvPr id="9" name="Grup 8"/>
          <p:cNvGrpSpPr/>
          <p:nvPr/>
        </p:nvGrpSpPr>
        <p:grpSpPr>
          <a:xfrm>
            <a:off x="0" y="-11161"/>
            <a:ext cx="12204700" cy="934711"/>
            <a:chOff x="0" y="32800"/>
            <a:chExt cx="12192000" cy="934711"/>
          </a:xfrm>
        </p:grpSpPr>
        <p:grpSp>
          <p:nvGrpSpPr>
            <p:cNvPr id="10" name="Grup 9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12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14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17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9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8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15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16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ETKİLİ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2914" y="6240463"/>
            <a:ext cx="152400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32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 70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72" name="Grup 71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74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5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76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79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81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2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80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77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78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3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grpSp>
        <p:nvGrpSpPr>
          <p:cNvPr id="48" name="Grup 47">
            <a:extLst>
              <a:ext uri="{FF2B5EF4-FFF2-40B4-BE49-F238E27FC236}">
                <a16:creationId xmlns:a16="http://schemas.microsoft.com/office/drawing/2014/main" xmlns="" id="{EE399AA2-9661-4104-BDC1-D5A2BA6E460E}"/>
              </a:ext>
            </a:extLst>
          </p:cNvPr>
          <p:cNvGrpSpPr/>
          <p:nvPr/>
        </p:nvGrpSpPr>
        <p:grpSpPr>
          <a:xfrm>
            <a:off x="227711" y="695322"/>
            <a:ext cx="11691403" cy="1513734"/>
            <a:chOff x="-1068949" y="2685863"/>
            <a:chExt cx="7439698" cy="2035437"/>
          </a:xfrm>
        </p:grpSpPr>
        <p:grpSp>
          <p:nvGrpSpPr>
            <p:cNvPr id="52" name="Group 48">
              <a:extLst>
                <a:ext uri="{FF2B5EF4-FFF2-40B4-BE49-F238E27FC236}">
                  <a16:creationId xmlns:a16="http://schemas.microsoft.com/office/drawing/2014/main" xmlns="" id="{7BFC0FCC-59EB-45B7-B693-739596582C04}"/>
                </a:ext>
              </a:extLst>
            </p:cNvPr>
            <p:cNvGrpSpPr/>
            <p:nvPr/>
          </p:nvGrpSpPr>
          <p:grpSpPr>
            <a:xfrm>
              <a:off x="-1068949" y="2685863"/>
              <a:ext cx="7439698" cy="2035437"/>
              <a:chOff x="-1035083" y="3144864"/>
              <a:chExt cx="7439698" cy="2035437"/>
            </a:xfrm>
          </p:grpSpPr>
          <p:sp>
            <p:nvSpPr>
              <p:cNvPr id="58" name="Chevron 15">
                <a:extLst>
                  <a:ext uri="{FF2B5EF4-FFF2-40B4-BE49-F238E27FC236}">
                    <a16:creationId xmlns:a16="http://schemas.microsoft.com/office/drawing/2014/main" xmlns="" id="{38A2A8C9-CC57-4538-AB65-4ED6F76859F0}"/>
                  </a:ext>
                </a:extLst>
              </p:cNvPr>
              <p:cNvSpPr/>
              <p:nvPr/>
            </p:nvSpPr>
            <p:spPr>
              <a:xfrm flipV="1">
                <a:off x="-1004693" y="3144864"/>
                <a:ext cx="7409308" cy="2035437"/>
              </a:xfrm>
              <a:prstGeom prst="trapezoid">
                <a:avLst/>
              </a:prstGeom>
              <a:solidFill>
                <a:srgbClr val="C4004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0" name="Rounded Rectangle 23">
                <a:extLst>
                  <a:ext uri="{FF2B5EF4-FFF2-40B4-BE49-F238E27FC236}">
                    <a16:creationId xmlns:a16="http://schemas.microsoft.com/office/drawing/2014/main" xmlns="" id="{66AD726C-2DC6-4008-B1A3-F3C48B4F49ED}"/>
                  </a:ext>
                </a:extLst>
              </p:cNvPr>
              <p:cNvSpPr/>
              <p:nvPr/>
            </p:nvSpPr>
            <p:spPr>
              <a:xfrm>
                <a:off x="-1035083" y="3314484"/>
                <a:ext cx="7409308" cy="1696198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rgbClr val="C4004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4" name="Rectangle 122">
              <a:extLst>
                <a:ext uri="{FF2B5EF4-FFF2-40B4-BE49-F238E27FC236}">
                  <a16:creationId xmlns:a16="http://schemas.microsoft.com/office/drawing/2014/main" xmlns="" id="{B1403C80-0283-4CEA-82BC-DB4F2453F0E4}"/>
                </a:ext>
              </a:extLst>
            </p:cNvPr>
            <p:cNvSpPr/>
            <p:nvPr/>
          </p:nvSpPr>
          <p:spPr>
            <a:xfrm>
              <a:off x="-1068949" y="2855483"/>
              <a:ext cx="7409308" cy="1662511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Ins="216000" rtlCol="0" anchor="ctr" anchorCtr="0"/>
            <a:lstStyle/>
            <a:p>
              <a:r>
                <a:rPr lang="tr-TR" sz="2400" b="1" dirty="0" smtClean="0">
                  <a:solidFill>
                    <a:schemeClr val="tx1"/>
                  </a:solidFill>
                </a:rPr>
                <a:t>  Olumlu iletişim</a:t>
              </a:r>
              <a:r>
                <a:rPr lang="tr-TR" sz="2400" dirty="0">
                  <a:solidFill>
                    <a:schemeClr val="tx1"/>
                  </a:solidFill>
                </a:rPr>
                <a:t>, duygu ve düşüncelerin hem saygılı hem de yapıcı bir şekilde </a:t>
              </a:r>
              <a:r>
                <a:rPr lang="tr-TR" sz="2400" dirty="0" smtClean="0">
                  <a:solidFill>
                    <a:schemeClr val="tx1"/>
                  </a:solidFill>
                </a:rPr>
                <a:t>  </a:t>
              </a:r>
            </a:p>
            <a:p>
              <a:r>
                <a:rPr lang="tr-TR" sz="2400" dirty="0">
                  <a:solidFill>
                    <a:schemeClr val="tx1"/>
                  </a:solidFill>
                </a:rPr>
                <a:t> </a:t>
              </a:r>
              <a:r>
                <a:rPr lang="tr-TR" sz="2400" dirty="0" smtClean="0">
                  <a:solidFill>
                    <a:schemeClr val="tx1"/>
                  </a:solidFill>
                </a:rPr>
                <a:t>ifade </a:t>
              </a:r>
              <a:r>
                <a:rPr lang="tr-TR" sz="2400" dirty="0">
                  <a:solidFill>
                    <a:schemeClr val="tx1"/>
                  </a:solidFill>
                </a:rPr>
                <a:t>edilmesidir. Bu tür iletişim, yanlış </a:t>
              </a:r>
              <a:r>
                <a:rPr lang="tr-TR" sz="2400" dirty="0" smtClean="0">
                  <a:solidFill>
                    <a:schemeClr val="tx1"/>
                  </a:solidFill>
                </a:rPr>
                <a:t>anlamaları </a:t>
              </a:r>
              <a:r>
                <a:rPr lang="tr-TR" sz="2400" dirty="0">
                  <a:solidFill>
                    <a:schemeClr val="tx1"/>
                  </a:solidFill>
                </a:rPr>
                <a:t>düzeltebileceği gibi çatışmaları azaltarak insanlar </a:t>
              </a:r>
              <a:r>
                <a:rPr lang="tr-TR" sz="2400" dirty="0" smtClean="0">
                  <a:solidFill>
                    <a:schemeClr val="tx1"/>
                  </a:solidFill>
                </a:rPr>
                <a:t>arasındaki </a:t>
              </a:r>
              <a:r>
                <a:rPr lang="tr-TR" sz="2400" dirty="0">
                  <a:solidFill>
                    <a:schemeClr val="tx1"/>
                  </a:solidFill>
                </a:rPr>
                <a:t>bağları güçlendirir. </a:t>
              </a:r>
            </a:p>
          </p:txBody>
        </p:sp>
      </p:grpSp>
      <p:grpSp>
        <p:nvGrpSpPr>
          <p:cNvPr id="59" name="Grup 58">
            <a:extLst>
              <a:ext uri="{FF2B5EF4-FFF2-40B4-BE49-F238E27FC236}">
                <a16:creationId xmlns:a16="http://schemas.microsoft.com/office/drawing/2014/main" xmlns="" id="{FB4439B1-8142-490F-B213-6359A8F9FFB2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39539" y="5481326"/>
            <a:ext cx="900117" cy="900002"/>
            <a:chOff x="3593812" y="836457"/>
            <a:chExt cx="1080262" cy="1080000"/>
          </a:xfrm>
        </p:grpSpPr>
        <p:sp>
          <p:nvSpPr>
            <p:cNvPr id="61" name="Freeform 785">
              <a:extLst>
                <a:ext uri="{FF2B5EF4-FFF2-40B4-BE49-F238E27FC236}">
                  <a16:creationId xmlns:a16="http://schemas.microsoft.com/office/drawing/2014/main" xmlns="" id="{E2E17D6B-BB67-46C0-B586-63837527906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703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2" name="Rectangle 792">
              <a:extLst>
                <a:ext uri="{FF2B5EF4-FFF2-40B4-BE49-F238E27FC236}">
                  <a16:creationId xmlns:a16="http://schemas.microsoft.com/office/drawing/2014/main" xmlns="" id="{DC991D3D-595A-4FB1-A0A5-68D087154D2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6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3" name="Oval 803">
              <a:extLst>
                <a:ext uri="{FF2B5EF4-FFF2-40B4-BE49-F238E27FC236}">
                  <a16:creationId xmlns:a16="http://schemas.microsoft.com/office/drawing/2014/main" xmlns="" id="{43031950-F695-4730-934D-8E951F5514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7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65" name="Grup 64">
            <a:extLst>
              <a:ext uri="{FF2B5EF4-FFF2-40B4-BE49-F238E27FC236}">
                <a16:creationId xmlns:a16="http://schemas.microsoft.com/office/drawing/2014/main" xmlns="" id="{D2865B9A-F7CC-4D6F-966D-2AF10659455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5481328"/>
            <a:ext cx="936226" cy="900000"/>
            <a:chOff x="3550478" y="836457"/>
            <a:chExt cx="1123596" cy="1080000"/>
          </a:xfrm>
        </p:grpSpPr>
        <p:sp>
          <p:nvSpPr>
            <p:cNvPr id="67" name="Freeform 785">
              <a:extLst>
                <a:ext uri="{FF2B5EF4-FFF2-40B4-BE49-F238E27FC236}">
                  <a16:creationId xmlns:a16="http://schemas.microsoft.com/office/drawing/2014/main" xmlns="" id="{8C521FC0-41EC-4667-83B6-F85FDE33C2A1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8" name="Rectangle 792">
              <a:extLst>
                <a:ext uri="{FF2B5EF4-FFF2-40B4-BE49-F238E27FC236}">
                  <a16:creationId xmlns:a16="http://schemas.microsoft.com/office/drawing/2014/main" xmlns="" id="{28FD091C-6D48-4565-A600-99C82A53895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50478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9" name="Oval 803">
              <a:extLst>
                <a:ext uri="{FF2B5EF4-FFF2-40B4-BE49-F238E27FC236}">
                  <a16:creationId xmlns:a16="http://schemas.microsoft.com/office/drawing/2014/main" xmlns="" id="{69326DB7-9B43-4335-96A1-2D9244A1D80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8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94" name="Dikdörtgen 93">
            <a:extLst>
              <a:ext uri="{FF2B5EF4-FFF2-40B4-BE49-F238E27FC236}">
                <a16:creationId xmlns:a16="http://schemas.microsoft.com/office/drawing/2014/main" xmlns="" id="{E9C63FF0-9990-4045-B0F2-5207C119DE01}"/>
              </a:ext>
            </a:extLst>
          </p:cNvPr>
          <p:cNvSpPr/>
          <p:nvPr/>
        </p:nvSpPr>
        <p:spPr>
          <a:xfrm flipH="1">
            <a:off x="7539147" y="5661249"/>
            <a:ext cx="30939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Rica etmek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93" name="Dikdörtgen 92">
            <a:extLst>
              <a:ext uri="{FF2B5EF4-FFF2-40B4-BE49-F238E27FC236}">
                <a16:creationId xmlns:a16="http://schemas.microsoft.com/office/drawing/2014/main" xmlns="" id="{E6AB09F9-44A8-433B-8152-80D8A4A240EF}"/>
              </a:ext>
            </a:extLst>
          </p:cNvPr>
          <p:cNvSpPr/>
          <p:nvPr/>
        </p:nvSpPr>
        <p:spPr>
          <a:xfrm flipH="1">
            <a:off x="834427" y="5661249"/>
            <a:ext cx="39250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Empati kurmak 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91" name="Dikdörtgen 90">
            <a:extLst>
              <a:ext uri="{FF2B5EF4-FFF2-40B4-BE49-F238E27FC236}">
                <a16:creationId xmlns:a16="http://schemas.microsoft.com/office/drawing/2014/main" xmlns="" id="{0003B7FA-4E40-4887-B048-972E319890F2}"/>
              </a:ext>
            </a:extLst>
          </p:cNvPr>
          <p:cNvSpPr/>
          <p:nvPr/>
        </p:nvSpPr>
        <p:spPr>
          <a:xfrm flipH="1">
            <a:off x="838731" y="4653137"/>
            <a:ext cx="39250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Göz teması kurmak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xmlns="" id="{F6E4C6F6-0ECC-4029-8FE5-04337E28A67D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43844" y="4437112"/>
            <a:ext cx="900117" cy="900002"/>
            <a:chOff x="3593812" y="836457"/>
            <a:chExt cx="1080262" cy="1080000"/>
          </a:xfrm>
        </p:grpSpPr>
        <p:sp>
          <p:nvSpPr>
            <p:cNvPr id="49" name="Freeform 785">
              <a:extLst>
                <a:ext uri="{FF2B5EF4-FFF2-40B4-BE49-F238E27FC236}">
                  <a16:creationId xmlns:a16="http://schemas.microsoft.com/office/drawing/2014/main" xmlns="" id="{FB53300A-6464-42BA-A133-384C874F168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99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0" name="Rectangle 792">
              <a:extLst>
                <a:ext uri="{FF2B5EF4-FFF2-40B4-BE49-F238E27FC236}">
                  <a16:creationId xmlns:a16="http://schemas.microsoft.com/office/drawing/2014/main" xmlns="" id="{7AEFB710-EAAF-4304-A851-5C03318E7E4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5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1" name="Oval 803">
              <a:extLst>
                <a:ext uri="{FF2B5EF4-FFF2-40B4-BE49-F238E27FC236}">
                  <a16:creationId xmlns:a16="http://schemas.microsoft.com/office/drawing/2014/main" xmlns="" id="{FF2B3E5F-C1E1-48FC-AED6-1B4CB9F04B9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5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90" name="Dikdörtgen 89">
            <a:extLst>
              <a:ext uri="{FF2B5EF4-FFF2-40B4-BE49-F238E27FC236}">
                <a16:creationId xmlns:a16="http://schemas.microsoft.com/office/drawing/2014/main" xmlns="" id="{164A27AE-41E9-454F-8337-9BBD27E58CFD}"/>
              </a:ext>
            </a:extLst>
          </p:cNvPr>
          <p:cNvSpPr/>
          <p:nvPr/>
        </p:nvSpPr>
        <p:spPr>
          <a:xfrm flipH="1">
            <a:off x="7539148" y="3615408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Farklılıklara saygı duymak</a:t>
            </a:r>
            <a:endParaRPr kumimoji="0" lang="tr-TR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5" name="Grup 34">
            <a:extLst>
              <a:ext uri="{FF2B5EF4-FFF2-40B4-BE49-F238E27FC236}">
                <a16:creationId xmlns:a16="http://schemas.microsoft.com/office/drawing/2014/main" xmlns="" id="{B58D0FCA-CE28-41C2-8C89-59A44C30752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3393096"/>
            <a:ext cx="900219" cy="900000"/>
            <a:chOff x="3593691" y="836457"/>
            <a:chExt cx="1080383" cy="1080000"/>
          </a:xfrm>
        </p:grpSpPr>
        <p:sp>
          <p:nvSpPr>
            <p:cNvPr id="37" name="Freeform 785">
              <a:extLst>
                <a:ext uri="{FF2B5EF4-FFF2-40B4-BE49-F238E27FC236}">
                  <a16:creationId xmlns:a16="http://schemas.microsoft.com/office/drawing/2014/main" xmlns="" id="{36CC3614-2B77-4D5F-99DB-86A6E494D3B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8" name="Rectangle 792">
              <a:extLst>
                <a:ext uri="{FF2B5EF4-FFF2-40B4-BE49-F238E27FC236}">
                  <a16:creationId xmlns:a16="http://schemas.microsoft.com/office/drawing/2014/main" xmlns="" id="{105BAFA0-4C34-42C6-8751-BE09F8A864C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93691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9" name="Oval 803">
              <a:extLst>
                <a:ext uri="{FF2B5EF4-FFF2-40B4-BE49-F238E27FC236}">
                  <a16:creationId xmlns:a16="http://schemas.microsoft.com/office/drawing/2014/main" xmlns="" id="{E420B97C-5B3F-438B-8963-AED58D7164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4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8" name="Dikdörtgen 87">
            <a:extLst>
              <a:ext uri="{FF2B5EF4-FFF2-40B4-BE49-F238E27FC236}">
                <a16:creationId xmlns:a16="http://schemas.microsoft.com/office/drawing/2014/main" xmlns="" id="{72BF8869-39BC-43C5-B6F8-3B9A4D766760}"/>
              </a:ext>
            </a:extLst>
          </p:cNvPr>
          <p:cNvSpPr/>
          <p:nvPr/>
        </p:nvSpPr>
        <p:spPr>
          <a:xfrm flipH="1">
            <a:off x="7539146" y="2564905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Saygılı olmak 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17" name="Grup 16">
            <a:extLst>
              <a:ext uri="{FF2B5EF4-FFF2-40B4-BE49-F238E27FC236}">
                <a16:creationId xmlns:a16="http://schemas.microsoft.com/office/drawing/2014/main" xmlns="" id="{5FCA145F-676E-45F6-995D-CAF11D622A78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2348880"/>
            <a:ext cx="900117" cy="899898"/>
            <a:chOff x="3593691" y="836457"/>
            <a:chExt cx="1080383" cy="1080000"/>
          </a:xfrm>
        </p:grpSpPr>
        <p:sp>
          <p:nvSpPr>
            <p:cNvPr id="19" name="Freeform 785">
              <a:extLst>
                <a:ext uri="{FF2B5EF4-FFF2-40B4-BE49-F238E27FC236}">
                  <a16:creationId xmlns:a16="http://schemas.microsoft.com/office/drawing/2014/main" xmlns="" id="{51339208-9CFA-4E6C-B5C2-F34FB35D6FA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gradFill>
              <a:gsLst>
                <a:gs pos="0">
                  <a:srgbClr val="FFFF66"/>
                </a:gs>
                <a:gs pos="100000">
                  <a:srgbClr val="FFCC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0" name="Rectangle 792">
              <a:extLst>
                <a:ext uri="{FF2B5EF4-FFF2-40B4-BE49-F238E27FC236}">
                  <a16:creationId xmlns:a16="http://schemas.microsoft.com/office/drawing/2014/main" xmlns="" id="{E096292B-21C7-451C-B371-922DDC6AE96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93691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Oval 803">
              <a:extLst>
                <a:ext uri="{FF2B5EF4-FFF2-40B4-BE49-F238E27FC236}">
                  <a16:creationId xmlns:a16="http://schemas.microsoft.com/office/drawing/2014/main" xmlns="" id="{F88618C8-744A-484F-B6F6-C0093D6A99B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2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23" name="Grup 22">
            <a:extLst>
              <a:ext uri="{FF2B5EF4-FFF2-40B4-BE49-F238E27FC236}">
                <a16:creationId xmlns:a16="http://schemas.microsoft.com/office/drawing/2014/main" xmlns="" id="{847122C3-EAF3-43E7-9D74-B3E7441D69E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43844" y="2348880"/>
            <a:ext cx="900115" cy="900000"/>
            <a:chOff x="3593812" y="836457"/>
            <a:chExt cx="1080262" cy="1080000"/>
          </a:xfrm>
        </p:grpSpPr>
        <p:sp>
          <p:nvSpPr>
            <p:cNvPr id="25" name="Freeform 785">
              <a:extLst>
                <a:ext uri="{FF2B5EF4-FFF2-40B4-BE49-F238E27FC236}">
                  <a16:creationId xmlns:a16="http://schemas.microsoft.com/office/drawing/2014/main" xmlns="" id="{77AD0261-352C-4AD6-8EA1-A89C8A54685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6" name="Rectangle 792">
              <a:extLst>
                <a:ext uri="{FF2B5EF4-FFF2-40B4-BE49-F238E27FC236}">
                  <a16:creationId xmlns:a16="http://schemas.microsoft.com/office/drawing/2014/main" xmlns="" id="{EFC08317-1711-4106-92B4-CC0273958FF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5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7" name="Oval 803">
              <a:extLst>
                <a:ext uri="{FF2B5EF4-FFF2-40B4-BE49-F238E27FC236}">
                  <a16:creationId xmlns:a16="http://schemas.microsoft.com/office/drawing/2014/main" xmlns="" id="{ACE13205-98E2-437D-931F-59C0F0EEB0D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1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7" name="Dikdörtgen 86">
            <a:extLst>
              <a:ext uri="{FF2B5EF4-FFF2-40B4-BE49-F238E27FC236}">
                <a16:creationId xmlns:a16="http://schemas.microsoft.com/office/drawing/2014/main" xmlns="" id="{648B7C85-A3F4-43EE-A638-11CFD62E1248}"/>
              </a:ext>
            </a:extLst>
          </p:cNvPr>
          <p:cNvSpPr/>
          <p:nvPr/>
        </p:nvSpPr>
        <p:spPr>
          <a:xfrm flipH="1">
            <a:off x="838734" y="2564905"/>
            <a:ext cx="39207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Tatlı dilli olmak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29" name="Grup 28">
            <a:extLst>
              <a:ext uri="{FF2B5EF4-FFF2-40B4-BE49-F238E27FC236}">
                <a16:creationId xmlns:a16="http://schemas.microsoft.com/office/drawing/2014/main" xmlns="" id="{5E9201D3-0751-471B-8C93-0A9F74F5A45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39539" y="3393094"/>
            <a:ext cx="900117" cy="900002"/>
            <a:chOff x="3593812" y="836457"/>
            <a:chExt cx="1080262" cy="1080000"/>
          </a:xfrm>
        </p:grpSpPr>
        <p:sp>
          <p:nvSpPr>
            <p:cNvPr id="31" name="Freeform 785">
              <a:extLst>
                <a:ext uri="{FF2B5EF4-FFF2-40B4-BE49-F238E27FC236}">
                  <a16:creationId xmlns:a16="http://schemas.microsoft.com/office/drawing/2014/main" xmlns="" id="{B55A024F-8252-47C8-9127-51C44D344A5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2" name="Rectangle 792">
              <a:extLst>
                <a:ext uri="{FF2B5EF4-FFF2-40B4-BE49-F238E27FC236}">
                  <a16:creationId xmlns:a16="http://schemas.microsoft.com/office/drawing/2014/main" xmlns="" id="{E2C145C5-8775-4EFD-8B47-0599B957356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6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3" name="Oval 803">
              <a:extLst>
                <a:ext uri="{FF2B5EF4-FFF2-40B4-BE49-F238E27FC236}">
                  <a16:creationId xmlns:a16="http://schemas.microsoft.com/office/drawing/2014/main" xmlns="" id="{DDBD9B91-0D21-4A4D-8675-CB03D3D2D8F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3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53" name="Grup 52">
            <a:extLst>
              <a:ext uri="{FF2B5EF4-FFF2-40B4-BE49-F238E27FC236}">
                <a16:creationId xmlns:a16="http://schemas.microsoft.com/office/drawing/2014/main" xmlns="" id="{8495AB48-0F25-4F9B-B471-DC32C510C12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4437112"/>
            <a:ext cx="936226" cy="900000"/>
            <a:chOff x="3550478" y="836457"/>
            <a:chExt cx="1123596" cy="1080000"/>
          </a:xfrm>
        </p:grpSpPr>
        <p:sp>
          <p:nvSpPr>
            <p:cNvPr id="55" name="Freeform 785">
              <a:extLst>
                <a:ext uri="{FF2B5EF4-FFF2-40B4-BE49-F238E27FC236}">
                  <a16:creationId xmlns:a16="http://schemas.microsoft.com/office/drawing/2014/main" xmlns="" id="{8D879A54-0DBB-4437-87E3-D3D0139BAB8C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6" name="Rectangle 792">
              <a:extLst>
                <a:ext uri="{FF2B5EF4-FFF2-40B4-BE49-F238E27FC236}">
                  <a16:creationId xmlns:a16="http://schemas.microsoft.com/office/drawing/2014/main" xmlns="" id="{FA771428-E11D-4623-8BE7-B3A4BE2F153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50478" y="1278241"/>
              <a:ext cx="468113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7" name="Oval 803">
              <a:extLst>
                <a:ext uri="{FF2B5EF4-FFF2-40B4-BE49-F238E27FC236}">
                  <a16:creationId xmlns:a16="http://schemas.microsoft.com/office/drawing/2014/main" xmlns="" id="{354B7523-742C-436B-A630-0F455BB395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6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9" name="Dikdörtgen 88">
            <a:extLst>
              <a:ext uri="{FF2B5EF4-FFF2-40B4-BE49-F238E27FC236}">
                <a16:creationId xmlns:a16="http://schemas.microsoft.com/office/drawing/2014/main" xmlns="" id="{9102E20A-1BD9-42F0-B112-19DCE1493FCA}"/>
              </a:ext>
            </a:extLst>
          </p:cNvPr>
          <p:cNvSpPr/>
          <p:nvPr/>
        </p:nvSpPr>
        <p:spPr>
          <a:xfrm flipH="1">
            <a:off x="838732" y="3615408"/>
            <a:ext cx="39207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Güler yüzlü olmak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92" name="Dikdörtgen 91">
            <a:extLst>
              <a:ext uri="{FF2B5EF4-FFF2-40B4-BE49-F238E27FC236}">
                <a16:creationId xmlns:a16="http://schemas.microsoft.com/office/drawing/2014/main" xmlns="" id="{7EF929B9-6624-4CD6-A030-1AC53398F10F}"/>
              </a:ext>
            </a:extLst>
          </p:cNvPr>
          <p:cNvSpPr/>
          <p:nvPr/>
        </p:nvSpPr>
        <p:spPr>
          <a:xfrm flipH="1">
            <a:off x="7539148" y="4653137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 smtClean="0">
                <a:solidFill>
                  <a:sysClr val="windowText" lastClr="000000"/>
                </a:solidFill>
              </a:rPr>
              <a:t>Konuşanı dinlemek</a:t>
            </a:r>
            <a:endParaRPr lang="tr-TR" sz="24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97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-53603" y="5537163"/>
            <a:ext cx="12206272" cy="1388325"/>
            <a:chOff x="-394" y="2980"/>
            <a:chExt cx="8475" cy="824"/>
          </a:xfrm>
        </p:grpSpPr>
        <p:pic>
          <p:nvPicPr>
            <p:cNvPr id="98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99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Olumlu İletişim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 demek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00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-53603" y="5537165"/>
            <a:ext cx="12206272" cy="1388325"/>
            <a:chOff x="-394" y="2980"/>
            <a:chExt cx="8475" cy="824"/>
          </a:xfrm>
        </p:grpSpPr>
        <p:pic>
          <p:nvPicPr>
            <p:cNvPr id="101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102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İletişimi 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olumlu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etkileyen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davranışlar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neler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03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-53603" y="5537164"/>
            <a:ext cx="12206272" cy="1388325"/>
            <a:chOff x="-394" y="2980"/>
            <a:chExt cx="8475" cy="824"/>
          </a:xfrm>
        </p:grpSpPr>
        <p:pic>
          <p:nvPicPr>
            <p:cNvPr id="104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105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İletişimi 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olumlu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etkileyen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davranışlara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ekleme yapabilir misiniz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5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3" grpId="0"/>
      <p:bldP spid="91" grpId="0"/>
      <p:bldP spid="90" grpId="0"/>
      <p:bldP spid="88" grpId="0"/>
      <p:bldP spid="87" grpId="0"/>
      <p:bldP spid="89" grpId="0"/>
      <p:bldP spid="9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grpSp>
        <p:nvGrpSpPr>
          <p:cNvPr id="48" name="Grup 47">
            <a:extLst>
              <a:ext uri="{FF2B5EF4-FFF2-40B4-BE49-F238E27FC236}">
                <a16:creationId xmlns:a16="http://schemas.microsoft.com/office/drawing/2014/main" xmlns="" id="{EE399AA2-9661-4104-BDC1-D5A2BA6E460E}"/>
              </a:ext>
            </a:extLst>
          </p:cNvPr>
          <p:cNvGrpSpPr/>
          <p:nvPr/>
        </p:nvGrpSpPr>
        <p:grpSpPr>
          <a:xfrm>
            <a:off x="227711" y="850900"/>
            <a:ext cx="11691403" cy="1366664"/>
            <a:chOff x="-1068949" y="2685863"/>
            <a:chExt cx="7439698" cy="2035437"/>
          </a:xfrm>
        </p:grpSpPr>
        <p:grpSp>
          <p:nvGrpSpPr>
            <p:cNvPr id="52" name="Group 48">
              <a:extLst>
                <a:ext uri="{FF2B5EF4-FFF2-40B4-BE49-F238E27FC236}">
                  <a16:creationId xmlns:a16="http://schemas.microsoft.com/office/drawing/2014/main" xmlns="" id="{7BFC0FCC-59EB-45B7-B693-739596582C04}"/>
                </a:ext>
              </a:extLst>
            </p:cNvPr>
            <p:cNvGrpSpPr/>
            <p:nvPr/>
          </p:nvGrpSpPr>
          <p:grpSpPr>
            <a:xfrm>
              <a:off x="-1068949" y="2685863"/>
              <a:ext cx="7439698" cy="2035437"/>
              <a:chOff x="-1035083" y="3144864"/>
              <a:chExt cx="7439698" cy="2035437"/>
            </a:xfrm>
          </p:grpSpPr>
          <p:sp>
            <p:nvSpPr>
              <p:cNvPr id="58" name="Chevron 15">
                <a:extLst>
                  <a:ext uri="{FF2B5EF4-FFF2-40B4-BE49-F238E27FC236}">
                    <a16:creationId xmlns:a16="http://schemas.microsoft.com/office/drawing/2014/main" xmlns="" id="{38A2A8C9-CC57-4538-AB65-4ED6F76859F0}"/>
                  </a:ext>
                </a:extLst>
              </p:cNvPr>
              <p:cNvSpPr/>
              <p:nvPr/>
            </p:nvSpPr>
            <p:spPr>
              <a:xfrm flipV="1">
                <a:off x="-1004693" y="3144864"/>
                <a:ext cx="7409308" cy="2035437"/>
              </a:xfrm>
              <a:prstGeom prst="trapezoid">
                <a:avLst/>
              </a:prstGeom>
              <a:solidFill>
                <a:srgbClr val="C4004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0" name="Rounded Rectangle 23">
                <a:extLst>
                  <a:ext uri="{FF2B5EF4-FFF2-40B4-BE49-F238E27FC236}">
                    <a16:creationId xmlns:a16="http://schemas.microsoft.com/office/drawing/2014/main" xmlns="" id="{66AD726C-2DC6-4008-B1A3-F3C48B4F49ED}"/>
                  </a:ext>
                </a:extLst>
              </p:cNvPr>
              <p:cNvSpPr/>
              <p:nvPr/>
            </p:nvSpPr>
            <p:spPr>
              <a:xfrm>
                <a:off x="-1035083" y="3314484"/>
                <a:ext cx="7409308" cy="1696198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rgbClr val="C4004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4" name="Rectangle 122">
              <a:extLst>
                <a:ext uri="{FF2B5EF4-FFF2-40B4-BE49-F238E27FC236}">
                  <a16:creationId xmlns:a16="http://schemas.microsoft.com/office/drawing/2014/main" xmlns="" id="{B1403C80-0283-4CEA-82BC-DB4F2453F0E4}"/>
                </a:ext>
              </a:extLst>
            </p:cNvPr>
            <p:cNvSpPr/>
            <p:nvPr/>
          </p:nvSpPr>
          <p:spPr>
            <a:xfrm>
              <a:off x="-1068949" y="2855483"/>
              <a:ext cx="7409308" cy="1662511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Ins="216000" rtlCol="0" anchor="ctr" anchorCtr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Olumsuz İletişim</a:t>
              </a:r>
              <a:r>
                <a:rPr kumimoji="0" lang="tr-TR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,</a:t>
              </a:r>
              <a:r>
                <a:rPr kumimoji="0" lang="tr-TR" sz="2400" b="0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 </a:t>
              </a:r>
              <a:r>
                <a:rPr kumimoji="0" lang="tr-TR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İnsanların </a:t>
              </a:r>
              <a:r>
                <a:rPr kumimoji="0" lang="tr-T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arasındaki konuşmalarda ve diyaloglarda zıtlaşmaların, anlaşmazlıkların, çatışmanın hatta kavganın olması olumsuz iletişimdir.</a:t>
              </a:r>
            </a:p>
          </p:txBody>
        </p:sp>
      </p:grpSp>
      <p:grpSp>
        <p:nvGrpSpPr>
          <p:cNvPr id="59" name="Grup 58">
            <a:extLst>
              <a:ext uri="{FF2B5EF4-FFF2-40B4-BE49-F238E27FC236}">
                <a16:creationId xmlns:a16="http://schemas.microsoft.com/office/drawing/2014/main" xmlns="" id="{FB4439B1-8142-490F-B213-6359A8F9FFB2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39539" y="5481326"/>
            <a:ext cx="900117" cy="900002"/>
            <a:chOff x="3593812" y="836457"/>
            <a:chExt cx="1080262" cy="1080000"/>
          </a:xfrm>
        </p:grpSpPr>
        <p:sp>
          <p:nvSpPr>
            <p:cNvPr id="61" name="Freeform 785">
              <a:extLst>
                <a:ext uri="{FF2B5EF4-FFF2-40B4-BE49-F238E27FC236}">
                  <a16:creationId xmlns:a16="http://schemas.microsoft.com/office/drawing/2014/main" xmlns="" id="{E2E17D6B-BB67-46C0-B586-63837527906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703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2" name="Rectangle 792">
              <a:extLst>
                <a:ext uri="{FF2B5EF4-FFF2-40B4-BE49-F238E27FC236}">
                  <a16:creationId xmlns:a16="http://schemas.microsoft.com/office/drawing/2014/main" xmlns="" id="{DC991D3D-595A-4FB1-A0A5-68D087154D2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6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3" name="Oval 803">
              <a:extLst>
                <a:ext uri="{FF2B5EF4-FFF2-40B4-BE49-F238E27FC236}">
                  <a16:creationId xmlns:a16="http://schemas.microsoft.com/office/drawing/2014/main" xmlns="" id="{43031950-F695-4730-934D-8E951F5514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7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65" name="Grup 64">
            <a:extLst>
              <a:ext uri="{FF2B5EF4-FFF2-40B4-BE49-F238E27FC236}">
                <a16:creationId xmlns:a16="http://schemas.microsoft.com/office/drawing/2014/main" xmlns="" id="{D2865B9A-F7CC-4D6F-966D-2AF10659455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5481328"/>
            <a:ext cx="936226" cy="900000"/>
            <a:chOff x="3550478" y="836457"/>
            <a:chExt cx="1123596" cy="1080000"/>
          </a:xfrm>
        </p:grpSpPr>
        <p:sp>
          <p:nvSpPr>
            <p:cNvPr id="67" name="Freeform 785">
              <a:extLst>
                <a:ext uri="{FF2B5EF4-FFF2-40B4-BE49-F238E27FC236}">
                  <a16:creationId xmlns:a16="http://schemas.microsoft.com/office/drawing/2014/main" xmlns="" id="{8C521FC0-41EC-4667-83B6-F85FDE33C2A1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8" name="Rectangle 792">
              <a:extLst>
                <a:ext uri="{FF2B5EF4-FFF2-40B4-BE49-F238E27FC236}">
                  <a16:creationId xmlns:a16="http://schemas.microsoft.com/office/drawing/2014/main" xmlns="" id="{28FD091C-6D48-4565-A600-99C82A53895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50478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9" name="Oval 803">
              <a:extLst>
                <a:ext uri="{FF2B5EF4-FFF2-40B4-BE49-F238E27FC236}">
                  <a16:creationId xmlns:a16="http://schemas.microsoft.com/office/drawing/2014/main" xmlns="" id="{69326DB7-9B43-4335-96A1-2D9244A1D80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8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94" name="Dikdörtgen 93">
            <a:extLst>
              <a:ext uri="{FF2B5EF4-FFF2-40B4-BE49-F238E27FC236}">
                <a16:creationId xmlns:a16="http://schemas.microsoft.com/office/drawing/2014/main" xmlns="" id="{E9C63FF0-9990-4045-B0F2-5207C119DE01}"/>
              </a:ext>
            </a:extLst>
          </p:cNvPr>
          <p:cNvSpPr/>
          <p:nvPr/>
        </p:nvSpPr>
        <p:spPr>
          <a:xfrm flipH="1">
            <a:off x="7539147" y="5661249"/>
            <a:ext cx="30939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Sen dili kullanma</a:t>
            </a:r>
          </a:p>
        </p:txBody>
      </p:sp>
      <p:sp>
        <p:nvSpPr>
          <p:cNvPr id="93" name="Dikdörtgen 92">
            <a:extLst>
              <a:ext uri="{FF2B5EF4-FFF2-40B4-BE49-F238E27FC236}">
                <a16:creationId xmlns:a16="http://schemas.microsoft.com/office/drawing/2014/main" xmlns="" id="{E6AB09F9-44A8-433B-8152-80D8A4A240EF}"/>
              </a:ext>
            </a:extLst>
          </p:cNvPr>
          <p:cNvSpPr/>
          <p:nvPr/>
        </p:nvSpPr>
        <p:spPr>
          <a:xfrm flipH="1">
            <a:off x="834427" y="5661249"/>
            <a:ext cx="39250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Emir verme</a:t>
            </a:r>
          </a:p>
        </p:txBody>
      </p:sp>
      <p:sp>
        <p:nvSpPr>
          <p:cNvPr id="91" name="Dikdörtgen 90">
            <a:extLst>
              <a:ext uri="{FF2B5EF4-FFF2-40B4-BE49-F238E27FC236}">
                <a16:creationId xmlns:a16="http://schemas.microsoft.com/office/drawing/2014/main" xmlns="" id="{0003B7FA-4E40-4887-B048-972E319890F2}"/>
              </a:ext>
            </a:extLst>
          </p:cNvPr>
          <p:cNvSpPr/>
          <p:nvPr/>
        </p:nvSpPr>
        <p:spPr>
          <a:xfrm flipH="1">
            <a:off x="838731" y="4653137"/>
            <a:ext cx="39250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Argolu konuşma</a:t>
            </a: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xmlns="" id="{F6E4C6F6-0ECC-4029-8FE5-04337E28A67D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43844" y="4437112"/>
            <a:ext cx="900117" cy="900002"/>
            <a:chOff x="3593812" y="836457"/>
            <a:chExt cx="1080262" cy="1080000"/>
          </a:xfrm>
        </p:grpSpPr>
        <p:sp>
          <p:nvSpPr>
            <p:cNvPr id="49" name="Freeform 785">
              <a:extLst>
                <a:ext uri="{FF2B5EF4-FFF2-40B4-BE49-F238E27FC236}">
                  <a16:creationId xmlns:a16="http://schemas.microsoft.com/office/drawing/2014/main" xmlns="" id="{FB53300A-6464-42BA-A133-384C874F168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99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0" name="Rectangle 792">
              <a:extLst>
                <a:ext uri="{FF2B5EF4-FFF2-40B4-BE49-F238E27FC236}">
                  <a16:creationId xmlns:a16="http://schemas.microsoft.com/office/drawing/2014/main" xmlns="" id="{7AEFB710-EAAF-4304-A851-5C03318E7E4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5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1" name="Oval 803">
              <a:extLst>
                <a:ext uri="{FF2B5EF4-FFF2-40B4-BE49-F238E27FC236}">
                  <a16:creationId xmlns:a16="http://schemas.microsoft.com/office/drawing/2014/main" xmlns="" id="{FF2B3E5F-C1E1-48FC-AED6-1B4CB9F04B9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5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90" name="Dikdörtgen 89">
            <a:extLst>
              <a:ext uri="{FF2B5EF4-FFF2-40B4-BE49-F238E27FC236}">
                <a16:creationId xmlns:a16="http://schemas.microsoft.com/office/drawing/2014/main" xmlns="" id="{164A27AE-41E9-454F-8337-9BBD27E58CFD}"/>
              </a:ext>
            </a:extLst>
          </p:cNvPr>
          <p:cNvSpPr/>
          <p:nvPr/>
        </p:nvSpPr>
        <p:spPr>
          <a:xfrm flipH="1">
            <a:off x="7539148" y="3615408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Lakap takma</a:t>
            </a:r>
            <a:endParaRPr kumimoji="0" lang="tr-TR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5" name="Grup 34">
            <a:extLst>
              <a:ext uri="{FF2B5EF4-FFF2-40B4-BE49-F238E27FC236}">
                <a16:creationId xmlns:a16="http://schemas.microsoft.com/office/drawing/2014/main" xmlns="" id="{B58D0FCA-CE28-41C2-8C89-59A44C30752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3393096"/>
            <a:ext cx="900219" cy="900000"/>
            <a:chOff x="3593691" y="836457"/>
            <a:chExt cx="1080383" cy="1080000"/>
          </a:xfrm>
        </p:grpSpPr>
        <p:sp>
          <p:nvSpPr>
            <p:cNvPr id="37" name="Freeform 785">
              <a:extLst>
                <a:ext uri="{FF2B5EF4-FFF2-40B4-BE49-F238E27FC236}">
                  <a16:creationId xmlns:a16="http://schemas.microsoft.com/office/drawing/2014/main" xmlns="" id="{36CC3614-2B77-4D5F-99DB-86A6E494D3B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8" name="Rectangle 792">
              <a:extLst>
                <a:ext uri="{FF2B5EF4-FFF2-40B4-BE49-F238E27FC236}">
                  <a16:creationId xmlns:a16="http://schemas.microsoft.com/office/drawing/2014/main" xmlns="" id="{105BAFA0-4C34-42C6-8751-BE09F8A864C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93691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9" name="Oval 803">
              <a:extLst>
                <a:ext uri="{FF2B5EF4-FFF2-40B4-BE49-F238E27FC236}">
                  <a16:creationId xmlns:a16="http://schemas.microsoft.com/office/drawing/2014/main" xmlns="" id="{E420B97C-5B3F-438B-8963-AED58D7164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4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8" name="Dikdörtgen 87">
            <a:extLst>
              <a:ext uri="{FF2B5EF4-FFF2-40B4-BE49-F238E27FC236}">
                <a16:creationId xmlns:a16="http://schemas.microsoft.com/office/drawing/2014/main" xmlns="" id="{72BF8869-39BC-43C5-B6F8-3B9A4D766760}"/>
              </a:ext>
            </a:extLst>
          </p:cNvPr>
          <p:cNvSpPr/>
          <p:nvPr/>
        </p:nvSpPr>
        <p:spPr>
          <a:xfrm flipH="1">
            <a:off x="7539146" y="2564905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Alaylı konuşma</a:t>
            </a:r>
          </a:p>
        </p:txBody>
      </p:sp>
      <p:grpSp>
        <p:nvGrpSpPr>
          <p:cNvPr id="17" name="Grup 16">
            <a:extLst>
              <a:ext uri="{FF2B5EF4-FFF2-40B4-BE49-F238E27FC236}">
                <a16:creationId xmlns:a16="http://schemas.microsoft.com/office/drawing/2014/main" xmlns="" id="{5FCA145F-676E-45F6-995D-CAF11D622A78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2348880"/>
            <a:ext cx="900117" cy="899898"/>
            <a:chOff x="3593691" y="836457"/>
            <a:chExt cx="1080383" cy="1080000"/>
          </a:xfrm>
        </p:grpSpPr>
        <p:sp>
          <p:nvSpPr>
            <p:cNvPr id="19" name="Freeform 785">
              <a:extLst>
                <a:ext uri="{FF2B5EF4-FFF2-40B4-BE49-F238E27FC236}">
                  <a16:creationId xmlns:a16="http://schemas.microsoft.com/office/drawing/2014/main" xmlns="" id="{51339208-9CFA-4E6C-B5C2-F34FB35D6FA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gradFill>
              <a:gsLst>
                <a:gs pos="0">
                  <a:srgbClr val="FFFF66"/>
                </a:gs>
                <a:gs pos="100000">
                  <a:srgbClr val="FFCC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0" name="Rectangle 792">
              <a:extLst>
                <a:ext uri="{FF2B5EF4-FFF2-40B4-BE49-F238E27FC236}">
                  <a16:creationId xmlns:a16="http://schemas.microsoft.com/office/drawing/2014/main" xmlns="" id="{E096292B-21C7-451C-B371-922DDC6AE96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93691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Oval 803">
              <a:extLst>
                <a:ext uri="{FF2B5EF4-FFF2-40B4-BE49-F238E27FC236}">
                  <a16:creationId xmlns:a16="http://schemas.microsoft.com/office/drawing/2014/main" xmlns="" id="{F88618C8-744A-484F-B6F6-C0093D6A99B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2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23" name="Grup 22">
            <a:extLst>
              <a:ext uri="{FF2B5EF4-FFF2-40B4-BE49-F238E27FC236}">
                <a16:creationId xmlns:a16="http://schemas.microsoft.com/office/drawing/2014/main" xmlns="" id="{847122C3-EAF3-43E7-9D74-B3E7441D69E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43844" y="2348880"/>
            <a:ext cx="900115" cy="900000"/>
            <a:chOff x="3593812" y="836457"/>
            <a:chExt cx="1080262" cy="1080000"/>
          </a:xfrm>
        </p:grpSpPr>
        <p:sp>
          <p:nvSpPr>
            <p:cNvPr id="25" name="Freeform 785">
              <a:extLst>
                <a:ext uri="{FF2B5EF4-FFF2-40B4-BE49-F238E27FC236}">
                  <a16:creationId xmlns:a16="http://schemas.microsoft.com/office/drawing/2014/main" xmlns="" id="{77AD0261-352C-4AD6-8EA1-A89C8A54685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6" name="Rectangle 792">
              <a:extLst>
                <a:ext uri="{FF2B5EF4-FFF2-40B4-BE49-F238E27FC236}">
                  <a16:creationId xmlns:a16="http://schemas.microsoft.com/office/drawing/2014/main" xmlns="" id="{EFC08317-1711-4106-92B4-CC0273958FF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5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7" name="Oval 803">
              <a:extLst>
                <a:ext uri="{FF2B5EF4-FFF2-40B4-BE49-F238E27FC236}">
                  <a16:creationId xmlns:a16="http://schemas.microsoft.com/office/drawing/2014/main" xmlns="" id="{ACE13205-98E2-437D-931F-59C0F0EEB0D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1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7" name="Dikdörtgen 86">
            <a:extLst>
              <a:ext uri="{FF2B5EF4-FFF2-40B4-BE49-F238E27FC236}">
                <a16:creationId xmlns:a16="http://schemas.microsoft.com/office/drawing/2014/main" xmlns="" id="{648B7C85-A3F4-43EE-A638-11CFD62E1248}"/>
              </a:ext>
            </a:extLst>
          </p:cNvPr>
          <p:cNvSpPr/>
          <p:nvPr/>
        </p:nvSpPr>
        <p:spPr>
          <a:xfrm flipH="1">
            <a:off x="838734" y="2564905"/>
            <a:ext cx="39207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Ön yargılar</a:t>
            </a:r>
          </a:p>
        </p:txBody>
      </p:sp>
      <p:grpSp>
        <p:nvGrpSpPr>
          <p:cNvPr id="29" name="Grup 28">
            <a:extLst>
              <a:ext uri="{FF2B5EF4-FFF2-40B4-BE49-F238E27FC236}">
                <a16:creationId xmlns:a16="http://schemas.microsoft.com/office/drawing/2014/main" xmlns="" id="{5E9201D3-0751-471B-8C93-0A9F74F5A45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4939539" y="3393094"/>
            <a:ext cx="900117" cy="900002"/>
            <a:chOff x="3593812" y="836457"/>
            <a:chExt cx="1080262" cy="1080000"/>
          </a:xfrm>
        </p:grpSpPr>
        <p:sp>
          <p:nvSpPr>
            <p:cNvPr id="31" name="Freeform 785">
              <a:extLst>
                <a:ext uri="{FF2B5EF4-FFF2-40B4-BE49-F238E27FC236}">
                  <a16:creationId xmlns:a16="http://schemas.microsoft.com/office/drawing/2014/main" xmlns="" id="{B55A024F-8252-47C8-9127-51C44D344A5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2" name="Rectangle 792">
              <a:extLst>
                <a:ext uri="{FF2B5EF4-FFF2-40B4-BE49-F238E27FC236}">
                  <a16:creationId xmlns:a16="http://schemas.microsoft.com/office/drawing/2014/main" xmlns="" id="{E2C145C5-8775-4EFD-8B47-0599B957356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90426" y="1278241"/>
              <a:ext cx="479465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3" name="Oval 803">
              <a:extLst>
                <a:ext uri="{FF2B5EF4-FFF2-40B4-BE49-F238E27FC236}">
                  <a16:creationId xmlns:a16="http://schemas.microsoft.com/office/drawing/2014/main" xmlns="" id="{DDBD9B91-0D21-4A4D-8675-CB03D3D2D8F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3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53" name="Grup 52">
            <a:extLst>
              <a:ext uri="{FF2B5EF4-FFF2-40B4-BE49-F238E27FC236}">
                <a16:creationId xmlns:a16="http://schemas.microsoft.com/office/drawing/2014/main" xmlns="" id="{8495AB48-0F25-4F9B-B471-DC32C510C12C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6384069" y="4437112"/>
            <a:ext cx="936226" cy="900000"/>
            <a:chOff x="3550478" y="836457"/>
            <a:chExt cx="1123596" cy="1080000"/>
          </a:xfrm>
        </p:grpSpPr>
        <p:sp>
          <p:nvSpPr>
            <p:cNvPr id="55" name="Freeform 785">
              <a:extLst>
                <a:ext uri="{FF2B5EF4-FFF2-40B4-BE49-F238E27FC236}">
                  <a16:creationId xmlns:a16="http://schemas.microsoft.com/office/drawing/2014/main" xmlns="" id="{8D879A54-0DBB-4437-87E3-D3D0139BAB8C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593812" y="836457"/>
              <a:ext cx="1080262" cy="1080000"/>
            </a:xfrm>
            <a:prstGeom prst="flowChartConnector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6" name="Rectangle 792">
              <a:extLst>
                <a:ext uri="{FF2B5EF4-FFF2-40B4-BE49-F238E27FC236}">
                  <a16:creationId xmlns:a16="http://schemas.microsoft.com/office/drawing/2014/main" xmlns="" id="{FA771428-E11D-4623-8BE7-B3A4BE2F153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50478" y="1278241"/>
              <a:ext cx="468113" cy="225425"/>
            </a:xfrm>
            <a:prstGeom prst="rect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7" name="Oval 803">
              <a:extLst>
                <a:ext uri="{FF2B5EF4-FFF2-40B4-BE49-F238E27FC236}">
                  <a16:creationId xmlns:a16="http://schemas.microsoft.com/office/drawing/2014/main" xmlns="" id="{354B7523-742C-436B-A630-0F455BB395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flipH="1">
              <a:off x="3773915" y="1016457"/>
              <a:ext cx="720058" cy="720000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0</a:t>
              </a:r>
              <a:r>
                <a:rPr kumimoji="0" lang="tr-TR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6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89" name="Dikdörtgen 88">
            <a:extLst>
              <a:ext uri="{FF2B5EF4-FFF2-40B4-BE49-F238E27FC236}">
                <a16:creationId xmlns:a16="http://schemas.microsoft.com/office/drawing/2014/main" xmlns="" id="{9102E20A-1BD9-42F0-B112-19DCE1493FCA}"/>
              </a:ext>
            </a:extLst>
          </p:cNvPr>
          <p:cNvSpPr/>
          <p:nvPr/>
        </p:nvSpPr>
        <p:spPr>
          <a:xfrm flipH="1">
            <a:off x="838732" y="3615408"/>
            <a:ext cx="39207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Tehdit etme</a:t>
            </a:r>
          </a:p>
        </p:txBody>
      </p:sp>
      <p:sp>
        <p:nvSpPr>
          <p:cNvPr id="92" name="Dikdörtgen 91">
            <a:extLst>
              <a:ext uri="{FF2B5EF4-FFF2-40B4-BE49-F238E27FC236}">
                <a16:creationId xmlns:a16="http://schemas.microsoft.com/office/drawing/2014/main" xmlns="" id="{7EF929B9-6624-4CD6-A030-1AC53398F10F}"/>
              </a:ext>
            </a:extLst>
          </p:cNvPr>
          <p:cNvSpPr/>
          <p:nvPr/>
        </p:nvSpPr>
        <p:spPr>
          <a:xfrm flipH="1">
            <a:off x="7539148" y="4653137"/>
            <a:ext cx="381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r-TR" sz="2400" kern="0" dirty="0">
                <a:solidFill>
                  <a:sysClr val="windowText" lastClr="000000"/>
                </a:solidFill>
              </a:rPr>
              <a:t>Konuşanın sözünü kesme</a:t>
            </a:r>
          </a:p>
        </p:txBody>
      </p:sp>
      <p:grpSp>
        <p:nvGrpSpPr>
          <p:cNvPr id="71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16433" y="5555126"/>
            <a:ext cx="12206272" cy="1388325"/>
            <a:chOff x="-394" y="2980"/>
            <a:chExt cx="8475" cy="824"/>
          </a:xfrm>
        </p:grpSpPr>
        <p:pic>
          <p:nvPicPr>
            <p:cNvPr id="72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73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Olumsuz İletişim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</a:t>
              </a:r>
              <a:r>
                <a:rPr kumimoji="0" lang="tr-TR" sz="2400" b="1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 demek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74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-14272" y="5532380"/>
            <a:ext cx="12206272" cy="1388325"/>
            <a:chOff x="-394" y="2980"/>
            <a:chExt cx="8475" cy="824"/>
          </a:xfrm>
        </p:grpSpPr>
        <p:pic>
          <p:nvPicPr>
            <p:cNvPr id="75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76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İletişimi 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olumsuz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etkileyen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davranışlar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neler olabilir?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77" name="Group 42">
            <a:extLst>
              <a:ext uri="{FF2B5EF4-FFF2-40B4-BE49-F238E27FC236}">
                <a16:creationId xmlns:a16="http://schemas.microsoft.com/office/drawing/2014/main" xmlns="" id="{9F8FBAB3-82DA-4C95-9C02-186403C4E765}"/>
              </a:ext>
            </a:extLst>
          </p:cNvPr>
          <p:cNvGrpSpPr>
            <a:grpSpLocks/>
          </p:cNvGrpSpPr>
          <p:nvPr/>
        </p:nvGrpSpPr>
        <p:grpSpPr bwMode="auto">
          <a:xfrm>
            <a:off x="16433" y="5532380"/>
            <a:ext cx="12206272" cy="1388325"/>
            <a:chOff x="-394" y="2980"/>
            <a:chExt cx="8475" cy="824"/>
          </a:xfrm>
        </p:grpSpPr>
        <p:pic>
          <p:nvPicPr>
            <p:cNvPr id="78" name="Picture 43">
              <a:extLst>
                <a:ext uri="{FF2B5EF4-FFF2-40B4-BE49-F238E27FC236}">
                  <a16:creationId xmlns:a16="http://schemas.microsoft.com/office/drawing/2014/main" xmlns="" id="{BFF26FA1-3A04-4CB8-A8ED-A5591836A0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394" y="2980"/>
              <a:ext cx="8475" cy="824"/>
            </a:xfrm>
            <a:prstGeom prst="rect">
              <a:avLst/>
            </a:prstGeom>
            <a:noFill/>
          </p:spPr>
        </p:pic>
        <p:sp>
          <p:nvSpPr>
            <p:cNvPr id="79" name="Rectangle 44">
              <a:extLst>
                <a:ext uri="{FF2B5EF4-FFF2-40B4-BE49-F238E27FC236}">
                  <a16:creationId xmlns:a16="http://schemas.microsoft.com/office/drawing/2014/main" xmlns="" id="{E9C1CE96-96DE-4252-B8CB-041F4A0A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" y="3133"/>
              <a:ext cx="7500" cy="4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İletişimi "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olumsuz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" etkileyen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davranışlara 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ekleme yapabilir misiniz</a:t>
              </a:r>
              <a:r>
                <a:rPr kumimoji="0" lang="tr-TR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?</a:t>
              </a:r>
              <a:endParaRPr kumimoji="0" lang="tr-T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096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3" grpId="0"/>
      <p:bldP spid="91" grpId="0"/>
      <p:bldP spid="90" grpId="0"/>
      <p:bldP spid="88" grpId="0"/>
      <p:bldP spid="87" grpId="0"/>
      <p:bldP spid="89" grpId="0"/>
      <p:bldP spid="9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İLETİŞİM PROBLEMLERİNİN NEDENLERİ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23.sayfayı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00" y="0"/>
            <a:ext cx="5156200" cy="685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37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Şeritli Sağ Ok 22"/>
          <p:cNvSpPr/>
          <p:nvPr/>
        </p:nvSpPr>
        <p:spPr>
          <a:xfrm>
            <a:off x="227686" y="-27384"/>
            <a:ext cx="9973304" cy="1080120"/>
          </a:xfrm>
          <a:prstGeom prst="stripedRightArrow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38100" dist="38100" dir="5400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r-TR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2025 </a:t>
            </a:r>
            <a:r>
              <a:rPr lang="tr-TR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Yılı İlköğretim ve Ortaöğretim Kurumları Bursluluk Sınavı (İOKBS)</a:t>
            </a:r>
            <a:r>
              <a:rPr lang="tr-TR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tr-TR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Şeritli Sağ Ok 3"/>
          <p:cNvSpPr/>
          <p:nvPr/>
        </p:nvSpPr>
        <p:spPr>
          <a:xfrm flipH="1">
            <a:off x="10309198" y="-27384"/>
            <a:ext cx="1620211" cy="1080120"/>
          </a:xfrm>
          <a:prstGeom prst="stripedRightArrow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38100" dist="38100" dir="5400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prstClr val="black"/>
                </a:solidFill>
                <a:effectLst>
                  <a:glow rad="228600">
                    <a:prstClr val="white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7.Sınıf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388" y="1052736"/>
            <a:ext cx="8137963" cy="5385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3143287" y="5293940"/>
            <a:ext cx="43210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60758">
            <a:off x="4951" y="1386257"/>
            <a:ext cx="2788404" cy="1003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85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86" y="1598205"/>
            <a:ext cx="10993281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Metin kutusu 17"/>
          <p:cNvSpPr txBox="1"/>
          <p:nvPr/>
        </p:nvSpPr>
        <p:spPr>
          <a:xfrm>
            <a:off x="1330151" y="2543697"/>
            <a:ext cx="4032973" cy="646331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1342853" y="3501008"/>
            <a:ext cx="4032973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1342853" y="4500613"/>
            <a:ext cx="4032973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1342853" y="5474817"/>
            <a:ext cx="4032973" cy="646331"/>
          </a:xfrm>
          <a:prstGeom prst="rect">
            <a:avLst/>
          </a:prstGeom>
          <a:solidFill>
            <a:srgbClr val="99FFC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5990070" y="2541246"/>
            <a:ext cx="4032973" cy="646331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4" name="Metin kutusu 33"/>
          <p:cNvSpPr txBox="1"/>
          <p:nvPr/>
        </p:nvSpPr>
        <p:spPr>
          <a:xfrm>
            <a:off x="6023982" y="3502750"/>
            <a:ext cx="4032973" cy="646331"/>
          </a:xfrm>
          <a:prstGeom prst="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5" name="Metin kutusu 34"/>
          <p:cNvSpPr txBox="1"/>
          <p:nvPr/>
        </p:nvSpPr>
        <p:spPr>
          <a:xfrm>
            <a:off x="6023982" y="4498162"/>
            <a:ext cx="4032973" cy="646331"/>
          </a:xfrm>
          <a:prstGeom prst="rect">
            <a:avLst/>
          </a:prstGeom>
          <a:solidFill>
            <a:srgbClr val="FF0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err="1">
              <a:solidFill>
                <a:schemeClr val="bg1"/>
              </a:solidFill>
            </a:endParaRPr>
          </a:p>
          <a:p>
            <a:endParaRPr lang="tr-TR" dirty="0" err="1" smtClean="0">
              <a:solidFill>
                <a:schemeClr val="bg1"/>
              </a:solidFill>
            </a:endParaRPr>
          </a:p>
        </p:txBody>
      </p:sp>
      <p:sp>
        <p:nvSpPr>
          <p:cNvPr id="36" name="Metin kutusu 35"/>
          <p:cNvSpPr txBox="1"/>
          <p:nvPr/>
        </p:nvSpPr>
        <p:spPr>
          <a:xfrm>
            <a:off x="6023982" y="5470625"/>
            <a:ext cx="4032973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tr-TR" dirty="0" err="1">
              <a:solidFill>
                <a:schemeClr val="bg1"/>
              </a:solidFill>
            </a:endParaRPr>
          </a:p>
          <a:p>
            <a:endParaRPr lang="tr-TR" dirty="0" err="1" smtClean="0">
              <a:solidFill>
                <a:schemeClr val="bg1"/>
              </a:solidFill>
            </a:endParaRPr>
          </a:p>
        </p:txBody>
      </p:sp>
      <p:sp>
        <p:nvSpPr>
          <p:cNvPr id="37" name="Metin kutusu 36"/>
          <p:cNvSpPr txBox="1"/>
          <p:nvPr/>
        </p:nvSpPr>
        <p:spPr>
          <a:xfrm>
            <a:off x="550662" y="1556792"/>
            <a:ext cx="10280572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Aşağıda iletişimde kullanılan bazı cümleler verilmiştir. Verilen cümlelerin iletişim açısından «olumlu mu?» yoksa «olumsuz mu?» olduğunu söyleyiniz. </a:t>
            </a:r>
            <a:endParaRPr lang="tr-TR" sz="2000" b="1" dirty="0"/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939" y="4605226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939" y="5579430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4295" y="557523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251" y="2631858"/>
            <a:ext cx="450017" cy="43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252" y="4574160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380" y="3502750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682" y="3536325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940" y="2589972"/>
            <a:ext cx="422230" cy="527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Grup 24"/>
          <p:cNvGrpSpPr/>
          <p:nvPr/>
        </p:nvGrpSpPr>
        <p:grpSpPr>
          <a:xfrm>
            <a:off x="0" y="0"/>
            <a:ext cx="12241110" cy="1079500"/>
            <a:chOff x="0" y="32800"/>
            <a:chExt cx="12192000" cy="934711"/>
          </a:xfrm>
        </p:grpSpPr>
        <p:grpSp>
          <p:nvGrpSpPr>
            <p:cNvPr id="26" name="Grup 25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28" name="Freeform: Shape 80">
                <a:extLst>
                  <a:ext uri="{FF2B5EF4-FFF2-40B4-BE49-F238E27FC236}">
                    <a16:creationId xmlns="" xmlns:a16="http://schemas.microsoft.com/office/drawing/2014/main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" name="Rectangle: Rounded Corners 82">
                <a:extLst>
                  <a:ext uri="{FF2B5EF4-FFF2-40B4-BE49-F238E27FC236}">
                    <a16:creationId xmlns="" xmlns:a16="http://schemas.microsoft.com/office/drawing/2014/main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30" name="Group 83">
                <a:extLst>
                  <a:ext uri="{FF2B5EF4-FFF2-40B4-BE49-F238E27FC236}">
                    <a16:creationId xmlns="" xmlns:a16="http://schemas.microsoft.com/office/drawing/2014/main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40" name="Group 84">
                  <a:extLst>
                    <a:ext uri="{FF2B5EF4-FFF2-40B4-BE49-F238E27FC236}">
                      <a16:creationId xmlns="" xmlns:a16="http://schemas.microsoft.com/office/drawing/2014/main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2" name="Freeform: Shape 86">
                    <a:extLst>
                      <a:ext uri="{FF2B5EF4-FFF2-40B4-BE49-F238E27FC236}">
                        <a16:creationId xmlns="" xmlns:a16="http://schemas.microsoft.com/office/drawing/2014/main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43" name="Freeform: Shape 87">
                    <a:extLst>
                      <a:ext uri="{FF2B5EF4-FFF2-40B4-BE49-F238E27FC236}">
                        <a16:creationId xmlns="" xmlns:a16="http://schemas.microsoft.com/office/drawing/2014/main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1" name="TextBox 85">
                  <a:extLst>
                    <a:ext uri="{FF2B5EF4-FFF2-40B4-BE49-F238E27FC236}">
                      <a16:creationId xmlns="" xmlns:a16="http://schemas.microsoft.com/office/drawing/2014/main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1181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38" name="Text Box 10">
                <a:extLst>
                  <a:ext uri="{FF2B5EF4-FFF2-40B4-BE49-F238E27FC236}">
                    <a16:creationId xmlns="" xmlns:a16="http://schemas.microsoft.com/office/drawing/2014/main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7" y="1775781"/>
                <a:ext cx="964866" cy="13434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tr-TR" sz="3600" spc="150" dirty="0">
                    <a:solidFill>
                      <a:schemeClr val="bg1"/>
                    </a:solidFill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39" name="TextBox 89">
                <a:extLst>
                  <a:ext uri="{FF2B5EF4-FFF2-40B4-BE49-F238E27FC236}">
                    <a16:creationId xmlns="" xmlns:a16="http://schemas.microsoft.com/office/drawing/2014/main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1419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7" name="TextBox 35"/>
            <p:cNvSpPr txBox="1"/>
            <p:nvPr/>
          </p:nvSpPr>
          <p:spPr>
            <a:xfrm>
              <a:off x="145528" y="263141"/>
              <a:ext cx="12046472" cy="319795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DEĞERLENDİRELİM: SIRA SİZDE  --  ETKİNLİK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243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9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o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504" y="122464"/>
            <a:ext cx="9134992" cy="661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24.sayfayı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3" name="Metin kutusu 22"/>
          <p:cNvSpPr txBox="1"/>
          <p:nvPr/>
        </p:nvSpPr>
        <p:spPr>
          <a:xfrm>
            <a:off x="5704113" y="1117874"/>
            <a:ext cx="418011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/>
              <a:t>ç</a:t>
            </a:r>
            <a:r>
              <a:rPr lang="tr-TR" sz="2400" dirty="0" smtClean="0"/>
              <a:t>ok mutluyum. Sen benim için çok değerlisin.</a:t>
            </a:r>
            <a:endParaRPr lang="tr-TR" sz="2400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5820230" y="2440515"/>
            <a:ext cx="406400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Özür dilerim. Ailevi bazı sorunlar yaşıyorum bu yüzden gerginim biraz.</a:t>
            </a:r>
            <a:endParaRPr lang="tr-TR" sz="2400" dirty="0"/>
          </a:p>
        </p:txBody>
      </p:sp>
      <p:sp>
        <p:nvSpPr>
          <p:cNvPr id="26" name="Metin kutusu 25"/>
          <p:cNvSpPr txBox="1"/>
          <p:nvPr/>
        </p:nvSpPr>
        <p:spPr>
          <a:xfrm>
            <a:off x="6425046" y="4297300"/>
            <a:ext cx="2271277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Kendimi şanslı hissediyorum.</a:t>
            </a:r>
            <a:endParaRPr lang="tr-TR" sz="2400" dirty="0"/>
          </a:p>
        </p:txBody>
      </p:sp>
      <p:sp>
        <p:nvSpPr>
          <p:cNvPr id="27" name="Metin kutusu 26"/>
          <p:cNvSpPr txBox="1"/>
          <p:nvPr/>
        </p:nvSpPr>
        <p:spPr>
          <a:xfrm>
            <a:off x="5820229" y="5770340"/>
            <a:ext cx="4064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Benim için önemlisin.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7537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23" grpId="0" animBg="1"/>
      <p:bldP spid="24" grpId="0" animBg="1"/>
      <p:bldP spid="26" grpId="0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652" y="207109"/>
            <a:ext cx="9590132" cy="6299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Metin kutusu 22"/>
          <p:cNvSpPr txBox="1"/>
          <p:nvPr/>
        </p:nvSpPr>
        <p:spPr>
          <a:xfrm>
            <a:off x="6096000" y="455883"/>
            <a:ext cx="3845507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Özür dilerim. Lütfen beni affet.</a:t>
            </a:r>
            <a:endParaRPr lang="tr-TR" sz="2400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5423314" y="1939353"/>
            <a:ext cx="4949411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İnsanlara karşılık beklemeden yardımcı olman. Ayrıca beni hep ilgiyle dinliyorsun.</a:t>
            </a:r>
            <a:endParaRPr lang="tr-TR" sz="2400" dirty="0"/>
          </a:p>
        </p:txBody>
      </p:sp>
      <p:sp>
        <p:nvSpPr>
          <p:cNvPr id="26" name="Metin kutusu 25"/>
          <p:cNvSpPr txBox="1"/>
          <p:nvPr/>
        </p:nvSpPr>
        <p:spPr>
          <a:xfrm>
            <a:off x="5573486" y="3848429"/>
            <a:ext cx="450015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Özür dilerim. Sadece kendimi yanlış ifade ettim sanırım.</a:t>
            </a:r>
            <a:endParaRPr lang="tr-TR" sz="2400" dirty="0"/>
          </a:p>
        </p:txBody>
      </p:sp>
      <p:sp>
        <p:nvSpPr>
          <p:cNvPr id="27" name="Metin kutusu 26"/>
          <p:cNvSpPr txBox="1"/>
          <p:nvPr/>
        </p:nvSpPr>
        <p:spPr>
          <a:xfrm>
            <a:off x="5906419" y="5238018"/>
            <a:ext cx="406400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Beni affet lütfen. O an biraz sinirliydim ve düşünmeden konuştum.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26395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cashreg.wav"/>
          </p:stSnd>
        </p:sndAc>
      </p:transition>
    </mc:Choice>
    <mc:Fallback xmlns="">
      <p:transition>
        <p:fade/>
        <p:sndAc>
          <p:stSnd>
            <p:snd r:embed="rId5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975" y="3670380"/>
            <a:ext cx="9304696" cy="311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068" y="575380"/>
            <a:ext cx="9212716" cy="3196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25.sayfayı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3" name="Metin kutusu 22"/>
          <p:cNvSpPr txBox="1"/>
          <p:nvPr/>
        </p:nvSpPr>
        <p:spPr>
          <a:xfrm>
            <a:off x="3672115" y="1525927"/>
            <a:ext cx="418011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Çok iyi hissettirdi.</a:t>
            </a:r>
            <a:endParaRPr lang="tr-TR" sz="2400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2476500" y="4728217"/>
            <a:ext cx="702945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   Olumlu etkiler. Çünkü sevgiyle kurulan bağlar hem kendimizi hem de karşımızdaki insanı iyi hissettirir ve bizi birbirimize yakınlaştırır.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98278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23" grpId="0" animBg="1"/>
      <p:bldP spid="2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509" y="4081891"/>
            <a:ext cx="8155781" cy="2674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7" y="662416"/>
            <a:ext cx="10296525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Öğrenelim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23" name="Metin kutusu 22"/>
          <p:cNvSpPr txBox="1"/>
          <p:nvPr/>
        </p:nvSpPr>
        <p:spPr>
          <a:xfrm>
            <a:off x="2066925" y="1864321"/>
            <a:ext cx="7600950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   Birbirimize saygı ve anlayışla yaklaşır ve birbirimize değer verirsek aramızdaki dostluk güçlenir. Bu da hem bizi hem de karşımızdaki insanı mutlu ve değerli hissettirir.</a:t>
            </a:r>
            <a:endParaRPr lang="tr-TR" sz="2400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2495549" y="4789244"/>
            <a:ext cx="67437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Sevgiler paylaşılsın, dostluklar çoğalsın.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68232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08" y="752475"/>
            <a:ext cx="10791825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Uygulayalım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26.sayfayı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298" y="106008"/>
            <a:ext cx="6457003" cy="6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Metin kutusu 22"/>
          <p:cNvSpPr txBox="1"/>
          <p:nvPr/>
        </p:nvSpPr>
        <p:spPr>
          <a:xfrm>
            <a:off x="3438525" y="3666202"/>
            <a:ext cx="2657475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Birbirlerinin düşüncelerine, farklı olsa da saygı göstermeliler. İşbirliği yaparak ikisinin düşüncesinin de yer aldığı bir çalışma yapabilirler.</a:t>
            </a:r>
            <a:endParaRPr lang="tr-TR" sz="2000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7060195" y="4127866"/>
            <a:ext cx="2271277" cy="16312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Zıtlaşmak ve hep benim dediğim olsun demek sorunu çözmek yerine büyütür.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428848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23" grpId="0" animBg="1"/>
      <p:bldP spid="2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421" y="757237"/>
            <a:ext cx="10010775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Uygulayalım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27.sayfayı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2" name="EBAhikayenin devamı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32028" y="1066800"/>
            <a:ext cx="609600" cy="609600"/>
          </a:xfrm>
          <a:prstGeom prst="rect">
            <a:avLst/>
          </a:prstGeom>
          <a:solidFill>
            <a:srgbClr val="C00000"/>
          </a:solidFill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310" y="55770"/>
            <a:ext cx="5555457" cy="680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Metin kutusu 23"/>
          <p:cNvSpPr txBox="1"/>
          <p:nvPr/>
        </p:nvSpPr>
        <p:spPr>
          <a:xfrm>
            <a:off x="4196340" y="2591662"/>
            <a:ext cx="4187395" cy="31700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Ön yargılı olmamak.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Birbirimizin fikirlerine saygılı olmak.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Birbirimize karşı anlayışlı olmak.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Hep benim dediğim olmalı demeyerek karşımızdaki insanın fikirlerine de şans vermek.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dirty="0" smtClean="0"/>
              <a:t>Anlaşmazlıklara çözüm odaklı yaklaşmak.</a:t>
            </a:r>
          </a:p>
          <a:p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95970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4" name="arrow.wav"/>
          </p:stSnd>
        </p:sndAc>
      </p:transition>
    </mc:Choice>
    <mc:Fallback xmlns="">
      <p:transition>
        <p:fade/>
        <p:sndAc>
          <p:stSnd>
            <p:snd r:embed="rId10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441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0" grpId="0" animBg="1"/>
      <p:bldP spid="70" grpId="1" animBg="1"/>
      <p:bldP spid="2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Değerlendirelim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28.sayfayı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981" y="255828"/>
            <a:ext cx="8072438" cy="627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147" y="795516"/>
            <a:ext cx="9672637" cy="5385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91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Değerlendirelim :  </a:t>
              </a:r>
              <a:r>
                <a:rPr lang="tr-TR" sz="2400" kern="0" dirty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GRUPLARDA VE SOSYAL HAYATTA </a:t>
              </a: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84" y="308041"/>
            <a:ext cx="9729787" cy="641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34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926899"/>
            <a:ext cx="10620375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up 79"/>
          <p:cNvGrpSpPr/>
          <p:nvPr/>
        </p:nvGrpSpPr>
        <p:grpSpPr>
          <a:xfrm>
            <a:off x="0" y="1539"/>
            <a:ext cx="12192000" cy="934711"/>
            <a:chOff x="0" y="32800"/>
            <a:chExt cx="12192000" cy="934711"/>
          </a:xfrm>
        </p:grpSpPr>
        <p:grpSp>
          <p:nvGrpSpPr>
            <p:cNvPr id="81" name="Grup 80"/>
            <p:cNvGrpSpPr/>
            <p:nvPr/>
          </p:nvGrpSpPr>
          <p:grpSpPr>
            <a:xfrm flipH="1">
              <a:off x="0" y="32800"/>
              <a:ext cx="12192000" cy="934711"/>
              <a:chOff x="326460" y="994885"/>
              <a:chExt cx="12624852" cy="2356020"/>
            </a:xfrm>
          </p:grpSpPr>
          <p:sp>
            <p:nvSpPr>
              <p:cNvPr id="83" name="Freeform: Shape 80">
                <a:extLst>
                  <a:ext uri="{FF2B5EF4-FFF2-40B4-BE49-F238E27FC236}">
                    <a16:creationId xmlns:a16="http://schemas.microsoft.com/office/drawing/2014/main" xmlns="" id="{151A1669-054C-4EAC-BCED-7ADE36DAD4B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30710" y="997869"/>
                <a:ext cx="239580" cy="272448"/>
              </a:xfrm>
              <a:custGeom>
                <a:avLst/>
                <a:gdLst>
                  <a:gd name="connsiteX0" fmla="*/ 223157 w 446314"/>
                  <a:gd name="connsiteY0" fmla="*/ 0 h 380657"/>
                  <a:gd name="connsiteX1" fmla="*/ 446314 w 446314"/>
                  <a:gd name="connsiteY1" fmla="*/ 342729 h 380657"/>
                  <a:gd name="connsiteX2" fmla="*/ 441328 w 446314"/>
                  <a:gd name="connsiteY2" fmla="*/ 380657 h 380657"/>
                  <a:gd name="connsiteX3" fmla="*/ 4986 w 446314"/>
                  <a:gd name="connsiteY3" fmla="*/ 380657 h 380657"/>
                  <a:gd name="connsiteX4" fmla="*/ 0 w 446314"/>
                  <a:gd name="connsiteY4" fmla="*/ 342729 h 380657"/>
                  <a:gd name="connsiteX5" fmla="*/ 223157 w 446314"/>
                  <a:gd name="connsiteY5" fmla="*/ 0 h 38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46314" h="380657">
                    <a:moveTo>
                      <a:pt x="223157" y="0"/>
                    </a:moveTo>
                    <a:cubicBezTo>
                      <a:pt x="346403" y="0"/>
                      <a:pt x="446314" y="153445"/>
                      <a:pt x="446314" y="342729"/>
                    </a:cubicBezTo>
                    <a:lnTo>
                      <a:pt x="441328" y="380657"/>
                    </a:lnTo>
                    <a:lnTo>
                      <a:pt x="4986" y="380657"/>
                    </a:lnTo>
                    <a:lnTo>
                      <a:pt x="0" y="342729"/>
                    </a:lnTo>
                    <a:cubicBezTo>
                      <a:pt x="0" y="153445"/>
                      <a:pt x="99911" y="0"/>
                      <a:pt x="223157" y="0"/>
                    </a:cubicBezTo>
                    <a:close/>
                  </a:path>
                </a:pathLst>
              </a:custGeom>
              <a:solidFill>
                <a:srgbClr val="D70302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Rectangle: Rounded Corners 82">
                <a:extLst>
                  <a:ext uri="{FF2B5EF4-FFF2-40B4-BE49-F238E27FC236}">
                    <a16:creationId xmlns:a16="http://schemas.microsoft.com/office/drawing/2014/main" xmlns="" id="{7B830F08-B7A7-4AF7-B878-024B4AFA5950}"/>
                  </a:ext>
                </a:extLst>
              </p:cNvPr>
              <p:cNvSpPr/>
              <p:nvPr/>
            </p:nvSpPr>
            <p:spPr>
              <a:xfrm>
                <a:off x="326460" y="1299687"/>
                <a:ext cx="12624852" cy="1361117"/>
              </a:xfrm>
              <a:prstGeom prst="rect">
                <a:avLst/>
              </a:prstGeom>
              <a:gradFill flip="none" rotWithShape="1">
                <a:gsLst>
                  <a:gs pos="0">
                    <a:srgbClr val="FFC000"/>
                  </a:gs>
                  <a:gs pos="100000">
                    <a:srgbClr val="CC3300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85" name="Group 83">
                <a:extLst>
                  <a:ext uri="{FF2B5EF4-FFF2-40B4-BE49-F238E27FC236}">
                    <a16:creationId xmlns:a16="http://schemas.microsoft.com/office/drawing/2014/main" xmlns="" id="{EB95462A-F9C5-45E0-9091-880E6A0E710F}"/>
                  </a:ext>
                </a:extLst>
              </p:cNvPr>
              <p:cNvGrpSpPr/>
              <p:nvPr/>
            </p:nvGrpSpPr>
            <p:grpSpPr>
              <a:xfrm>
                <a:off x="652720" y="994885"/>
                <a:ext cx="1156921" cy="2356020"/>
                <a:chOff x="850143" y="2680077"/>
                <a:chExt cx="1481328" cy="3016660"/>
              </a:xfrm>
            </p:grpSpPr>
            <p:grpSp>
              <p:nvGrpSpPr>
                <p:cNvPr id="96" name="Group 84">
                  <a:extLst>
                    <a:ext uri="{FF2B5EF4-FFF2-40B4-BE49-F238E27FC236}">
                      <a16:creationId xmlns:a16="http://schemas.microsoft.com/office/drawing/2014/main" xmlns="" id="{C86286C7-20F8-4EBC-BFAA-9A9DB8FCCE13}"/>
                    </a:ext>
                  </a:extLst>
                </p:cNvPr>
                <p:cNvGrpSpPr/>
                <p:nvPr/>
              </p:nvGrpSpPr>
              <p:grpSpPr>
                <a:xfrm>
                  <a:off x="850143" y="2680077"/>
                  <a:ext cx="1481328" cy="3016660"/>
                  <a:chOff x="850143" y="2680077"/>
                  <a:chExt cx="1481328" cy="3016660"/>
                </a:xfrm>
                <a:effectLst>
                  <a:outerShdw blurRad="63500" dist="254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98" name="Freeform: Shape 86">
                    <a:extLst>
                      <a:ext uri="{FF2B5EF4-FFF2-40B4-BE49-F238E27FC236}">
                        <a16:creationId xmlns:a16="http://schemas.microsoft.com/office/drawing/2014/main" xmlns="" id="{C65C7499-B5C9-4578-A151-9350B2A6F41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850143" y="2680077"/>
                    <a:ext cx="1481328" cy="413480"/>
                  </a:xfrm>
                  <a:custGeom>
                    <a:avLst/>
                    <a:gdLst>
                      <a:gd name="connsiteX0" fmla="*/ 8875600 w 8892560"/>
                      <a:gd name="connsiteY0" fmla="*/ 0 h 2482154"/>
                      <a:gd name="connsiteX1" fmla="*/ 8892560 w 8892560"/>
                      <a:gd name="connsiteY1" fmla="*/ 0 h 2482154"/>
                      <a:gd name="connsiteX2" fmla="*/ 8892560 w 8892560"/>
                      <a:gd name="connsiteY2" fmla="*/ 1754 h 2482154"/>
                      <a:gd name="connsiteX3" fmla="*/ 1091360 w 8892560"/>
                      <a:gd name="connsiteY3" fmla="*/ 0 h 2482154"/>
                      <a:gd name="connsiteX4" fmla="*/ 8875600 w 8892560"/>
                      <a:gd name="connsiteY4" fmla="*/ 0 h 2482154"/>
                      <a:gd name="connsiteX5" fmla="*/ 7784241 w 8892560"/>
                      <a:gd name="connsiteY5" fmla="*/ 2234837 h 2482154"/>
                      <a:gd name="connsiteX6" fmla="*/ 7808625 w 8892560"/>
                      <a:gd name="connsiteY6" fmla="*/ 2482154 h 2482154"/>
                      <a:gd name="connsiteX7" fmla="*/ 2158335 w 8892560"/>
                      <a:gd name="connsiteY7" fmla="*/ 2482154 h 2482154"/>
                      <a:gd name="connsiteX8" fmla="*/ 1091360 w 8892560"/>
                      <a:gd name="connsiteY8" fmla="*/ 2482154 h 2482154"/>
                      <a:gd name="connsiteX9" fmla="*/ 24384 w 8892560"/>
                      <a:gd name="connsiteY9" fmla="*/ 2482154 h 2482154"/>
                      <a:gd name="connsiteX10" fmla="*/ 0 w 8892560"/>
                      <a:gd name="connsiteY10" fmla="*/ 2234837 h 2482154"/>
                      <a:gd name="connsiteX11" fmla="*/ 1091360 w 8892560"/>
                      <a:gd name="connsiteY11" fmla="*/ 0 h 2482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892560" h="2482154">
                        <a:moveTo>
                          <a:pt x="8875600" y="0"/>
                        </a:moveTo>
                        <a:lnTo>
                          <a:pt x="8892560" y="0"/>
                        </a:lnTo>
                        <a:lnTo>
                          <a:pt x="8892560" y="1754"/>
                        </a:lnTo>
                        <a:close/>
                        <a:moveTo>
                          <a:pt x="1091360" y="0"/>
                        </a:moveTo>
                        <a:lnTo>
                          <a:pt x="8875600" y="0"/>
                        </a:lnTo>
                        <a:cubicBezTo>
                          <a:pt x="8272860" y="0"/>
                          <a:pt x="7784241" y="1000570"/>
                          <a:pt x="7784241" y="2234837"/>
                        </a:cubicBezTo>
                        <a:lnTo>
                          <a:pt x="7808625" y="2482154"/>
                        </a:lnTo>
                        <a:lnTo>
                          <a:pt x="2158335" y="2482154"/>
                        </a:lnTo>
                        <a:lnTo>
                          <a:pt x="1091360" y="2482154"/>
                        </a:lnTo>
                        <a:lnTo>
                          <a:pt x="24384" y="2482154"/>
                        </a:lnTo>
                        <a:lnTo>
                          <a:pt x="0" y="2234837"/>
                        </a:lnTo>
                        <a:cubicBezTo>
                          <a:pt x="0" y="1000570"/>
                          <a:pt x="488619" y="0"/>
                          <a:pt x="1091360" y="0"/>
                        </a:cubicBezTo>
                        <a:close/>
                      </a:path>
                    </a:pathLst>
                  </a:cu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: Shape 87">
                    <a:extLst>
                      <a:ext uri="{FF2B5EF4-FFF2-40B4-BE49-F238E27FC236}">
                        <a16:creationId xmlns:a16="http://schemas.microsoft.com/office/drawing/2014/main" xmlns="" id="{59D08076-8E0B-4759-AC79-F178FF5966C6}"/>
                      </a:ext>
                    </a:extLst>
                  </p:cNvPr>
                  <p:cNvSpPr/>
                  <p:nvPr/>
                </p:nvSpPr>
                <p:spPr>
                  <a:xfrm>
                    <a:off x="850143" y="3095065"/>
                    <a:ext cx="1285765" cy="2601672"/>
                  </a:xfrm>
                  <a:prstGeom prst="flowChartOffpageConnector">
                    <a:avLst/>
                  </a:prstGeom>
                  <a:solidFill>
                    <a:schemeClr val="bg2">
                      <a:lumMod val="1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7" name="TextBox 85">
                  <a:extLst>
                    <a:ext uri="{FF2B5EF4-FFF2-40B4-BE49-F238E27FC236}">
                      <a16:creationId xmlns:a16="http://schemas.microsoft.com/office/drawing/2014/main" xmlns="" id="{687414C1-BFCD-4C26-9A1B-0C945BEFFDF9}"/>
                    </a:ext>
                  </a:extLst>
                </p:cNvPr>
                <p:cNvSpPr txBox="1"/>
                <p:nvPr/>
              </p:nvSpPr>
              <p:spPr>
                <a:xfrm>
                  <a:off x="896943" y="2855110"/>
                  <a:ext cx="1242498" cy="12913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 defTabSz="1219170">
                    <a:spcBef>
                      <a:spcPct val="20000"/>
                    </a:spcBef>
                    <a:defRPr/>
                  </a:pPr>
                  <a:r>
                    <a:rPr lang="tr-TR" sz="2000" kern="0" dirty="0" smtClean="0">
                      <a:solidFill>
                        <a:prstClr val="white"/>
                      </a:solidFill>
                      <a:latin typeface="Poppins" panose="020B0604020202020204" charset="-94"/>
                      <a:ea typeface="Adobe Gothic Std B" pitchFamily="34" charset="-128"/>
                      <a:cs typeface="Poppins" panose="020B0604020202020204" charset="-94"/>
                    </a:rPr>
                    <a:t>SINIF</a:t>
                  </a:r>
                  <a:endParaRPr lang="en-US" sz="2000" kern="0" dirty="0">
                    <a:solidFill>
                      <a:prstClr val="white"/>
                    </a:solidFill>
                    <a:latin typeface="Poppins" panose="020B0604020202020204" charset="-94"/>
                    <a:ea typeface="Adobe Gothic Std B" pitchFamily="34" charset="-128"/>
                    <a:cs typeface="Poppins" panose="020B0604020202020204" charset="-94"/>
                  </a:endParaRPr>
                </a:p>
              </p:txBody>
            </p:sp>
          </p:grpSp>
          <p:sp>
            <p:nvSpPr>
              <p:cNvPr id="86" name="Text Box 10">
                <a:extLst>
                  <a:ext uri="{FF2B5EF4-FFF2-40B4-BE49-F238E27FC236}">
                    <a16:creationId xmlns:a16="http://schemas.microsoft.com/office/drawing/2014/main" xmlns="" id="{F3115FFD-07CC-4C47-92E5-8A888760289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7898" y="1775780"/>
                <a:ext cx="964866" cy="1551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0960" tIns="30480" rIns="60960" bIns="3048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r-TR" sz="3600" b="0" i="0" u="none" strike="noStrike" kern="1200" cap="none" spc="15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Poppins" panose="020B0604020202020204" charset="-94"/>
                    <a:ea typeface="Adobe Heiti Std R" pitchFamily="34" charset="-128"/>
                    <a:cs typeface="Poppins" panose="020B0604020202020204" charset="-94"/>
                  </a:rPr>
                  <a:t>7</a:t>
                </a:r>
                <a:endParaRPr kumimoji="0" lang="en-US" sz="3600" b="0" i="0" u="none" strike="noStrike" kern="1200" cap="none" spc="15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Poppins" panose="020B0604020202020204" charset="-94"/>
                  <a:ea typeface="Adobe Heiti Std R" pitchFamily="34" charset="-128"/>
                  <a:cs typeface="Poppins" panose="020B0604020202020204" charset="-94"/>
                </a:endParaRPr>
              </a:p>
            </p:txBody>
          </p:sp>
          <p:sp>
            <p:nvSpPr>
              <p:cNvPr id="95" name="TextBox 89">
                <a:extLst>
                  <a:ext uri="{FF2B5EF4-FFF2-40B4-BE49-F238E27FC236}">
                    <a16:creationId xmlns:a16="http://schemas.microsoft.com/office/drawing/2014/main" xmlns="" id="{39B65C98-9434-45B9-B511-83291CB21259}"/>
                  </a:ext>
                </a:extLst>
              </p:cNvPr>
              <p:cNvSpPr txBox="1"/>
              <p:nvPr/>
            </p:nvSpPr>
            <p:spPr>
              <a:xfrm>
                <a:off x="2520028" y="1341861"/>
                <a:ext cx="10066461" cy="131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endParaRPr lang="tr-TR" sz="2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" name="TextBox 35"/>
            <p:cNvSpPr txBox="1"/>
            <p:nvPr/>
          </p:nvSpPr>
          <p:spPr>
            <a:xfrm>
              <a:off x="145528" y="238370"/>
              <a:ext cx="10555573" cy="369332"/>
            </a:xfrm>
            <a:prstGeom prst="rect">
              <a:avLst/>
            </a:prstGeom>
          </p:spPr>
          <p:txBody>
            <a:bodyPr wrap="square" lIns="0" tIns="0" rIns="0" bIns="0" rtlCol="0" anchor="ctr">
              <a:spAutoFit/>
            </a:bodyPr>
            <a:lstStyle/>
            <a:p>
              <a:pPr lvl="0" defTabSz="1382298">
                <a:defRPr/>
              </a:pPr>
              <a:r>
                <a:rPr lang="tr-TR" sz="2400" kern="0" dirty="0" smtClean="0">
                  <a:solidFill>
                    <a:schemeClr val="bg1"/>
                  </a:solidFill>
                  <a:effectLst>
                    <a:glow rad="241300">
                      <a:srgbClr val="44546A">
                        <a:lumMod val="10000"/>
                      </a:srgbClr>
                    </a:glow>
                  </a:effectLst>
                  <a:latin typeface="Poppins" panose="020B0604020202020204" charset="-94"/>
                  <a:cs typeface="Poppins" panose="020B0604020202020204" charset="-94"/>
                </a:rPr>
                <a:t>Değerlendirelim :  OLUMLU İLETİŞİMİN ÖNEMİ</a:t>
              </a:r>
              <a:endParaRPr lang="tr-TR" sz="2400" kern="0" dirty="0">
                <a:solidFill>
                  <a:schemeClr val="bg1"/>
                </a:solidFill>
                <a:effectLst>
                  <a:glow rad="241300">
                    <a:srgbClr val="44546A">
                      <a:lumMod val="10000"/>
                    </a:srgbClr>
                  </a:glow>
                </a:effectLst>
                <a:latin typeface="Poppins" panose="020B0604020202020204" charset="-94"/>
                <a:cs typeface="Poppins" panose="020B0604020202020204" charset="-94"/>
              </a:endParaRPr>
            </a:p>
          </p:txBody>
        </p:sp>
      </p:grpSp>
      <p:sp>
        <p:nvSpPr>
          <p:cNvPr id="70" name="Köşeli Çift Ayraç 69"/>
          <p:cNvSpPr/>
          <p:nvPr/>
        </p:nvSpPr>
        <p:spPr>
          <a:xfrm>
            <a:off x="1065734" y="590095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Kitaplarımızda 29.sayfayı açalım lütfen…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00" name="Grup 99"/>
          <p:cNvGrpSpPr/>
          <p:nvPr/>
        </p:nvGrpSpPr>
        <p:grpSpPr>
          <a:xfrm>
            <a:off x="283245" y="5910221"/>
            <a:ext cx="914437" cy="819703"/>
            <a:chOff x="313837" y="4957280"/>
            <a:chExt cx="914437" cy="819703"/>
          </a:xfrm>
        </p:grpSpPr>
        <p:grpSp>
          <p:nvGrpSpPr>
            <p:cNvPr id="101" name="Grup 100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3" name="Freeform: Shape 25">
                <a:extLst>
                  <a:ext uri="{FF2B5EF4-FFF2-40B4-BE49-F238E27FC236}">
                    <a16:creationId xmlns:a16="http://schemas.microsoft.com/office/drawing/2014/main" xmlns="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4" name="Figure">
                <a:extLst>
                  <a:ext uri="{FF2B5EF4-FFF2-40B4-BE49-F238E27FC236}">
                    <a16:creationId xmlns:a16="http://schemas.microsoft.com/office/drawing/2014/main" xmlns="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02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!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930" y="624081"/>
            <a:ext cx="6110140" cy="6233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9" y="4693675"/>
            <a:ext cx="8405812" cy="216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1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ipple/>
        <p:sndAc>
          <p:stSnd>
            <p:snd r:embed="rId2" name="arrow.wav"/>
          </p:stSnd>
        </p:sndAc>
      </p:transition>
    </mc:Choice>
    <mc:Fallback xmlns="">
      <p:transition>
        <p:fade/>
        <p:sndAc>
          <p:stSnd>
            <p:snd r:embed="rId8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785C7CE-9DDB-46EE-B46E-E508F1430144}:67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785C7CE-9DDB-46EE-B46E-E508F1430144}:673"/>
</p:tagLst>
</file>

<file path=ppt/theme/theme1.xml><?xml version="1.0" encoding="utf-8"?>
<a:theme xmlns:a="http://schemas.openxmlformats.org/drawingml/2006/main" name="Template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is Teması">
  <a:themeElements>
    <a:clrScheme name="Raptiye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16064</TotalTime>
  <Words>2241</Words>
  <Application>Microsoft Office PowerPoint</Application>
  <PresentationFormat>Özel</PresentationFormat>
  <Paragraphs>449</Paragraphs>
  <Slides>56</Slides>
  <Notes>6</Notes>
  <HiddenSlides>0</HiddenSlides>
  <MMClips>3</MMClips>
  <ScaleCrop>false</ScaleCrop>
  <HeadingPairs>
    <vt:vector size="4" baseType="variant">
      <vt:variant>
        <vt:lpstr>Tema</vt:lpstr>
      </vt:variant>
      <vt:variant>
        <vt:i4>2</vt:i4>
      </vt:variant>
      <vt:variant>
        <vt:lpstr>Slayt Başlıkları</vt:lpstr>
      </vt:variant>
      <vt:variant>
        <vt:i4>56</vt:i4>
      </vt:variant>
    </vt:vector>
  </HeadingPairs>
  <TitlesOfParts>
    <vt:vector size="58" baseType="lpstr">
      <vt:lpstr>Template PresentationGo</vt:lpstr>
      <vt:lpstr>4_Ofis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Duygu, düşünce veya bilgilerin akla gelebilecek her türlü yolla başkalarına aktarılmasına iletişim denir.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Sunu Şablonu</dc:title>
  <dc:creator>Erkan İSANMAZ</dc:creator>
  <dc:description>© Copyright sosyalbilgiler.biz</dc:description>
  <cp:lastModifiedBy>Pc</cp:lastModifiedBy>
  <cp:revision>868</cp:revision>
  <dcterms:created xsi:type="dcterms:W3CDTF">2014-11-26T05:14:11Z</dcterms:created>
  <dcterms:modified xsi:type="dcterms:W3CDTF">2026-09-08T14:08:05Z</dcterms:modified>
</cp:coreProperties>
</file>