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105"/>
  </p:notesMasterIdLst>
  <p:sldIdLst>
    <p:sldId id="344" r:id="rId5"/>
    <p:sldId id="830" r:id="rId6"/>
    <p:sldId id="257" r:id="rId7"/>
    <p:sldId id="831" r:id="rId8"/>
    <p:sldId id="335" r:id="rId9"/>
    <p:sldId id="839" r:id="rId10"/>
    <p:sldId id="256" r:id="rId11"/>
    <p:sldId id="841" r:id="rId12"/>
    <p:sldId id="842" r:id="rId13"/>
    <p:sldId id="259" r:id="rId14"/>
    <p:sldId id="260" r:id="rId15"/>
    <p:sldId id="258" r:id="rId16"/>
    <p:sldId id="304" r:id="rId17"/>
    <p:sldId id="262" r:id="rId18"/>
    <p:sldId id="263" r:id="rId19"/>
    <p:sldId id="264" r:id="rId20"/>
    <p:sldId id="265" r:id="rId21"/>
    <p:sldId id="336" r:id="rId22"/>
    <p:sldId id="267" r:id="rId23"/>
    <p:sldId id="268" r:id="rId24"/>
    <p:sldId id="305" r:id="rId25"/>
    <p:sldId id="272" r:id="rId26"/>
    <p:sldId id="273" r:id="rId27"/>
    <p:sldId id="306" r:id="rId28"/>
    <p:sldId id="275" r:id="rId29"/>
    <p:sldId id="835" r:id="rId30"/>
    <p:sldId id="307" r:id="rId31"/>
    <p:sldId id="277" r:id="rId32"/>
    <p:sldId id="278" r:id="rId33"/>
    <p:sldId id="827" r:id="rId34"/>
    <p:sldId id="843" r:id="rId35"/>
    <p:sldId id="279" r:id="rId36"/>
    <p:sldId id="280" r:id="rId37"/>
    <p:sldId id="281" r:id="rId38"/>
    <p:sldId id="282" r:id="rId39"/>
    <p:sldId id="836" r:id="rId40"/>
    <p:sldId id="283" r:id="rId41"/>
    <p:sldId id="337" r:id="rId42"/>
    <p:sldId id="285" r:id="rId43"/>
    <p:sldId id="286" r:id="rId44"/>
    <p:sldId id="832" r:id="rId45"/>
    <p:sldId id="289" r:id="rId46"/>
    <p:sldId id="290" r:id="rId47"/>
    <p:sldId id="834" r:id="rId48"/>
    <p:sldId id="291" r:id="rId49"/>
    <p:sldId id="292" r:id="rId50"/>
    <p:sldId id="825" r:id="rId51"/>
    <p:sldId id="293" r:id="rId52"/>
    <p:sldId id="338" r:id="rId53"/>
    <p:sldId id="295" r:id="rId54"/>
    <p:sldId id="837" r:id="rId55"/>
    <p:sldId id="340" r:id="rId56"/>
    <p:sldId id="297" r:id="rId57"/>
    <p:sldId id="838" r:id="rId58"/>
    <p:sldId id="298" r:id="rId59"/>
    <p:sldId id="826" r:id="rId60"/>
    <p:sldId id="829" r:id="rId61"/>
    <p:sldId id="828" r:id="rId62"/>
    <p:sldId id="833" r:id="rId63"/>
    <p:sldId id="299" r:id="rId64"/>
    <p:sldId id="300" r:id="rId65"/>
    <p:sldId id="301" r:id="rId66"/>
    <p:sldId id="341" r:id="rId67"/>
    <p:sldId id="302" r:id="rId68"/>
    <p:sldId id="342" r:id="rId69"/>
    <p:sldId id="343" r:id="rId70"/>
    <p:sldId id="303" r:id="rId71"/>
    <p:sldId id="309" r:id="rId72"/>
    <p:sldId id="310" r:id="rId73"/>
    <p:sldId id="311" r:id="rId74"/>
    <p:sldId id="312" r:id="rId75"/>
    <p:sldId id="313" r:id="rId76"/>
    <p:sldId id="261" r:id="rId77"/>
    <p:sldId id="314" r:id="rId78"/>
    <p:sldId id="315" r:id="rId79"/>
    <p:sldId id="316" r:id="rId80"/>
    <p:sldId id="317" r:id="rId81"/>
    <p:sldId id="318" r:id="rId82"/>
    <p:sldId id="319" r:id="rId83"/>
    <p:sldId id="320" r:id="rId84"/>
    <p:sldId id="269" r:id="rId85"/>
    <p:sldId id="321" r:id="rId86"/>
    <p:sldId id="271" r:id="rId87"/>
    <p:sldId id="322" r:id="rId88"/>
    <p:sldId id="323" r:id="rId89"/>
    <p:sldId id="274" r:id="rId90"/>
    <p:sldId id="324" r:id="rId91"/>
    <p:sldId id="276" r:id="rId92"/>
    <p:sldId id="325" r:id="rId93"/>
    <p:sldId id="326" r:id="rId94"/>
    <p:sldId id="327" r:id="rId95"/>
    <p:sldId id="328" r:id="rId96"/>
    <p:sldId id="329" r:id="rId97"/>
    <p:sldId id="330" r:id="rId98"/>
    <p:sldId id="331" r:id="rId99"/>
    <p:sldId id="332" r:id="rId100"/>
    <p:sldId id="333" r:id="rId101"/>
    <p:sldId id="334" r:id="rId102"/>
    <p:sldId id="287" r:id="rId103"/>
    <p:sldId id="823" r:id="rId104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068"/>
    <a:srgbClr val="E1EEFC"/>
    <a:srgbClr val="FEF8E8"/>
    <a:srgbClr val="B3E6FC"/>
    <a:srgbClr val="FDDDE0"/>
    <a:srgbClr val="DCF6D9"/>
    <a:srgbClr val="FF0066"/>
    <a:srgbClr val="072D5C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9" d="100"/>
          <a:sy n="79" d="100"/>
        </p:scale>
        <p:origin x="798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openxmlformats.org/officeDocument/2006/relationships/slide" Target="slides/slide80.xml"/><Relationship Id="rId89" Type="http://schemas.openxmlformats.org/officeDocument/2006/relationships/slide" Target="slides/slide85.xml"/><Relationship Id="rId16" Type="http://schemas.openxmlformats.org/officeDocument/2006/relationships/slide" Target="slides/slide12.xml"/><Relationship Id="rId107" Type="http://schemas.openxmlformats.org/officeDocument/2006/relationships/viewProps" Target="viewProps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102" Type="http://schemas.openxmlformats.org/officeDocument/2006/relationships/slide" Target="slides/slide98.xml"/><Relationship Id="rId5" Type="http://schemas.openxmlformats.org/officeDocument/2006/relationships/slide" Target="slides/slide1.xml"/><Relationship Id="rId90" Type="http://schemas.openxmlformats.org/officeDocument/2006/relationships/slide" Target="slides/slide86.xml"/><Relationship Id="rId95" Type="http://schemas.openxmlformats.org/officeDocument/2006/relationships/slide" Target="slides/slide91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80" Type="http://schemas.openxmlformats.org/officeDocument/2006/relationships/slide" Target="slides/slide76.xml"/><Relationship Id="rId85" Type="http://schemas.openxmlformats.org/officeDocument/2006/relationships/slide" Target="slides/slide81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59" Type="http://schemas.openxmlformats.org/officeDocument/2006/relationships/slide" Target="slides/slide55.xml"/><Relationship Id="rId103" Type="http://schemas.openxmlformats.org/officeDocument/2006/relationships/slide" Target="slides/slide99.xml"/><Relationship Id="rId108" Type="http://schemas.openxmlformats.org/officeDocument/2006/relationships/theme" Target="theme/theme1.xml"/><Relationship Id="rId54" Type="http://schemas.openxmlformats.org/officeDocument/2006/relationships/slide" Target="slides/slide50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91" Type="http://schemas.openxmlformats.org/officeDocument/2006/relationships/slide" Target="slides/slide87.xml"/><Relationship Id="rId96" Type="http://schemas.openxmlformats.org/officeDocument/2006/relationships/slide" Target="slides/slide9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6" Type="http://schemas.openxmlformats.org/officeDocument/2006/relationships/presProps" Target="pres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86" Type="http://schemas.openxmlformats.org/officeDocument/2006/relationships/slide" Target="slides/slide82.xml"/><Relationship Id="rId94" Type="http://schemas.openxmlformats.org/officeDocument/2006/relationships/slide" Target="slides/slide90.xml"/><Relationship Id="rId99" Type="http://schemas.openxmlformats.org/officeDocument/2006/relationships/slide" Target="slides/slide95.xml"/><Relationship Id="rId101" Type="http://schemas.openxmlformats.org/officeDocument/2006/relationships/slide" Target="slides/slide9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109" Type="http://schemas.openxmlformats.org/officeDocument/2006/relationships/tableStyles" Target="tableStyles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97" Type="http://schemas.openxmlformats.org/officeDocument/2006/relationships/slide" Target="slides/slide93.xml"/><Relationship Id="rId104" Type="http://schemas.openxmlformats.org/officeDocument/2006/relationships/slide" Target="slides/slide100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92" Type="http://schemas.openxmlformats.org/officeDocument/2006/relationships/slide" Target="slides/slide88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87" Type="http://schemas.openxmlformats.org/officeDocument/2006/relationships/slide" Target="slides/slide83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56" Type="http://schemas.openxmlformats.org/officeDocument/2006/relationships/slide" Target="slides/slide52.xml"/><Relationship Id="rId77" Type="http://schemas.openxmlformats.org/officeDocument/2006/relationships/slide" Target="slides/slide73.xml"/><Relationship Id="rId100" Type="http://schemas.openxmlformats.org/officeDocument/2006/relationships/slide" Target="slides/slide96.xml"/><Relationship Id="rId105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93" Type="http://schemas.openxmlformats.org/officeDocument/2006/relationships/slide" Target="slides/slide89.xml"/><Relationship Id="rId98" Type="http://schemas.openxmlformats.org/officeDocument/2006/relationships/slide" Target="slides/slide94.xml"/><Relationship Id="rId3" Type="http://schemas.openxmlformats.org/officeDocument/2006/relationships/slideMaster" Target="slideMasters/slideMaster3.xml"/><Relationship Id="rId25" Type="http://schemas.openxmlformats.org/officeDocument/2006/relationships/slide" Target="slides/slide21.xml"/><Relationship Id="rId46" Type="http://schemas.openxmlformats.org/officeDocument/2006/relationships/slide" Target="slides/slide42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62" Type="http://schemas.openxmlformats.org/officeDocument/2006/relationships/slide" Target="slides/slide58.xml"/><Relationship Id="rId83" Type="http://schemas.openxmlformats.org/officeDocument/2006/relationships/slide" Target="slides/slide79.xml"/><Relationship Id="rId88" Type="http://schemas.openxmlformats.org/officeDocument/2006/relationships/slide" Target="slides/slide8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474621-BB1A-408C-9083-91EF19E237F2}" type="datetimeFigureOut">
              <a:rPr lang="tr-TR" smtClean="0"/>
              <a:t>20.09.2026</a:t>
            </a:fld>
            <a:endParaRPr lang="tr-TR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EFA5EF-666A-4262-93DF-683B844C057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283953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EFA5EF-666A-4262-93DF-683B844C057F}" type="slidenum">
              <a:rPr lang="tr-TR" smtClean="0"/>
              <a:t>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209812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EFA5EF-666A-4262-93DF-683B844C057F}" type="slidenum">
              <a:rPr lang="tr-TR" smtClean="0"/>
              <a:t>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221076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EFA5EF-666A-4262-93DF-683B844C057F}" type="slidenum">
              <a:rPr lang="tr-TR" smtClean="0"/>
              <a:t>16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97865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EFA5EF-666A-4262-93DF-683B844C057F}" type="slidenum">
              <a:rPr lang="tr-TR" smtClean="0"/>
              <a:t>33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005711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EFA5EF-666A-4262-93DF-683B844C057F}" type="slidenum">
              <a:rPr lang="tr-TR" smtClean="0"/>
              <a:t>35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434150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EFA5EF-666A-4262-93DF-683B844C057F}" type="slidenum">
              <a:rPr lang="tr-TR" smtClean="0"/>
              <a:t>40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785627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EFA5EF-666A-4262-93DF-683B844C057F}" type="slidenum">
              <a:rPr lang="tr-TR" smtClean="0"/>
              <a:t>65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829429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97018BD-88AA-4AD5-938A-C5A8DEAF7CDB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100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24777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2553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35488DE8-578E-4D02-BE7B-F068A4FA0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61DC72E-1CED-4C25-A1AF-7BBA3E1377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AC8E8C3B-987E-44B0-BE89-65DC6DC2D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8B1E8-5365-4C60-8224-510A368A4DBF}" type="datetimeFigureOut">
              <a:rPr lang="tr-TR" smtClean="0"/>
              <a:t>20.09.2026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0D3F9F46-B739-47FB-8005-B128A188C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3BD50AC6-C3F0-4385-9683-7A6676B518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81B6B-8E1A-4C95-9CC1-146BB7744AC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23774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0895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66184"/>
            <a:ext cx="109728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2133601"/>
            <a:ext cx="109728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8475134"/>
            <a:ext cx="28448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8475134"/>
            <a:ext cx="38608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8475134"/>
            <a:ext cx="28448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95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15EB7920-8CD1-435E-BC2D-8A00F6197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600" y="486834"/>
            <a:ext cx="14020800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0E89F927-32AC-4F2B-9D71-8CC5CD5D0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7600" y="2434167"/>
            <a:ext cx="14020800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0C1231E0-1A86-4EA3-8E14-CF1465D430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1176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8B1E8-5365-4C60-8224-510A368A4DBF}" type="datetimeFigureOut">
              <a:rPr lang="tr-TR" smtClean="0"/>
              <a:t>20.09.2026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0E8CD1E9-39A0-477B-83EF-631AEE6E9A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384800" y="8475134"/>
            <a:ext cx="54864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D0B2DA88-0FBB-4501-96BB-46FBAE7A26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808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81B6B-8E1A-4C95-9CC1-146BB7744AC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81823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379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hf sldNum="0" hdr="0" ftr="0" dt="0"/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7.png"/><Relationship Id="rId3" Type="http://schemas.openxmlformats.org/officeDocument/2006/relationships/hyperlink" Target="https://www.youtube.com/@engindemirci44" TargetMode="External"/><Relationship Id="rId7" Type="http://schemas.openxmlformats.org/officeDocument/2006/relationships/hyperlink" Target="https://tr.pinterest.com/engindemirci44/_profile/" TargetMode="External"/><Relationship Id="rId12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hyperlink" Target="https://ogretmensosyalbilgiler.wordpress.com/" TargetMode="External"/><Relationship Id="rId5" Type="http://schemas.openxmlformats.org/officeDocument/2006/relationships/hyperlink" Target="https://www.instagram.com/engindemirci44/" TargetMode="External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hyperlink" Target="https://www.facebook.com/engin.demirci.393" TargetMode="External"/><Relationship Id="rId1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slide" Target="slide69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" Target="slide70.xml"/><Relationship Id="rId2" Type="http://schemas.openxmlformats.org/officeDocument/2006/relationships/slide" Target="slide71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slide" Target="slide72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slide" Target="slide69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slide" Target="slide74.xml"/><Relationship Id="rId2" Type="http://schemas.openxmlformats.org/officeDocument/2006/relationships/slide" Target="slide73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slide" Target="slide75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slide" Target="slide72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slide" Target="slide77.xml"/><Relationship Id="rId2" Type="http://schemas.openxmlformats.org/officeDocument/2006/relationships/slide" Target="slide76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slide" Target="slide78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slide" Target="slide75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slide" Target="slide79.xml"/><Relationship Id="rId2" Type="http://schemas.openxmlformats.org/officeDocument/2006/relationships/slide" Target="slide80.xml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slide" Target="slide81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slide" Target="slide78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slide" Target="slide82.xml"/><Relationship Id="rId2" Type="http://schemas.openxmlformats.org/officeDocument/2006/relationships/slide" Target="slide83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slide" Target="slide84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slide" Target="slide81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slide" Target="slide86.xml"/><Relationship Id="rId2" Type="http://schemas.openxmlformats.org/officeDocument/2006/relationships/slide" Target="slide85.xml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slide" Target="slide87.xml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slide" Target="slide84.xml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slide" Target="slide88.xml"/><Relationship Id="rId2" Type="http://schemas.openxmlformats.org/officeDocument/2006/relationships/slide" Target="slide89.xml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slide" Target="slide90.xml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slide" Target="slide87.xml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slide" Target="slide91.xml"/><Relationship Id="rId2" Type="http://schemas.openxmlformats.org/officeDocument/2006/relationships/slide" Target="slide92.xml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slide" Target="slide93.xml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slide" Target="slide90.xml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slide" Target="slide94.xml"/><Relationship Id="rId2" Type="http://schemas.openxmlformats.org/officeDocument/2006/relationships/slide" Target="slide95.xml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slide" Target="slide96.xml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slide" Target="slide93.xml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slide" Target="slide98.xml"/><Relationship Id="rId2" Type="http://schemas.openxmlformats.org/officeDocument/2006/relationships/slide" Target="slide97.xml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slide" Target="slide99.xml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slide" Target="slide96.xml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image" Target="../media/image84.jpeg"/><Relationship Id="rId3" Type="http://schemas.openxmlformats.org/officeDocument/2006/relationships/image" Target="../media/image75.png"/><Relationship Id="rId7" Type="http://schemas.openxmlformats.org/officeDocument/2006/relationships/hyperlink" Target="https://www.youtube.com/@engindemirci44" TargetMode="External"/><Relationship Id="rId12" Type="http://schemas.openxmlformats.org/officeDocument/2006/relationships/image" Target="../media/image83.jpeg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8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8.png"/><Relationship Id="rId11" Type="http://schemas.openxmlformats.org/officeDocument/2006/relationships/image" Target="../media/image82.png"/><Relationship Id="rId5" Type="http://schemas.openxmlformats.org/officeDocument/2006/relationships/image" Target="../media/image77.png"/><Relationship Id="rId15" Type="http://schemas.openxmlformats.org/officeDocument/2006/relationships/image" Target="../media/image86.jpeg"/><Relationship Id="rId10" Type="http://schemas.openxmlformats.org/officeDocument/2006/relationships/image" Target="../media/image81.png"/><Relationship Id="rId4" Type="http://schemas.openxmlformats.org/officeDocument/2006/relationships/image" Target="../media/image76.jpeg"/><Relationship Id="rId9" Type="http://schemas.openxmlformats.org/officeDocument/2006/relationships/image" Target="../media/image80.png"/><Relationship Id="rId14" Type="http://schemas.openxmlformats.org/officeDocument/2006/relationships/image" Target="../media/image8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1491D5C6-BBA7-9C99-00E9-4B557C67F2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8861"/>
          </a:xfrm>
          <a:prstGeom prst="rect">
            <a:avLst/>
          </a:prstGeom>
        </p:spPr>
      </p:pic>
      <p:pic>
        <p:nvPicPr>
          <p:cNvPr id="4" name="Resim 3">
            <a:hlinkClick r:id="rId3"/>
            <a:extLst>
              <a:ext uri="{FF2B5EF4-FFF2-40B4-BE49-F238E27FC236}">
                <a16:creationId xmlns:a16="http://schemas.microsoft.com/office/drawing/2014/main" id="{26A2F092-A38A-90F5-5019-6ED2D37DAE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01586" y="8408575"/>
            <a:ext cx="556245" cy="536225"/>
          </a:xfrm>
          <a:prstGeom prst="rect">
            <a:avLst/>
          </a:prstGeom>
        </p:spPr>
      </p:pic>
      <p:pic>
        <p:nvPicPr>
          <p:cNvPr id="5" name="Resim 4">
            <a:hlinkClick r:id="rId5"/>
            <a:extLst>
              <a:ext uri="{FF2B5EF4-FFF2-40B4-BE49-F238E27FC236}">
                <a16:creationId xmlns:a16="http://schemas.microsoft.com/office/drawing/2014/main" id="{CF0CD2BD-E539-6823-CE15-F4C258194B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700000" y="8412530"/>
            <a:ext cx="537655" cy="536225"/>
          </a:xfrm>
          <a:prstGeom prst="rect">
            <a:avLst/>
          </a:prstGeom>
        </p:spPr>
      </p:pic>
      <p:pic>
        <p:nvPicPr>
          <p:cNvPr id="6" name="Resim 5">
            <a:hlinkClick r:id="rId7"/>
            <a:extLst>
              <a:ext uri="{FF2B5EF4-FFF2-40B4-BE49-F238E27FC236}">
                <a16:creationId xmlns:a16="http://schemas.microsoft.com/office/drawing/2014/main" id="{7BA13867-FB82-77B0-737D-73B856995BA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-650" t="66618" r="78978" b="-1691"/>
          <a:stretch/>
        </p:blipFill>
        <p:spPr>
          <a:xfrm>
            <a:off x="13857831" y="8394611"/>
            <a:ext cx="546281" cy="564154"/>
          </a:xfrm>
          <a:prstGeom prst="rect">
            <a:avLst/>
          </a:prstGeom>
        </p:spPr>
      </p:pic>
      <p:pic>
        <p:nvPicPr>
          <p:cNvPr id="7" name="Resim 6">
            <a:hlinkClick r:id="rId9"/>
            <a:extLst>
              <a:ext uri="{FF2B5EF4-FFF2-40B4-BE49-F238E27FC236}">
                <a16:creationId xmlns:a16="http://schemas.microsoft.com/office/drawing/2014/main" id="{BD96A227-5687-2E46-65DE-37CCDCE0677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130628" y="8412530"/>
            <a:ext cx="581984" cy="546235"/>
          </a:xfrm>
          <a:prstGeom prst="rect">
            <a:avLst/>
          </a:prstGeom>
        </p:spPr>
      </p:pic>
      <p:pic>
        <p:nvPicPr>
          <p:cNvPr id="8" name="Resim 7">
            <a:hlinkClick r:id="rId11"/>
            <a:extLst>
              <a:ext uri="{FF2B5EF4-FFF2-40B4-BE49-F238E27FC236}">
                <a16:creationId xmlns:a16="http://schemas.microsoft.com/office/drawing/2014/main" id="{518B772C-7176-C108-F4BE-73181EE9E7B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554781" y="8339196"/>
            <a:ext cx="678524" cy="648708"/>
          </a:xfrm>
          <a:prstGeom prst="rect">
            <a:avLst/>
          </a:prstGeom>
        </p:spPr>
      </p:pic>
      <p:pic>
        <p:nvPicPr>
          <p:cNvPr id="9" name="Resim 8">
            <a:hlinkClick r:id="rId11"/>
            <a:extLst>
              <a:ext uri="{FF2B5EF4-FFF2-40B4-BE49-F238E27FC236}">
                <a16:creationId xmlns:a16="http://schemas.microsoft.com/office/drawing/2014/main" id="{7B6D133B-214E-64F6-6854-6EE0ED9A6A3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4424453" y="8210456"/>
            <a:ext cx="1972179" cy="748309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488635A3-B799-FF21-EFF0-BD0DFA76F6B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21077551">
            <a:off x="8980360" y="925954"/>
            <a:ext cx="3078747" cy="1670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88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1B97EC84-C2C6-1850-C200-E423F25A35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9144"/>
            <a:ext cx="16256000" cy="9153144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B744E5AA-9CDC-1B22-201C-DA565B42EAC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8800" y="8305800"/>
            <a:ext cx="1828959" cy="1143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56547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F1815016-56DA-4E4A-8122-1CD5370D360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6200"/>
            <a:ext cx="16256000" cy="9220200"/>
          </a:xfrm>
          <a:prstGeom prst="rect">
            <a:avLst/>
          </a:prstGeom>
        </p:spPr>
      </p:pic>
      <p:sp>
        <p:nvSpPr>
          <p:cNvPr id="3" name="Metin kutusu 2">
            <a:extLst>
              <a:ext uri="{FF2B5EF4-FFF2-40B4-BE49-F238E27FC236}">
                <a16:creationId xmlns:a16="http://schemas.microsoft.com/office/drawing/2014/main" id="{4814A3AB-F9DD-573B-7200-2020AB580731}"/>
              </a:ext>
            </a:extLst>
          </p:cNvPr>
          <p:cNvSpPr txBox="1"/>
          <p:nvPr/>
        </p:nvSpPr>
        <p:spPr>
          <a:xfrm>
            <a:off x="13995400" y="8458200"/>
            <a:ext cx="2260600" cy="609600"/>
          </a:xfrm>
          <a:prstGeom prst="rect">
            <a:avLst/>
          </a:prstGeom>
          <a:solidFill>
            <a:srgbClr val="072D5C"/>
          </a:solidFill>
          <a:ln>
            <a:solidFill>
              <a:srgbClr val="072D5C"/>
            </a:solidFill>
          </a:ln>
        </p:spPr>
        <p:txBody>
          <a:bodyPr wrap="square" rtlCol="0">
            <a:spAutoFit/>
          </a:bodyPr>
          <a:lstStyle/>
          <a:p>
            <a:endParaRPr lang="tr-TR" dirty="0"/>
          </a:p>
        </p:txBody>
      </p:sp>
      <p:sp>
        <p:nvSpPr>
          <p:cNvPr id="4" name="Dikdörtgen 3">
            <a:extLst>
              <a:ext uri="{FF2B5EF4-FFF2-40B4-BE49-F238E27FC236}">
                <a16:creationId xmlns:a16="http://schemas.microsoft.com/office/drawing/2014/main" id="{DF801F36-6FD5-999B-4D30-E703354ABBCA}"/>
              </a:ext>
            </a:extLst>
          </p:cNvPr>
          <p:cNvSpPr/>
          <p:nvPr/>
        </p:nvSpPr>
        <p:spPr>
          <a:xfrm>
            <a:off x="13995400" y="8356271"/>
            <a:ext cx="202446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4400" b="1" cap="none" spc="50" dirty="0">
                <a:ln w="0"/>
                <a:solidFill>
                  <a:srgbClr val="FFFF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anlatır?</a:t>
            </a:r>
          </a:p>
        </p:txBody>
      </p:sp>
    </p:spTree>
    <p:extLst>
      <p:ext uri="{BB962C8B-B14F-4D97-AF65-F5344CB8AC3E}">
        <p14:creationId xmlns:p14="http://schemas.microsoft.com/office/powerpoint/2010/main" val="339434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1DDC4C43-1713-A7FF-8BF6-DB2E8CE0BD6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8800" y="8458200"/>
            <a:ext cx="1905159" cy="990706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>
            <a:extLst>
              <a:ext uri="{FF2B5EF4-FFF2-40B4-BE49-F238E27FC236}">
                <a16:creationId xmlns:a16="http://schemas.microsoft.com/office/drawing/2014/main" id="{7BF84CDC-071C-069C-502E-4572A0FF1A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1"/>
            <a:ext cx="16256000" cy="9142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5761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A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2923520" y="-1706880"/>
            <a:ext cx="5486400" cy="5486400"/>
          </a:xfrm>
          <a:prstGeom prst="ellipse">
            <a:avLst/>
          </a:prstGeom>
          <a:solidFill>
            <a:srgbClr val="C8102E">
              <a:alpha val="22000"/>
            </a:srgbClr>
          </a:solidFill>
          <a:ln/>
        </p:spPr>
      </p:sp>
      <p:sp>
        <p:nvSpPr>
          <p:cNvPr id="3" name="Shape 1"/>
          <p:cNvSpPr/>
          <p:nvPr/>
        </p:nvSpPr>
        <p:spPr>
          <a:xfrm>
            <a:off x="-1950720" y="6339840"/>
            <a:ext cx="5120640" cy="5120640"/>
          </a:xfrm>
          <a:prstGeom prst="ellipse">
            <a:avLst/>
          </a:prstGeom>
          <a:solidFill>
            <a:srgbClr val="D4AF37">
              <a:alpha val="15000"/>
            </a:srgbClr>
          </a:solidFill>
          <a:ln/>
        </p:spPr>
      </p:sp>
      <p:sp>
        <p:nvSpPr>
          <p:cNvPr id="4" name="Text 2"/>
          <p:cNvSpPr txBox="1"/>
          <p:nvPr/>
        </p:nvSpPr>
        <p:spPr>
          <a:xfrm>
            <a:off x="7144512" y="670560"/>
            <a:ext cx="1950720" cy="1584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7333" dirty="0">
                <a:solidFill>
                  <a:srgbClr val="000000"/>
                </a:solidFill>
                <a:latin typeface="Calibri" panose="020F0502020204030204"/>
              </a:rPr>
              <a:t>🇹🇷</a:t>
            </a:r>
            <a:endParaRPr lang="en-US" sz="73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 txBox="1"/>
          <p:nvPr/>
        </p:nvSpPr>
        <p:spPr>
          <a:xfrm>
            <a:off x="975360" y="2316480"/>
            <a:ext cx="14301216" cy="1889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>
              <a:lnSpc>
                <a:spcPct val="110000"/>
              </a:lnSpc>
            </a:pPr>
            <a:r>
              <a:rPr lang="en-US" sz="5067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SİZCE HANGİLERİ</a:t>
            </a:r>
            <a:endParaRPr lang="en-US" sz="5067" dirty="0">
              <a:solidFill>
                <a:prstClr val="black"/>
              </a:solidFill>
              <a:latin typeface="Calibri" panose="020F0502020204030204"/>
            </a:endParaRPr>
          </a:p>
          <a:p>
            <a:pPr algn="ctr" defTabSz="1219170">
              <a:lnSpc>
                <a:spcPct val="110000"/>
              </a:lnSpc>
            </a:pPr>
            <a:r>
              <a:rPr lang="en-US" sz="5067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MİLLÎ MESELEDİR?</a:t>
            </a:r>
            <a:endParaRPr lang="en-US" sz="50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Shape 4"/>
          <p:cNvSpPr/>
          <p:nvPr/>
        </p:nvSpPr>
        <p:spPr>
          <a:xfrm>
            <a:off x="4145280" y="4328160"/>
            <a:ext cx="7961376" cy="670560"/>
          </a:xfrm>
          <a:prstGeom prst="roundRect">
            <a:avLst>
              <a:gd name="adj" fmla="val 50909"/>
            </a:avLst>
          </a:prstGeom>
          <a:solidFill>
            <a:srgbClr val="C8102E"/>
          </a:solidFill>
          <a:ln/>
        </p:spPr>
      </p:sp>
      <p:sp>
        <p:nvSpPr>
          <p:cNvPr id="7" name="Text 5"/>
          <p:cNvSpPr txBox="1"/>
          <p:nvPr/>
        </p:nvSpPr>
        <p:spPr>
          <a:xfrm>
            <a:off x="4145280" y="4328160"/>
            <a:ext cx="7961376" cy="670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1733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Aşağıdaki seçeneklerden Millî Mesele olanları seçin!</a:t>
            </a:r>
            <a:endParaRPr lang="en-US" sz="17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8" name="Shape 6"/>
          <p:cNvSpPr/>
          <p:nvPr/>
        </p:nvSpPr>
        <p:spPr>
          <a:xfrm>
            <a:off x="3657600" y="5303520"/>
            <a:ext cx="8936736" cy="1036320"/>
          </a:xfrm>
          <a:prstGeom prst="roundRect">
            <a:avLst>
              <a:gd name="adj" fmla="val 49412"/>
            </a:avLst>
          </a:prstGeom>
          <a:solidFill>
            <a:srgbClr val="D4AF37"/>
          </a:solidFill>
          <a:ln/>
        </p:spPr>
      </p:sp>
      <p:sp>
        <p:nvSpPr>
          <p:cNvPr id="9" name="Text 7"/>
          <p:cNvSpPr txBox="1"/>
          <p:nvPr/>
        </p:nvSpPr>
        <p:spPr>
          <a:xfrm>
            <a:off x="3657600" y="5303520"/>
            <a:ext cx="8936736" cy="1036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2400" b="1" dirty="0">
                <a:solidFill>
                  <a:srgbClr val="1B2A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💡 Düşün, Seç, Nedenini Hatırla!</a:t>
            </a:r>
            <a:endParaRPr lang="en-US" sz="2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1" name="Text 9"/>
          <p:cNvSpPr txBox="1"/>
          <p:nvPr/>
        </p:nvSpPr>
        <p:spPr>
          <a:xfrm>
            <a:off x="1828800" y="7559040"/>
            <a:ext cx="12594336" cy="487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1733" b="1" dirty="0">
                <a:solidFill>
                  <a:srgbClr val="D4AF3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 Soruluk Hızlı Refleks Oylaması</a:t>
            </a:r>
            <a:endParaRPr lang="en-US" sz="17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2" name="Text 10"/>
          <p:cNvSpPr txBox="1"/>
          <p:nvPr/>
        </p:nvSpPr>
        <p:spPr>
          <a:xfrm>
            <a:off x="10850880" y="8631936"/>
            <a:ext cx="4754880" cy="3413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defTabSz="1219170"/>
            <a:r>
              <a:rPr lang="en-US" sz="1133" i="1" dirty="0">
                <a:solidFill>
                  <a:srgbClr val="8FA3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Hazırlayan: Engin DEMİRCİ | Sosyal Bilgiler Öğretmeni</a:t>
            </a:r>
            <a:endParaRPr lang="en-US" sz="1133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70560" y="487680"/>
            <a:ext cx="1097280" cy="1097280"/>
          </a:xfrm>
          <a:prstGeom prst="ellipse">
            <a:avLst/>
          </a:prstGeom>
          <a:solidFill>
            <a:srgbClr val="C8102E"/>
          </a:solidFill>
          <a:ln/>
        </p:spPr>
      </p:sp>
      <p:sp>
        <p:nvSpPr>
          <p:cNvPr id="3" name="Text 1"/>
          <p:cNvSpPr txBox="1"/>
          <p:nvPr/>
        </p:nvSpPr>
        <p:spPr>
          <a:xfrm>
            <a:off x="670560" y="487680"/>
            <a:ext cx="10972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312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💡</a:t>
            </a:r>
            <a:endParaRPr lang="en-US" sz="312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 txBox="1"/>
          <p:nvPr/>
        </p:nvSpPr>
        <p:spPr>
          <a:xfrm>
            <a:off x="2011680" y="463296"/>
            <a:ext cx="13533120" cy="3901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667" b="1" kern="0" spc="133" dirty="0">
                <a:solidFill>
                  <a:srgbClr val="C810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NEDEN?</a:t>
            </a:r>
            <a:endParaRPr lang="en-US" sz="16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 txBox="1"/>
          <p:nvPr/>
        </p:nvSpPr>
        <p:spPr>
          <a:xfrm>
            <a:off x="2011680" y="804672"/>
            <a:ext cx="13594080" cy="853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3200" b="1" dirty="0">
                <a:solidFill>
                  <a:srgbClr val="1B2A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Millî Mesele ile Yerel/Kişisel Konu Arasındaki Fark</a:t>
            </a: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 txBox="1"/>
          <p:nvPr/>
        </p:nvSpPr>
        <p:spPr>
          <a:xfrm>
            <a:off x="670560" y="8631936"/>
            <a:ext cx="10363200" cy="3413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133" i="1" dirty="0">
                <a:solidFill>
                  <a:srgbClr val="9AA5B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7. Sınıf Sosyal Bilgiler  •  SB.7.1.3  •  Millî Meseleler</a:t>
            </a:r>
            <a:endParaRPr lang="en-US" sz="11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Shape 5"/>
          <p:cNvSpPr/>
          <p:nvPr/>
        </p:nvSpPr>
        <p:spPr>
          <a:xfrm>
            <a:off x="670560" y="2316480"/>
            <a:ext cx="7315200" cy="2926080"/>
          </a:xfrm>
          <a:prstGeom prst="roundRect">
            <a:avLst>
              <a:gd name="adj" fmla="val 5833"/>
            </a:avLst>
          </a:prstGeom>
          <a:solidFill>
            <a:srgbClr val="E8F5E9"/>
          </a:solidFill>
          <a:ln/>
        </p:spPr>
      </p:sp>
      <p:sp>
        <p:nvSpPr>
          <p:cNvPr id="8" name="Shape 6"/>
          <p:cNvSpPr/>
          <p:nvPr/>
        </p:nvSpPr>
        <p:spPr>
          <a:xfrm>
            <a:off x="1036320" y="2560320"/>
            <a:ext cx="853440" cy="853440"/>
          </a:xfrm>
          <a:prstGeom prst="ellipse">
            <a:avLst/>
          </a:prstGeom>
          <a:solidFill>
            <a:srgbClr val="2E7D32"/>
          </a:solidFill>
          <a:ln/>
        </p:spPr>
      </p:sp>
      <p:sp>
        <p:nvSpPr>
          <p:cNvPr id="9" name="Text 7"/>
          <p:cNvSpPr txBox="1"/>
          <p:nvPr/>
        </p:nvSpPr>
        <p:spPr>
          <a:xfrm>
            <a:off x="1036320" y="2560320"/>
            <a:ext cx="853440" cy="853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2427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</a:t>
            </a:r>
            <a:endParaRPr lang="en-US" sz="242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0" name="Text 8"/>
          <p:cNvSpPr txBox="1"/>
          <p:nvPr/>
        </p:nvSpPr>
        <p:spPr>
          <a:xfrm>
            <a:off x="2072640" y="2560320"/>
            <a:ext cx="5608320" cy="853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2400" b="1" dirty="0">
                <a:solidFill>
                  <a:srgbClr val="2E7D3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Millî Meseleler</a:t>
            </a:r>
            <a:endParaRPr lang="en-US" sz="2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1" name="Text 9"/>
          <p:cNvSpPr txBox="1"/>
          <p:nvPr/>
        </p:nvSpPr>
        <p:spPr>
          <a:xfrm>
            <a:off x="1097280" y="3596640"/>
            <a:ext cx="646176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>
              <a:lnSpc>
                <a:spcPct val="125000"/>
              </a:lnSpc>
            </a:pPr>
            <a:r>
              <a:rPr lang="en-US" sz="1733" dirty="0">
                <a:solidFill>
                  <a:srgbClr val="3D4A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Ülkenin güvenliğini, bağımsızlığını, geleceğini ve tüm toplumun refahını ilgilendirir.</a:t>
            </a:r>
            <a:endParaRPr lang="en-US" sz="17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8327136" y="2316480"/>
            <a:ext cx="7315200" cy="2926080"/>
          </a:xfrm>
          <a:prstGeom prst="roundRect">
            <a:avLst>
              <a:gd name="adj" fmla="val 5833"/>
            </a:avLst>
          </a:prstGeom>
          <a:solidFill>
            <a:srgbClr val="FDEAEC"/>
          </a:solidFill>
          <a:ln/>
        </p:spPr>
      </p:sp>
      <p:sp>
        <p:nvSpPr>
          <p:cNvPr id="13" name="Shape 11"/>
          <p:cNvSpPr/>
          <p:nvPr/>
        </p:nvSpPr>
        <p:spPr>
          <a:xfrm>
            <a:off x="8692896" y="2560320"/>
            <a:ext cx="853440" cy="853440"/>
          </a:xfrm>
          <a:prstGeom prst="ellipse">
            <a:avLst/>
          </a:prstGeom>
          <a:solidFill>
            <a:srgbClr val="C8102E"/>
          </a:solidFill>
          <a:ln/>
        </p:spPr>
      </p:sp>
      <p:sp>
        <p:nvSpPr>
          <p:cNvPr id="14" name="Text 12"/>
          <p:cNvSpPr txBox="1"/>
          <p:nvPr/>
        </p:nvSpPr>
        <p:spPr>
          <a:xfrm>
            <a:off x="8692896" y="2560320"/>
            <a:ext cx="853440" cy="853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2427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❌</a:t>
            </a:r>
            <a:endParaRPr lang="en-US" sz="242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5" name="Text 13"/>
          <p:cNvSpPr txBox="1"/>
          <p:nvPr/>
        </p:nvSpPr>
        <p:spPr>
          <a:xfrm>
            <a:off x="9729216" y="2560320"/>
            <a:ext cx="5608320" cy="853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2400" b="1" dirty="0">
                <a:solidFill>
                  <a:srgbClr val="C8102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Yerel / Kişisel Konular</a:t>
            </a:r>
            <a:endParaRPr lang="en-US" sz="2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Text 14"/>
          <p:cNvSpPr txBox="1"/>
          <p:nvPr/>
        </p:nvSpPr>
        <p:spPr>
          <a:xfrm>
            <a:off x="8753856" y="3596640"/>
            <a:ext cx="646176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>
              <a:lnSpc>
                <a:spcPct val="125000"/>
              </a:lnSpc>
            </a:pPr>
            <a:r>
              <a:rPr lang="en-US" sz="1733" dirty="0">
                <a:solidFill>
                  <a:srgbClr val="3D4A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Belirli bir kişiyi, kurumu veya bölgeyi ilgilendirir. Toplumun geneli için zorunlu değildir.</a:t>
            </a:r>
            <a:endParaRPr lang="en-US" sz="17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7" name="Shape 15"/>
          <p:cNvSpPr/>
          <p:nvPr/>
        </p:nvSpPr>
        <p:spPr>
          <a:xfrm>
            <a:off x="670560" y="5608320"/>
            <a:ext cx="14910816" cy="2316480"/>
          </a:xfrm>
          <a:prstGeom prst="roundRect">
            <a:avLst>
              <a:gd name="adj" fmla="val 6316"/>
            </a:avLst>
          </a:prstGeom>
          <a:solidFill>
            <a:srgbClr val="1B2A4A"/>
          </a:solidFill>
          <a:ln/>
        </p:spPr>
      </p:sp>
      <p:sp>
        <p:nvSpPr>
          <p:cNvPr id="18" name="Text 16"/>
          <p:cNvSpPr txBox="1"/>
          <p:nvPr/>
        </p:nvSpPr>
        <p:spPr>
          <a:xfrm>
            <a:off x="1097280" y="5852160"/>
            <a:ext cx="140208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2000" b="1" dirty="0">
                <a:solidFill>
                  <a:srgbClr val="D4AF3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🎯 Daha Güçlü Bir Türkiye İçin Büyük Resmi Görelim!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9" name="Text 17"/>
          <p:cNvSpPr txBox="1"/>
          <p:nvPr/>
        </p:nvSpPr>
        <p:spPr>
          <a:xfrm>
            <a:off x="1097280" y="6461760"/>
            <a:ext cx="14020800" cy="1341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>
              <a:lnSpc>
                <a:spcPct val="125000"/>
              </a:lnSpc>
            </a:pPr>
            <a:r>
              <a:rPr lang="en-US" sz="1733" i="1" dirty="0">
                <a:solidFill>
                  <a:srgbClr val="E7EC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 konunun millî mesele olup olmadığını anlamak için kendine sor: 'Bu durum sadece bir kişiyi mi, yoksa 85 milyonu mu ilgilendiriyor?' Cevap 85 milyonsa, karşındaki bir millî meseledir!</a:t>
            </a:r>
            <a:endParaRPr lang="en-US" sz="17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0" name="Text 18"/>
          <p:cNvSpPr txBox="1"/>
          <p:nvPr/>
        </p:nvSpPr>
        <p:spPr>
          <a:xfrm>
            <a:off x="10850880" y="8631936"/>
            <a:ext cx="4754880" cy="3413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defTabSz="1219170"/>
            <a:r>
              <a:rPr lang="en-US" sz="1133" i="1" dirty="0">
                <a:solidFill>
                  <a:srgbClr val="9AA5B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Hazırlayan: Engin DEMİRCİ | Sosyal Bilgiler Öğretmeni</a:t>
            </a:r>
            <a:endParaRPr lang="en-US" sz="1133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70560" y="487680"/>
            <a:ext cx="1097280" cy="1097280"/>
          </a:xfrm>
          <a:prstGeom prst="ellipse">
            <a:avLst/>
          </a:prstGeom>
          <a:solidFill>
            <a:srgbClr val="C8102E"/>
          </a:solidFill>
          <a:ln/>
        </p:spPr>
      </p:sp>
      <p:sp>
        <p:nvSpPr>
          <p:cNvPr id="3" name="Text 1"/>
          <p:cNvSpPr txBox="1"/>
          <p:nvPr/>
        </p:nvSpPr>
        <p:spPr>
          <a:xfrm>
            <a:off x="670560" y="487680"/>
            <a:ext cx="10972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312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🇹🇷</a:t>
            </a:r>
            <a:endParaRPr lang="en-US" sz="312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 2"/>
          <p:cNvSpPr txBox="1"/>
          <p:nvPr/>
        </p:nvSpPr>
        <p:spPr>
          <a:xfrm>
            <a:off x="2011680" y="463296"/>
            <a:ext cx="13533120" cy="3901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667" b="1" kern="0" spc="133" dirty="0">
                <a:solidFill>
                  <a:srgbClr val="C810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SORU 1-5 / 10</a:t>
            </a:r>
            <a:endParaRPr lang="en-US" sz="16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 txBox="1"/>
          <p:nvPr/>
        </p:nvSpPr>
        <p:spPr>
          <a:xfrm>
            <a:off x="2011680" y="804672"/>
            <a:ext cx="13594080" cy="853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3200" b="1" dirty="0">
                <a:solidFill>
                  <a:srgbClr val="1B2A4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Sizce Hangileri Millî Meseledir?</a:t>
            </a: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 txBox="1"/>
          <p:nvPr/>
        </p:nvSpPr>
        <p:spPr>
          <a:xfrm>
            <a:off x="670560" y="8631936"/>
            <a:ext cx="10363200" cy="3413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133" i="1" dirty="0">
                <a:solidFill>
                  <a:srgbClr val="9AA5B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7. Sınıf Sosyal Bilgiler  •  SB.7.1.3  •  Millî Meseleler</a:t>
            </a:r>
            <a:endParaRPr lang="en-US" sz="11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Shape 5"/>
          <p:cNvSpPr/>
          <p:nvPr/>
        </p:nvSpPr>
        <p:spPr>
          <a:xfrm>
            <a:off x="670560" y="2133600"/>
            <a:ext cx="14910816" cy="1072896"/>
          </a:xfrm>
          <a:prstGeom prst="roundRect">
            <a:avLst>
              <a:gd name="adj" fmla="val 13636"/>
            </a:avLst>
          </a:prstGeom>
          <a:solidFill>
            <a:srgbClr val="F2F2F2"/>
          </a:solidFill>
          <a:ln/>
        </p:spPr>
      </p:sp>
      <p:sp>
        <p:nvSpPr>
          <p:cNvPr id="8" name="Shape 6"/>
          <p:cNvSpPr/>
          <p:nvPr/>
        </p:nvSpPr>
        <p:spPr>
          <a:xfrm>
            <a:off x="950976" y="2231136"/>
            <a:ext cx="877824" cy="877824"/>
          </a:xfrm>
          <a:prstGeom prst="ellipse">
            <a:avLst/>
          </a:prstGeom>
          <a:solidFill>
            <a:srgbClr val="C8102E"/>
          </a:solidFill>
          <a:ln/>
        </p:spPr>
      </p:sp>
      <p:sp>
        <p:nvSpPr>
          <p:cNvPr id="9" name="Text 7"/>
          <p:cNvSpPr txBox="1"/>
          <p:nvPr/>
        </p:nvSpPr>
        <p:spPr>
          <a:xfrm>
            <a:off x="950976" y="2231136"/>
            <a:ext cx="877824" cy="8778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2496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💻</a:t>
            </a:r>
            <a:endParaRPr lang="en-US" sz="2496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0" name="Text 8"/>
          <p:cNvSpPr txBox="1"/>
          <p:nvPr/>
        </p:nvSpPr>
        <p:spPr>
          <a:xfrm>
            <a:off x="2072640" y="2255520"/>
            <a:ext cx="8656320" cy="8290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>
              <a:lnSpc>
                <a:spcPct val="105000"/>
              </a:lnSpc>
            </a:pPr>
            <a:r>
              <a:rPr lang="en-US" sz="1867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Siber güvenlik</a:t>
            </a:r>
            <a:endParaRPr lang="en-US" sz="18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10911840" y="2279904"/>
            <a:ext cx="4389120" cy="780288"/>
          </a:xfrm>
          <a:prstGeom prst="roundRect">
            <a:avLst>
              <a:gd name="adj" fmla="val 15625"/>
            </a:avLst>
          </a:prstGeom>
          <a:solidFill>
            <a:srgbClr val="E8F5E9"/>
          </a:solidFill>
          <a:ln/>
        </p:spPr>
      </p:sp>
      <p:sp>
        <p:nvSpPr>
          <p:cNvPr id="12" name="Text 10"/>
          <p:cNvSpPr txBox="1"/>
          <p:nvPr/>
        </p:nvSpPr>
        <p:spPr>
          <a:xfrm>
            <a:off x="11094720" y="2328672"/>
            <a:ext cx="4023360" cy="426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667" b="1" dirty="0">
                <a:solidFill>
                  <a:srgbClr val="2E7D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MİLLÎ MESELE</a:t>
            </a:r>
            <a:endParaRPr lang="en-US" sz="16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3" name="Text 11"/>
          <p:cNvSpPr txBox="1"/>
          <p:nvPr/>
        </p:nvSpPr>
        <p:spPr>
          <a:xfrm>
            <a:off x="11094720" y="2743200"/>
            <a:ext cx="402336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>
              <a:lnSpc>
                <a:spcPct val="105000"/>
              </a:lnSpc>
            </a:pPr>
            <a:r>
              <a:rPr lang="en-US" sz="1267" i="1" dirty="0">
                <a:solidFill>
                  <a:srgbClr val="5A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Ulusal veri ve sistem güvenliğini ilgilendirir</a:t>
            </a:r>
            <a:endParaRPr lang="en-US" sz="12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670560" y="3352800"/>
            <a:ext cx="14910816" cy="1072896"/>
          </a:xfrm>
          <a:prstGeom prst="roundRect">
            <a:avLst>
              <a:gd name="adj" fmla="val 13636"/>
            </a:avLst>
          </a:prstGeom>
          <a:solidFill>
            <a:srgbClr val="F2F2F2"/>
          </a:solidFill>
          <a:ln/>
        </p:spPr>
      </p:sp>
      <p:sp>
        <p:nvSpPr>
          <p:cNvPr id="15" name="Shape 13"/>
          <p:cNvSpPr/>
          <p:nvPr/>
        </p:nvSpPr>
        <p:spPr>
          <a:xfrm>
            <a:off x="950976" y="3450336"/>
            <a:ext cx="877824" cy="877824"/>
          </a:xfrm>
          <a:prstGeom prst="ellipse">
            <a:avLst/>
          </a:prstGeom>
          <a:solidFill>
            <a:srgbClr val="C8102E"/>
          </a:solidFill>
          <a:ln/>
        </p:spPr>
      </p:sp>
      <p:sp>
        <p:nvSpPr>
          <p:cNvPr id="16" name="Text 14"/>
          <p:cNvSpPr txBox="1"/>
          <p:nvPr/>
        </p:nvSpPr>
        <p:spPr>
          <a:xfrm>
            <a:off x="950976" y="3450336"/>
            <a:ext cx="877824" cy="8778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2496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⚡</a:t>
            </a:r>
            <a:endParaRPr lang="en-US" sz="2496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7" name="Text 15"/>
          <p:cNvSpPr txBox="1"/>
          <p:nvPr/>
        </p:nvSpPr>
        <p:spPr>
          <a:xfrm>
            <a:off x="2072640" y="3474720"/>
            <a:ext cx="8656320" cy="8290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>
              <a:lnSpc>
                <a:spcPct val="105000"/>
              </a:lnSpc>
            </a:pPr>
            <a:r>
              <a:rPr lang="en-US" sz="1867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Enerji bağımsızlığı</a:t>
            </a:r>
            <a:endParaRPr lang="en-US" sz="18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10911840" y="3499104"/>
            <a:ext cx="4389120" cy="780288"/>
          </a:xfrm>
          <a:prstGeom prst="roundRect">
            <a:avLst>
              <a:gd name="adj" fmla="val 15625"/>
            </a:avLst>
          </a:prstGeom>
          <a:solidFill>
            <a:srgbClr val="E8F5E9"/>
          </a:solidFill>
          <a:ln/>
        </p:spPr>
      </p:sp>
      <p:sp>
        <p:nvSpPr>
          <p:cNvPr id="19" name="Text 17"/>
          <p:cNvSpPr txBox="1"/>
          <p:nvPr/>
        </p:nvSpPr>
        <p:spPr>
          <a:xfrm>
            <a:off x="11094720" y="3547872"/>
            <a:ext cx="4023360" cy="426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667" b="1" dirty="0">
                <a:solidFill>
                  <a:srgbClr val="2E7D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MİLLÎ MESELE</a:t>
            </a:r>
            <a:endParaRPr lang="en-US" sz="16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0" name="Text 18"/>
          <p:cNvSpPr txBox="1"/>
          <p:nvPr/>
        </p:nvSpPr>
        <p:spPr>
          <a:xfrm>
            <a:off x="11094720" y="3962400"/>
            <a:ext cx="402336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>
              <a:lnSpc>
                <a:spcPct val="105000"/>
              </a:lnSpc>
            </a:pPr>
            <a:r>
              <a:rPr lang="en-US" sz="1267" i="1" dirty="0">
                <a:solidFill>
                  <a:srgbClr val="5A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Yerli ve yenilenebilir kaynaklarla dışa bağımlılığı azaltır</a:t>
            </a:r>
            <a:endParaRPr lang="en-US" sz="12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670560" y="4572000"/>
            <a:ext cx="14910816" cy="1072896"/>
          </a:xfrm>
          <a:prstGeom prst="roundRect">
            <a:avLst>
              <a:gd name="adj" fmla="val 13636"/>
            </a:avLst>
          </a:prstGeom>
          <a:solidFill>
            <a:srgbClr val="F2F2F2"/>
          </a:solidFill>
          <a:ln/>
        </p:spPr>
      </p:sp>
      <p:sp>
        <p:nvSpPr>
          <p:cNvPr id="22" name="Shape 20"/>
          <p:cNvSpPr/>
          <p:nvPr/>
        </p:nvSpPr>
        <p:spPr>
          <a:xfrm>
            <a:off x="950976" y="4669536"/>
            <a:ext cx="877824" cy="877824"/>
          </a:xfrm>
          <a:prstGeom prst="ellipse">
            <a:avLst/>
          </a:prstGeom>
          <a:solidFill>
            <a:srgbClr val="C8102E"/>
          </a:solidFill>
          <a:ln/>
        </p:spPr>
      </p:sp>
      <p:sp>
        <p:nvSpPr>
          <p:cNvPr id="23" name="Text 21"/>
          <p:cNvSpPr txBox="1"/>
          <p:nvPr/>
        </p:nvSpPr>
        <p:spPr>
          <a:xfrm>
            <a:off x="950976" y="4669536"/>
            <a:ext cx="877824" cy="8778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2496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📱</a:t>
            </a:r>
            <a:endParaRPr lang="en-US" sz="2496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4" name="Text 22"/>
          <p:cNvSpPr txBox="1"/>
          <p:nvPr/>
        </p:nvSpPr>
        <p:spPr>
          <a:xfrm>
            <a:off x="2072640" y="4693920"/>
            <a:ext cx="8656320" cy="8290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>
              <a:lnSpc>
                <a:spcPct val="105000"/>
              </a:lnSpc>
            </a:pPr>
            <a:r>
              <a:rPr lang="en-US" sz="1867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Telefon markası tercihi</a:t>
            </a:r>
            <a:endParaRPr lang="en-US" sz="18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5" name="Shape 23"/>
          <p:cNvSpPr/>
          <p:nvPr/>
        </p:nvSpPr>
        <p:spPr>
          <a:xfrm>
            <a:off x="10911840" y="4718304"/>
            <a:ext cx="4389120" cy="780288"/>
          </a:xfrm>
          <a:prstGeom prst="roundRect">
            <a:avLst>
              <a:gd name="adj" fmla="val 15625"/>
            </a:avLst>
          </a:prstGeom>
          <a:solidFill>
            <a:srgbClr val="FDEAEC"/>
          </a:solidFill>
          <a:ln/>
        </p:spPr>
      </p:sp>
      <p:sp>
        <p:nvSpPr>
          <p:cNvPr id="26" name="Text 24"/>
          <p:cNvSpPr txBox="1"/>
          <p:nvPr/>
        </p:nvSpPr>
        <p:spPr>
          <a:xfrm>
            <a:off x="11094720" y="4767072"/>
            <a:ext cx="4023360" cy="426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667" b="1" dirty="0">
                <a:solidFill>
                  <a:srgbClr val="C810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❌ DEĞİL</a:t>
            </a:r>
            <a:endParaRPr lang="en-US" sz="16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7" name="Text 25"/>
          <p:cNvSpPr txBox="1"/>
          <p:nvPr/>
        </p:nvSpPr>
        <p:spPr>
          <a:xfrm>
            <a:off x="11094720" y="5181600"/>
            <a:ext cx="402336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>
              <a:lnSpc>
                <a:spcPct val="105000"/>
              </a:lnSpc>
            </a:pPr>
            <a:r>
              <a:rPr lang="en-US" sz="1267" i="1" dirty="0">
                <a:solidFill>
                  <a:srgbClr val="5A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Bireysel bir tüketim tercihidir</a:t>
            </a:r>
            <a:endParaRPr lang="en-US" sz="12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8" name="Shape 26"/>
          <p:cNvSpPr/>
          <p:nvPr/>
        </p:nvSpPr>
        <p:spPr>
          <a:xfrm>
            <a:off x="670560" y="5791200"/>
            <a:ext cx="14910816" cy="1072896"/>
          </a:xfrm>
          <a:prstGeom prst="roundRect">
            <a:avLst>
              <a:gd name="adj" fmla="val 13636"/>
            </a:avLst>
          </a:prstGeom>
          <a:solidFill>
            <a:srgbClr val="F2F2F2"/>
          </a:solidFill>
          <a:ln/>
        </p:spPr>
      </p:sp>
      <p:sp>
        <p:nvSpPr>
          <p:cNvPr id="29" name="Shape 27"/>
          <p:cNvSpPr/>
          <p:nvPr/>
        </p:nvSpPr>
        <p:spPr>
          <a:xfrm>
            <a:off x="950976" y="5888736"/>
            <a:ext cx="877824" cy="877824"/>
          </a:xfrm>
          <a:prstGeom prst="ellipse">
            <a:avLst/>
          </a:prstGeom>
          <a:solidFill>
            <a:srgbClr val="C8102E"/>
          </a:solidFill>
          <a:ln/>
        </p:spPr>
      </p:sp>
      <p:sp>
        <p:nvSpPr>
          <p:cNvPr id="30" name="Text 28"/>
          <p:cNvSpPr txBox="1"/>
          <p:nvPr/>
        </p:nvSpPr>
        <p:spPr>
          <a:xfrm>
            <a:off x="950976" y="5888736"/>
            <a:ext cx="877824" cy="8778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2496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🏚️</a:t>
            </a:r>
            <a:endParaRPr lang="en-US" sz="2496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1" name="Text 29"/>
          <p:cNvSpPr txBox="1"/>
          <p:nvPr/>
        </p:nvSpPr>
        <p:spPr>
          <a:xfrm>
            <a:off x="2072640" y="5913120"/>
            <a:ext cx="8656320" cy="8290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>
              <a:lnSpc>
                <a:spcPct val="105000"/>
              </a:lnSpc>
            </a:pPr>
            <a:r>
              <a:rPr lang="en-US" sz="1867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Depreme hazırlık</a:t>
            </a:r>
            <a:endParaRPr lang="en-US" sz="18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2" name="Shape 30"/>
          <p:cNvSpPr/>
          <p:nvPr/>
        </p:nvSpPr>
        <p:spPr>
          <a:xfrm>
            <a:off x="10911840" y="5937504"/>
            <a:ext cx="4389120" cy="780288"/>
          </a:xfrm>
          <a:prstGeom prst="roundRect">
            <a:avLst>
              <a:gd name="adj" fmla="val 15625"/>
            </a:avLst>
          </a:prstGeom>
          <a:solidFill>
            <a:srgbClr val="E8F5E9"/>
          </a:solidFill>
          <a:ln/>
        </p:spPr>
      </p:sp>
      <p:sp>
        <p:nvSpPr>
          <p:cNvPr id="33" name="Text 31"/>
          <p:cNvSpPr txBox="1"/>
          <p:nvPr/>
        </p:nvSpPr>
        <p:spPr>
          <a:xfrm>
            <a:off x="11094720" y="5986272"/>
            <a:ext cx="4023360" cy="426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667" b="1" dirty="0">
                <a:solidFill>
                  <a:srgbClr val="2E7D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MİLLÎ MESELE</a:t>
            </a:r>
            <a:endParaRPr lang="en-US" sz="16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4" name="Text 32"/>
          <p:cNvSpPr txBox="1"/>
          <p:nvPr/>
        </p:nvSpPr>
        <p:spPr>
          <a:xfrm>
            <a:off x="11094720" y="6400800"/>
            <a:ext cx="402336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>
              <a:lnSpc>
                <a:spcPct val="105000"/>
              </a:lnSpc>
            </a:pPr>
            <a:r>
              <a:rPr lang="en-US" sz="1267" i="1" dirty="0">
                <a:solidFill>
                  <a:srgbClr val="5A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Milyonlarca vatandaşın can güvenliğini ilgilendirir</a:t>
            </a:r>
            <a:endParaRPr lang="en-US" sz="12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5" name="Shape 33"/>
          <p:cNvSpPr/>
          <p:nvPr/>
        </p:nvSpPr>
        <p:spPr>
          <a:xfrm>
            <a:off x="670560" y="7010400"/>
            <a:ext cx="14910816" cy="1072896"/>
          </a:xfrm>
          <a:prstGeom prst="roundRect">
            <a:avLst>
              <a:gd name="adj" fmla="val 13636"/>
            </a:avLst>
          </a:prstGeom>
          <a:solidFill>
            <a:srgbClr val="F2F2F2"/>
          </a:solidFill>
          <a:ln/>
        </p:spPr>
      </p:sp>
      <p:sp>
        <p:nvSpPr>
          <p:cNvPr id="36" name="Shape 34"/>
          <p:cNvSpPr/>
          <p:nvPr/>
        </p:nvSpPr>
        <p:spPr>
          <a:xfrm>
            <a:off x="950976" y="7107936"/>
            <a:ext cx="877824" cy="877824"/>
          </a:xfrm>
          <a:prstGeom prst="ellipse">
            <a:avLst/>
          </a:prstGeom>
          <a:solidFill>
            <a:srgbClr val="C8102E"/>
          </a:solidFill>
          <a:ln/>
        </p:spPr>
      </p:sp>
      <p:sp>
        <p:nvSpPr>
          <p:cNvPr id="37" name="Text 35"/>
          <p:cNvSpPr txBox="1"/>
          <p:nvPr/>
        </p:nvSpPr>
        <p:spPr>
          <a:xfrm>
            <a:off x="950976" y="7107936"/>
            <a:ext cx="877824" cy="8778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2496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🥪</a:t>
            </a:r>
            <a:endParaRPr lang="en-US" sz="2496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8" name="Text 36"/>
          <p:cNvSpPr txBox="1"/>
          <p:nvPr/>
        </p:nvSpPr>
        <p:spPr>
          <a:xfrm>
            <a:off x="2072640" y="7132320"/>
            <a:ext cx="8656320" cy="8290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>
              <a:lnSpc>
                <a:spcPct val="105000"/>
              </a:lnSpc>
            </a:pPr>
            <a:r>
              <a:rPr lang="en-US" sz="1867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Kantin fiyatları</a:t>
            </a:r>
            <a:endParaRPr lang="en-US" sz="18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9" name="Shape 37"/>
          <p:cNvSpPr/>
          <p:nvPr/>
        </p:nvSpPr>
        <p:spPr>
          <a:xfrm>
            <a:off x="10911840" y="7156704"/>
            <a:ext cx="4389120" cy="780288"/>
          </a:xfrm>
          <a:prstGeom prst="roundRect">
            <a:avLst>
              <a:gd name="adj" fmla="val 15625"/>
            </a:avLst>
          </a:prstGeom>
          <a:solidFill>
            <a:srgbClr val="FDEAEC"/>
          </a:solidFill>
          <a:ln/>
        </p:spPr>
      </p:sp>
      <p:sp>
        <p:nvSpPr>
          <p:cNvPr id="40" name="Text 38"/>
          <p:cNvSpPr txBox="1"/>
          <p:nvPr/>
        </p:nvSpPr>
        <p:spPr>
          <a:xfrm>
            <a:off x="11094720" y="7205472"/>
            <a:ext cx="4023360" cy="426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667" b="1" dirty="0">
                <a:solidFill>
                  <a:srgbClr val="C810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❌ DEĞİL</a:t>
            </a:r>
            <a:endParaRPr lang="en-US" sz="16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1" name="Text 39"/>
          <p:cNvSpPr txBox="1"/>
          <p:nvPr/>
        </p:nvSpPr>
        <p:spPr>
          <a:xfrm>
            <a:off x="11094720" y="7620000"/>
            <a:ext cx="402336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>
              <a:lnSpc>
                <a:spcPct val="105000"/>
              </a:lnSpc>
            </a:pPr>
            <a:r>
              <a:rPr lang="en-US" sz="1267" i="1" dirty="0">
                <a:solidFill>
                  <a:srgbClr val="5A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Sadece okulu ilgilendiren bir konudur</a:t>
            </a:r>
            <a:endParaRPr lang="en-US" sz="12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2" name="Text 40"/>
          <p:cNvSpPr txBox="1"/>
          <p:nvPr/>
        </p:nvSpPr>
        <p:spPr>
          <a:xfrm>
            <a:off x="10850880" y="8631936"/>
            <a:ext cx="4754880" cy="3413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defTabSz="1219170"/>
            <a:r>
              <a:rPr lang="en-US" sz="1133" i="1" dirty="0">
                <a:solidFill>
                  <a:srgbClr val="9AA5B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Hazırlayan: Engin DEMİRCİ | Sosyal Bilgiler Öğretmeni</a:t>
            </a:r>
            <a:endParaRPr lang="en-US" sz="1133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9" grpId="0" animBg="1"/>
      <p:bldP spid="20" grpId="0" animBg="1"/>
      <p:bldP spid="26" grpId="0" animBg="1"/>
      <p:bldP spid="27" grpId="0" animBg="1"/>
      <p:bldP spid="33" grpId="0" animBg="1"/>
      <p:bldP spid="34" grpId="0" animBg="1"/>
      <p:bldP spid="40" grpId="0" animBg="1"/>
      <p:bldP spid="4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A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70560" y="487680"/>
            <a:ext cx="1097280" cy="1097280"/>
          </a:xfrm>
          <a:prstGeom prst="ellipse">
            <a:avLst/>
          </a:prstGeom>
          <a:solidFill>
            <a:srgbClr val="D4AF37"/>
          </a:solidFill>
          <a:ln/>
        </p:spPr>
      </p:sp>
      <p:sp>
        <p:nvSpPr>
          <p:cNvPr id="3" name="Text 1"/>
          <p:cNvSpPr txBox="1"/>
          <p:nvPr/>
        </p:nvSpPr>
        <p:spPr>
          <a:xfrm>
            <a:off x="670560" y="487680"/>
            <a:ext cx="10972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3120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🇹🇷</a:t>
            </a:r>
            <a:endParaRPr lang="en-US" sz="312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Text 3"/>
          <p:cNvSpPr txBox="1"/>
          <p:nvPr/>
        </p:nvSpPr>
        <p:spPr>
          <a:xfrm>
            <a:off x="1982695" y="804672"/>
            <a:ext cx="13594080" cy="853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3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Sizce Hangileri Millî Meseledir?</a:t>
            </a: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4"/>
          <p:cNvSpPr txBox="1"/>
          <p:nvPr/>
        </p:nvSpPr>
        <p:spPr>
          <a:xfrm>
            <a:off x="670560" y="8631936"/>
            <a:ext cx="10363200" cy="3413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133" i="1" dirty="0">
                <a:solidFill>
                  <a:srgbClr val="8FA3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7. Sınıf Sosyal Bilgiler  •  SB.7.1.3  •  Millî Meseleler</a:t>
            </a:r>
            <a:endParaRPr lang="en-US" sz="11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Shape 5"/>
          <p:cNvSpPr/>
          <p:nvPr/>
        </p:nvSpPr>
        <p:spPr>
          <a:xfrm>
            <a:off x="670560" y="2133600"/>
            <a:ext cx="14910816" cy="1072896"/>
          </a:xfrm>
          <a:prstGeom prst="roundRect">
            <a:avLst>
              <a:gd name="adj" fmla="val 13636"/>
            </a:avLst>
          </a:prstGeom>
          <a:solidFill>
            <a:srgbClr val="223756"/>
          </a:solidFill>
          <a:ln/>
        </p:spPr>
      </p:sp>
      <p:sp>
        <p:nvSpPr>
          <p:cNvPr id="8" name="Shape 6"/>
          <p:cNvSpPr/>
          <p:nvPr/>
        </p:nvSpPr>
        <p:spPr>
          <a:xfrm>
            <a:off x="950976" y="2231136"/>
            <a:ext cx="877824" cy="877824"/>
          </a:xfrm>
          <a:prstGeom prst="ellipse">
            <a:avLst/>
          </a:prstGeom>
          <a:solidFill>
            <a:srgbClr val="D4AF37"/>
          </a:solidFill>
          <a:ln/>
        </p:spPr>
      </p:sp>
      <p:sp>
        <p:nvSpPr>
          <p:cNvPr id="9" name="Text 7"/>
          <p:cNvSpPr txBox="1"/>
          <p:nvPr/>
        </p:nvSpPr>
        <p:spPr>
          <a:xfrm>
            <a:off x="950976" y="2231136"/>
            <a:ext cx="877824" cy="8778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2496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💧</a:t>
            </a:r>
            <a:endParaRPr lang="en-US" sz="2496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0" name="Text 8"/>
          <p:cNvSpPr txBox="1"/>
          <p:nvPr/>
        </p:nvSpPr>
        <p:spPr>
          <a:xfrm>
            <a:off x="2072640" y="2255520"/>
            <a:ext cx="8656320" cy="8290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>
              <a:lnSpc>
                <a:spcPct val="105000"/>
              </a:lnSpc>
            </a:pPr>
            <a:r>
              <a:rPr lang="en-US" sz="1867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6. Su kaynaklarının korunması</a:t>
            </a:r>
            <a:endParaRPr lang="en-US" sz="18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10911840" y="2279904"/>
            <a:ext cx="4389120" cy="780288"/>
          </a:xfrm>
          <a:prstGeom prst="roundRect">
            <a:avLst>
              <a:gd name="adj" fmla="val 15625"/>
            </a:avLst>
          </a:prstGeom>
          <a:solidFill>
            <a:srgbClr val="E8F5E9"/>
          </a:solidFill>
          <a:ln/>
        </p:spPr>
      </p:sp>
      <p:sp>
        <p:nvSpPr>
          <p:cNvPr id="12" name="Text 10"/>
          <p:cNvSpPr txBox="1"/>
          <p:nvPr/>
        </p:nvSpPr>
        <p:spPr>
          <a:xfrm>
            <a:off x="11094720" y="2328672"/>
            <a:ext cx="4023360" cy="426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667" b="1" dirty="0">
                <a:solidFill>
                  <a:srgbClr val="2E7D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MİLLÎ MESELE</a:t>
            </a:r>
            <a:endParaRPr lang="en-US" sz="16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3" name="Text 11"/>
          <p:cNvSpPr txBox="1"/>
          <p:nvPr/>
        </p:nvSpPr>
        <p:spPr>
          <a:xfrm>
            <a:off x="11094720" y="2743200"/>
            <a:ext cx="402336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>
              <a:lnSpc>
                <a:spcPct val="105000"/>
              </a:lnSpc>
            </a:pPr>
            <a:r>
              <a:rPr lang="en-US" sz="1267" i="1" dirty="0">
                <a:solidFill>
                  <a:srgbClr val="5A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Gelecek nesillerin ortak yaşam kaynağıdır</a:t>
            </a:r>
            <a:endParaRPr lang="en-US" sz="12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670560" y="3352800"/>
            <a:ext cx="14910816" cy="1072896"/>
          </a:xfrm>
          <a:prstGeom prst="roundRect">
            <a:avLst>
              <a:gd name="adj" fmla="val 13636"/>
            </a:avLst>
          </a:prstGeom>
          <a:solidFill>
            <a:srgbClr val="223756"/>
          </a:solidFill>
          <a:ln/>
        </p:spPr>
      </p:sp>
      <p:sp>
        <p:nvSpPr>
          <p:cNvPr id="15" name="Shape 13"/>
          <p:cNvSpPr/>
          <p:nvPr/>
        </p:nvSpPr>
        <p:spPr>
          <a:xfrm>
            <a:off x="950976" y="3450336"/>
            <a:ext cx="877824" cy="877824"/>
          </a:xfrm>
          <a:prstGeom prst="ellipse">
            <a:avLst/>
          </a:prstGeom>
          <a:solidFill>
            <a:srgbClr val="D4AF37"/>
          </a:solidFill>
          <a:ln/>
        </p:spPr>
      </p:sp>
      <p:sp>
        <p:nvSpPr>
          <p:cNvPr id="16" name="Text 14"/>
          <p:cNvSpPr txBox="1"/>
          <p:nvPr/>
        </p:nvSpPr>
        <p:spPr>
          <a:xfrm>
            <a:off x="950976" y="3450336"/>
            <a:ext cx="877824" cy="8778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2496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🛰️</a:t>
            </a:r>
            <a:endParaRPr lang="en-US" sz="2496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7" name="Text 15"/>
          <p:cNvSpPr txBox="1"/>
          <p:nvPr/>
        </p:nvSpPr>
        <p:spPr>
          <a:xfrm>
            <a:off x="2072640" y="3474720"/>
            <a:ext cx="8656320" cy="8290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>
              <a:lnSpc>
                <a:spcPct val="105000"/>
              </a:lnSpc>
            </a:pPr>
            <a:r>
              <a:rPr lang="en-US" sz="1867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7. TÜRKSAT 6A'nın uzaya fırlatılması</a:t>
            </a:r>
            <a:endParaRPr lang="en-US" sz="18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10911840" y="3499104"/>
            <a:ext cx="4389120" cy="780288"/>
          </a:xfrm>
          <a:prstGeom prst="roundRect">
            <a:avLst>
              <a:gd name="adj" fmla="val 15625"/>
            </a:avLst>
          </a:prstGeom>
          <a:solidFill>
            <a:srgbClr val="E8F5E9"/>
          </a:solidFill>
          <a:ln/>
        </p:spPr>
      </p:sp>
      <p:sp>
        <p:nvSpPr>
          <p:cNvPr id="19" name="Text 17"/>
          <p:cNvSpPr txBox="1"/>
          <p:nvPr/>
        </p:nvSpPr>
        <p:spPr>
          <a:xfrm>
            <a:off x="11094720" y="3547872"/>
            <a:ext cx="4023360" cy="426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667" b="1" dirty="0">
                <a:solidFill>
                  <a:srgbClr val="2E7D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MİLLÎ MESELE</a:t>
            </a:r>
            <a:endParaRPr lang="en-US" sz="16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0" name="Text 18"/>
          <p:cNvSpPr txBox="1"/>
          <p:nvPr/>
        </p:nvSpPr>
        <p:spPr>
          <a:xfrm>
            <a:off x="11094720" y="3962400"/>
            <a:ext cx="402336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>
              <a:lnSpc>
                <a:spcPct val="105000"/>
              </a:lnSpc>
            </a:pPr>
            <a:r>
              <a:rPr lang="en-US" sz="1267" i="1" dirty="0">
                <a:solidFill>
                  <a:srgbClr val="5A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Ülkenin haberleşme bağımsızlığını ilgilendirir</a:t>
            </a:r>
            <a:endParaRPr lang="en-US" sz="12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670560" y="4572000"/>
            <a:ext cx="14910816" cy="1072896"/>
          </a:xfrm>
          <a:prstGeom prst="roundRect">
            <a:avLst>
              <a:gd name="adj" fmla="val 13636"/>
            </a:avLst>
          </a:prstGeom>
          <a:solidFill>
            <a:srgbClr val="223756"/>
          </a:solidFill>
          <a:ln/>
        </p:spPr>
      </p:sp>
      <p:sp>
        <p:nvSpPr>
          <p:cNvPr id="22" name="Shape 20"/>
          <p:cNvSpPr/>
          <p:nvPr/>
        </p:nvSpPr>
        <p:spPr>
          <a:xfrm>
            <a:off x="950976" y="4669536"/>
            <a:ext cx="877824" cy="877824"/>
          </a:xfrm>
          <a:prstGeom prst="ellipse">
            <a:avLst/>
          </a:prstGeom>
          <a:solidFill>
            <a:srgbClr val="D4AF37"/>
          </a:solidFill>
          <a:ln/>
        </p:spPr>
      </p:sp>
      <p:sp>
        <p:nvSpPr>
          <p:cNvPr id="23" name="Text 21"/>
          <p:cNvSpPr txBox="1"/>
          <p:nvPr/>
        </p:nvSpPr>
        <p:spPr>
          <a:xfrm>
            <a:off x="950976" y="4669536"/>
            <a:ext cx="877824" cy="8778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2496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🍕</a:t>
            </a:r>
            <a:endParaRPr lang="en-US" sz="2496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4" name="Text 22"/>
          <p:cNvSpPr txBox="1"/>
          <p:nvPr/>
        </p:nvSpPr>
        <p:spPr>
          <a:xfrm>
            <a:off x="2072640" y="4693920"/>
            <a:ext cx="8656320" cy="8290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>
              <a:lnSpc>
                <a:spcPct val="105000"/>
              </a:lnSpc>
            </a:pPr>
            <a:r>
              <a:rPr lang="en-US" sz="1867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8. Bir restoranın menüsüne yeni ürün eklemesi</a:t>
            </a:r>
            <a:endParaRPr lang="en-US" sz="18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5" name="Shape 23"/>
          <p:cNvSpPr/>
          <p:nvPr/>
        </p:nvSpPr>
        <p:spPr>
          <a:xfrm>
            <a:off x="10911840" y="4718304"/>
            <a:ext cx="4389120" cy="780288"/>
          </a:xfrm>
          <a:prstGeom prst="roundRect">
            <a:avLst>
              <a:gd name="adj" fmla="val 15625"/>
            </a:avLst>
          </a:prstGeom>
          <a:solidFill>
            <a:srgbClr val="FDEAEC"/>
          </a:solidFill>
          <a:ln/>
        </p:spPr>
      </p:sp>
      <p:sp>
        <p:nvSpPr>
          <p:cNvPr id="26" name="Text 24"/>
          <p:cNvSpPr txBox="1"/>
          <p:nvPr/>
        </p:nvSpPr>
        <p:spPr>
          <a:xfrm>
            <a:off x="11094720" y="4767072"/>
            <a:ext cx="4023360" cy="426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667" b="1" dirty="0">
                <a:solidFill>
                  <a:srgbClr val="C810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❌ DEĞİL</a:t>
            </a:r>
            <a:endParaRPr lang="en-US" sz="16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7" name="Text 25"/>
          <p:cNvSpPr txBox="1"/>
          <p:nvPr/>
        </p:nvSpPr>
        <p:spPr>
          <a:xfrm>
            <a:off x="11094720" y="5181600"/>
            <a:ext cx="402336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>
              <a:lnSpc>
                <a:spcPct val="105000"/>
              </a:lnSpc>
            </a:pPr>
            <a:r>
              <a:rPr lang="en-US" sz="1267" i="1" dirty="0">
                <a:solidFill>
                  <a:srgbClr val="5A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Ticari/bireysel bir işletme kararıdır</a:t>
            </a:r>
            <a:endParaRPr lang="en-US" sz="12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8" name="Shape 26"/>
          <p:cNvSpPr/>
          <p:nvPr/>
        </p:nvSpPr>
        <p:spPr>
          <a:xfrm>
            <a:off x="670560" y="5791200"/>
            <a:ext cx="14910816" cy="1072896"/>
          </a:xfrm>
          <a:prstGeom prst="roundRect">
            <a:avLst>
              <a:gd name="adj" fmla="val 13636"/>
            </a:avLst>
          </a:prstGeom>
          <a:solidFill>
            <a:srgbClr val="223756"/>
          </a:solidFill>
          <a:ln/>
        </p:spPr>
      </p:sp>
      <p:sp>
        <p:nvSpPr>
          <p:cNvPr id="29" name="Shape 27"/>
          <p:cNvSpPr/>
          <p:nvPr/>
        </p:nvSpPr>
        <p:spPr>
          <a:xfrm>
            <a:off x="950976" y="5888736"/>
            <a:ext cx="877824" cy="877824"/>
          </a:xfrm>
          <a:prstGeom prst="ellipse">
            <a:avLst/>
          </a:prstGeom>
          <a:solidFill>
            <a:srgbClr val="D4AF37"/>
          </a:solidFill>
          <a:ln/>
        </p:spPr>
      </p:sp>
      <p:sp>
        <p:nvSpPr>
          <p:cNvPr id="30" name="Text 28"/>
          <p:cNvSpPr txBox="1"/>
          <p:nvPr/>
        </p:nvSpPr>
        <p:spPr>
          <a:xfrm>
            <a:off x="950976" y="5888736"/>
            <a:ext cx="877824" cy="8778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2496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🛡️</a:t>
            </a:r>
            <a:endParaRPr lang="en-US" sz="2496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1" name="Text 29"/>
          <p:cNvSpPr txBox="1"/>
          <p:nvPr/>
        </p:nvSpPr>
        <p:spPr>
          <a:xfrm>
            <a:off x="2072640" y="5913120"/>
            <a:ext cx="8656320" cy="8290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>
              <a:lnSpc>
                <a:spcPct val="105000"/>
              </a:lnSpc>
            </a:pPr>
            <a:r>
              <a:rPr lang="en-US" sz="1867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9. Sınır güvenliği ve terörle mücadele</a:t>
            </a:r>
            <a:endParaRPr lang="en-US" sz="18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2" name="Shape 30"/>
          <p:cNvSpPr/>
          <p:nvPr/>
        </p:nvSpPr>
        <p:spPr>
          <a:xfrm>
            <a:off x="10911840" y="5937504"/>
            <a:ext cx="4389120" cy="780288"/>
          </a:xfrm>
          <a:prstGeom prst="roundRect">
            <a:avLst>
              <a:gd name="adj" fmla="val 15625"/>
            </a:avLst>
          </a:prstGeom>
          <a:solidFill>
            <a:srgbClr val="E8F5E9"/>
          </a:solidFill>
          <a:ln/>
        </p:spPr>
      </p:sp>
      <p:sp>
        <p:nvSpPr>
          <p:cNvPr id="33" name="Text 31"/>
          <p:cNvSpPr txBox="1"/>
          <p:nvPr/>
        </p:nvSpPr>
        <p:spPr>
          <a:xfrm>
            <a:off x="11094720" y="5986272"/>
            <a:ext cx="4023360" cy="426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667" b="1" dirty="0">
                <a:solidFill>
                  <a:srgbClr val="2E7D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MİLLÎ MESELE</a:t>
            </a:r>
            <a:endParaRPr lang="en-US" sz="16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4" name="Text 32"/>
          <p:cNvSpPr txBox="1"/>
          <p:nvPr/>
        </p:nvSpPr>
        <p:spPr>
          <a:xfrm>
            <a:off x="11094720" y="6400800"/>
            <a:ext cx="402336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>
              <a:lnSpc>
                <a:spcPct val="105000"/>
              </a:lnSpc>
            </a:pPr>
            <a:r>
              <a:rPr lang="en-US" sz="1267" i="1" dirty="0">
                <a:solidFill>
                  <a:srgbClr val="5A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Vatan bütünlüğünü ve millî güvenliği ilgilendirir</a:t>
            </a:r>
            <a:endParaRPr lang="en-US" sz="12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5" name="Shape 33"/>
          <p:cNvSpPr/>
          <p:nvPr/>
        </p:nvSpPr>
        <p:spPr>
          <a:xfrm>
            <a:off x="670560" y="7010400"/>
            <a:ext cx="14910816" cy="1072896"/>
          </a:xfrm>
          <a:prstGeom prst="roundRect">
            <a:avLst>
              <a:gd name="adj" fmla="val 13636"/>
            </a:avLst>
          </a:prstGeom>
          <a:solidFill>
            <a:srgbClr val="223756"/>
          </a:solidFill>
          <a:ln/>
        </p:spPr>
      </p:sp>
      <p:sp>
        <p:nvSpPr>
          <p:cNvPr id="36" name="Shape 34"/>
          <p:cNvSpPr/>
          <p:nvPr/>
        </p:nvSpPr>
        <p:spPr>
          <a:xfrm>
            <a:off x="950976" y="7107936"/>
            <a:ext cx="877824" cy="877824"/>
          </a:xfrm>
          <a:prstGeom prst="ellipse">
            <a:avLst/>
          </a:prstGeom>
          <a:solidFill>
            <a:srgbClr val="D4AF37"/>
          </a:solidFill>
          <a:ln/>
        </p:spPr>
      </p:sp>
      <p:sp>
        <p:nvSpPr>
          <p:cNvPr id="37" name="Text 35"/>
          <p:cNvSpPr txBox="1"/>
          <p:nvPr/>
        </p:nvSpPr>
        <p:spPr>
          <a:xfrm>
            <a:off x="950976" y="7107936"/>
            <a:ext cx="877824" cy="8778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1219170"/>
            <a:r>
              <a:rPr lang="en-US" sz="2496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🎮</a:t>
            </a:r>
            <a:endParaRPr lang="en-US" sz="2496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8" name="Text 36"/>
          <p:cNvSpPr txBox="1"/>
          <p:nvPr/>
        </p:nvSpPr>
        <p:spPr>
          <a:xfrm>
            <a:off x="2072640" y="7132320"/>
            <a:ext cx="8656320" cy="8290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>
              <a:lnSpc>
                <a:spcPct val="105000"/>
              </a:lnSpc>
            </a:pPr>
            <a:r>
              <a:rPr lang="en-US" sz="1867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10. Bir öğrencinin evde oyun rekoru kırması</a:t>
            </a:r>
            <a:endParaRPr lang="en-US" sz="18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9" name="Shape 37"/>
          <p:cNvSpPr/>
          <p:nvPr/>
        </p:nvSpPr>
        <p:spPr>
          <a:xfrm>
            <a:off x="10911840" y="7156704"/>
            <a:ext cx="4389120" cy="780288"/>
          </a:xfrm>
          <a:prstGeom prst="roundRect">
            <a:avLst>
              <a:gd name="adj" fmla="val 15625"/>
            </a:avLst>
          </a:prstGeom>
          <a:solidFill>
            <a:srgbClr val="FDEAEC"/>
          </a:solidFill>
          <a:ln/>
        </p:spPr>
      </p:sp>
      <p:sp>
        <p:nvSpPr>
          <p:cNvPr id="40" name="Text 38"/>
          <p:cNvSpPr txBox="1"/>
          <p:nvPr/>
        </p:nvSpPr>
        <p:spPr>
          <a:xfrm>
            <a:off x="11094720" y="7205472"/>
            <a:ext cx="4023360" cy="426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/>
            <a:r>
              <a:rPr lang="en-US" sz="1667" b="1" dirty="0">
                <a:solidFill>
                  <a:srgbClr val="C810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❌ DEĞİL</a:t>
            </a:r>
            <a:endParaRPr lang="en-US" sz="16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1" name="Text 39"/>
          <p:cNvSpPr txBox="1"/>
          <p:nvPr/>
        </p:nvSpPr>
        <p:spPr>
          <a:xfrm>
            <a:off x="11094720" y="7620000"/>
            <a:ext cx="402336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1219170">
              <a:lnSpc>
                <a:spcPct val="105000"/>
              </a:lnSpc>
            </a:pPr>
            <a:r>
              <a:rPr lang="en-US" sz="1267" i="1" dirty="0">
                <a:solidFill>
                  <a:srgbClr val="5A657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Kişisel bir başarı ve hobidir</a:t>
            </a:r>
            <a:endParaRPr lang="en-US" sz="1267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2" name="Text 40"/>
          <p:cNvSpPr txBox="1"/>
          <p:nvPr/>
        </p:nvSpPr>
        <p:spPr>
          <a:xfrm>
            <a:off x="10850880" y="8631936"/>
            <a:ext cx="4754880" cy="3413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defTabSz="1219170"/>
            <a:r>
              <a:rPr lang="en-US" sz="1133" i="1" dirty="0">
                <a:solidFill>
                  <a:srgbClr val="8FA3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Hazırlayan: Engin DEMİRCİ | Sosyal Bilgiler Öğretmeni</a:t>
            </a:r>
            <a:endParaRPr lang="en-US" sz="1133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9" grpId="0" animBg="1"/>
      <p:bldP spid="20" grpId="0" animBg="1"/>
      <p:bldP spid="26" grpId="0" animBg="1"/>
      <p:bldP spid="27" grpId="0" animBg="1"/>
      <p:bldP spid="33" grpId="0" animBg="1"/>
      <p:bldP spid="34" grpId="0" animBg="1"/>
      <p:bldP spid="40" grpId="0" animBg="1"/>
      <p:bldP spid="4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B5865A1E-2D37-9272-DA2F-60A66BF7253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B2B3FC5D-71D4-BB1B-BCF8-D1AC03E513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886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CBC4C16C-97E4-05F2-E38E-8C37E42F2E7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5501289F-C1D4-A15F-B64A-7EC15C451D8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56F73322-DF82-2249-9676-7E147F7507B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A777DC-B880-4C77-6189-48919DC91A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2352" y="0"/>
            <a:ext cx="16256000" cy="9144000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B3BB1855-1FE9-F94C-5B19-721686E56D4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17603D-12EA-AD9F-E5C8-B3BC1E1F64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64" y="0"/>
            <a:ext cx="16256000" cy="9144000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C68FA4CA-1B61-BD57-0B32-019BC77368D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CB9A075A-1FF5-7A4E-B58E-E10152A7B1D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059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BDB5AD79-F4D5-CBC2-15C4-B0AB29CF49F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61B532-6A76-DA11-9F62-46815C90B8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76A46106-B9A9-E103-28F7-A3AB824FFE3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59950D34-0D43-3320-D464-F5AB2F4FAE5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85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B0A3C415-7310-F8BF-BF46-40E45AA05AF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C7076157-5FD4-30E1-929A-53879F80FAB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0A62E02C-87ED-A7C6-B667-74C660E0686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881EA17B-F521-ECBD-050A-68A14949FF7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C9D4E7E1-EC91-08E2-F9A9-7BA92C7B01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648" y="1676400"/>
            <a:ext cx="14570703" cy="6626926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DF3BCC4F-ECA8-9C6F-883B-70440485F9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829" y="6019800"/>
            <a:ext cx="804742" cy="664522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50EF3341-B4DA-083A-038A-40076D837DC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200" y="1344139"/>
            <a:ext cx="3032015" cy="664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952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B3314AC1-FFAD-E915-0B8E-9139E0F5E1A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D4EF85-3B7C-2470-5D18-7745A5EAE1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C82406CB-93FE-15CA-0170-EF8F0BA8BB1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EAC89BC3-64F0-2014-ED62-3681FA7ACE8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1342CFDA-A717-60F9-7619-6CEC0F18E1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1006" y="1447800"/>
            <a:ext cx="13893988" cy="6858594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956F6B09-DDEF-3D8B-DDAB-CC6B02F167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0112" y="7363939"/>
            <a:ext cx="804742" cy="664522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8CF4DBCC-F3CD-F7D7-6DA3-7C613E2C089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6200" y="795978"/>
            <a:ext cx="3032015" cy="664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060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A1B00109-AA5D-A429-B02F-DB12A60B0D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47362" cy="9144000"/>
          </a:xfrm>
          <a:prstGeom prst="rect">
            <a:avLst/>
          </a:prstGeom>
        </p:spPr>
      </p:pic>
      <p:sp>
        <p:nvSpPr>
          <p:cNvPr id="4" name="Metin kutusu 3">
            <a:extLst>
              <a:ext uri="{FF2B5EF4-FFF2-40B4-BE49-F238E27FC236}">
                <a16:creationId xmlns:a16="http://schemas.microsoft.com/office/drawing/2014/main" id="{A2A228A0-C848-6B6B-3FE2-C3B0F1CC3744}"/>
              </a:ext>
            </a:extLst>
          </p:cNvPr>
          <p:cNvSpPr txBox="1"/>
          <p:nvPr/>
        </p:nvSpPr>
        <p:spPr>
          <a:xfrm>
            <a:off x="3708400" y="7162800"/>
            <a:ext cx="9906000" cy="1219200"/>
          </a:xfrm>
          <a:prstGeom prst="rect">
            <a:avLst/>
          </a:prstGeom>
          <a:solidFill>
            <a:srgbClr val="E1EEFC"/>
          </a:solidFill>
          <a:ln>
            <a:solidFill>
              <a:srgbClr val="E1EEFC"/>
            </a:solidFill>
          </a:ln>
        </p:spPr>
        <p:txBody>
          <a:bodyPr wrap="square" rtlCol="0">
            <a:spAutoFit/>
          </a:bodyPr>
          <a:lstStyle/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374094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96BD43B8-EFD8-3661-C456-EF34BBBE01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574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A7E210DF-03F6-F276-BCBF-BF0E9E2D7BA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55BBEC98-BA2C-5A2D-ED3C-97DDAA92F47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00" y="8229600"/>
            <a:ext cx="1828959" cy="12193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378B84A1-055F-3D40-6729-766506332EA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00200" y="8153400"/>
            <a:ext cx="2133759" cy="1422506"/>
          </a:xfrm>
          <a:prstGeom prst="rect">
            <a:avLst/>
          </a:prstGeom>
        </p:spPr>
      </p:pic>
      <p:sp>
        <p:nvSpPr>
          <p:cNvPr id="4" name="Dikdörtgen 3">
            <a:extLst>
              <a:ext uri="{FF2B5EF4-FFF2-40B4-BE49-F238E27FC236}">
                <a16:creationId xmlns:a16="http://schemas.microsoft.com/office/drawing/2014/main" id="{1BF68278-ED7C-507A-CCD8-B0E297A6FD26}"/>
              </a:ext>
            </a:extLst>
          </p:cNvPr>
          <p:cNvSpPr/>
          <p:nvPr/>
        </p:nvSpPr>
        <p:spPr>
          <a:xfrm>
            <a:off x="12684639" y="7691735"/>
            <a:ext cx="16145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2026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2B2F0282-8C0B-974D-F9A6-696602E719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641" y="2286000"/>
            <a:ext cx="14192718" cy="5657578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09836DCA-32CD-28FA-8AA1-7973FC39E7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429" y="4118006"/>
            <a:ext cx="804742" cy="664522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45C0EF61-6CD4-3F05-D8C0-15481740670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3800" y="1621478"/>
            <a:ext cx="3032015" cy="664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313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6200"/>
            <a:ext cx="16256000" cy="92202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EBAD26AD-4726-06B2-1A48-0B6ABA66672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00200" y="8153400"/>
            <a:ext cx="2133759" cy="1422506"/>
          </a:xfrm>
          <a:prstGeom prst="rect">
            <a:avLst/>
          </a:prstGeom>
        </p:spPr>
      </p:pic>
    </p:spTree>
  </p:cSld>
  <p:clrMapOvr>
    <a:masterClrMapping/>
  </p:clrMapOvr>
  <p:transition spd="slow">
    <p:cover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0480"/>
            <a:ext cx="16256000" cy="917448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82DDE366-CAF6-BC1B-5E01-0E003C169F1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00200" y="8153400"/>
            <a:ext cx="2133759" cy="14225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AF343C4A-AA35-BDF4-F9C7-E2FFEFE7964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00200" y="8153400"/>
            <a:ext cx="2133759" cy="14225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C1599753-ABAF-9621-3AF2-0A4FC8C5AA1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00200" y="8077200"/>
            <a:ext cx="2133759" cy="1422506"/>
          </a:xfrm>
          <a:prstGeom prst="rect">
            <a:avLst/>
          </a:prstGeom>
        </p:spPr>
      </p:pic>
      <p:sp>
        <p:nvSpPr>
          <p:cNvPr id="4" name="Dikdörtgen 3">
            <a:extLst>
              <a:ext uri="{FF2B5EF4-FFF2-40B4-BE49-F238E27FC236}">
                <a16:creationId xmlns:a16="http://schemas.microsoft.com/office/drawing/2014/main" id="{2C9BA789-1A03-F5CF-8E73-D7F782DEB5E5}"/>
              </a:ext>
            </a:extLst>
          </p:cNvPr>
          <p:cNvSpPr/>
          <p:nvPr/>
        </p:nvSpPr>
        <p:spPr>
          <a:xfrm>
            <a:off x="12681591" y="7696200"/>
            <a:ext cx="16145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540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2023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1DB027ED-614C-2E71-8E72-2D20426A19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069" y="1295400"/>
            <a:ext cx="14643861" cy="7425572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3C267D29-6D53-8C28-63F3-BC2763F64E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200" y="7086600"/>
            <a:ext cx="804742" cy="664522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9F5BE49C-AE8C-5DCC-E7D5-BDC409BB978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6069" y="630878"/>
            <a:ext cx="3032015" cy="664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505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B28C0436-5B1C-F21C-58F5-8C43E5C9A8F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00200" y="8077200"/>
            <a:ext cx="2133759" cy="14225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A0C6769E-D352-834D-C83E-548DAC428B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8" y="15240"/>
            <a:ext cx="16247362" cy="914400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E3C660B1-DDFF-6E07-6415-D5EFDBCA43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077" y="1905000"/>
            <a:ext cx="15021846" cy="5944115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DFC65E2C-4EAE-97FE-2369-76BE9614E7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229" y="6096000"/>
            <a:ext cx="804742" cy="664522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BF8D77F7-8450-33A2-383D-630BD7365CC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600" y="1240478"/>
            <a:ext cx="3032015" cy="664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664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FB19531C-B1B7-C964-F356-1E8D726BF4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700"/>
            <a:ext cx="16269928" cy="91567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0B9FA42-64B7-3391-B131-41DE6BFD4F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F499EC2A-DCD0-4ACA-C5F9-8C8ED757CFE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52600" y="8077200"/>
            <a:ext cx="2133759" cy="14225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3532DB8D-5954-06C0-18C4-36784F9472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185" y="1371600"/>
            <a:ext cx="13997629" cy="6633023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03397F17-263F-440A-898A-0E379E2D1B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9185" y="7010400"/>
            <a:ext cx="804742" cy="664522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D05CD3E6-8561-14E1-2F97-F7208984AEF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4871" y="807116"/>
            <a:ext cx="3032015" cy="664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355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4BB7F4B-C419-4DC4-9BBF-072EF6F555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8042ACC2-0210-0B52-5576-C3A1349DC80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24000" y="8001000"/>
            <a:ext cx="2133759" cy="14225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86C93227-9A4C-102C-D2F1-14769B1432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BEFCC467-F0DB-1F42-5638-E68F55B92DA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00200" y="8077200"/>
            <a:ext cx="2133759" cy="1422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323599"/>
      </p:ext>
    </p:extLst>
  </p:cSld>
  <p:clrMapOvr>
    <a:masterClrMapping/>
  </p:clrMapOvr>
  <p:transition spd="slow">
    <p:randomBar dir="vert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57123592-2E0F-7266-11E8-76F369DBA02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00200" y="8077200"/>
            <a:ext cx="2133759" cy="1422506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4F00A1FE-D7F9-A364-A69B-B3998726C8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700" y="0"/>
            <a:ext cx="162687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056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2E819FF6-E941-243C-9453-3B3DEA6F5A1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00200" y="8153400"/>
            <a:ext cx="2133759" cy="1422506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2B836090-C1C6-0FBD-ADA1-AF5703B5587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00200" y="8153400"/>
            <a:ext cx="2133759" cy="14225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D565BFB3-8875-5B11-BD98-4DF6CC63B7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8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5807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CE84ED78-710E-2254-C4E6-41BFF879F3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00200" y="8077200"/>
            <a:ext cx="2133759" cy="1422506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FD06D758-507B-FA11-8FA7-8AB2EB9E8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529" y="1676400"/>
            <a:ext cx="13448942" cy="6553768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E87A933D-0D17-344E-25AF-3A6BC97B93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0000" y="4046431"/>
            <a:ext cx="804742" cy="664522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BB737E9A-8B21-006D-ADC5-709F3DF9C78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1556" y="1136817"/>
            <a:ext cx="3032015" cy="664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206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DC071818-8BEF-AAC8-A65B-2395C88706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8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00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D501CB56-0337-2417-2483-17103222E4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5984" y="1828800"/>
            <a:ext cx="13644031" cy="6084335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E6DBC197-3531-EBDC-6B96-6388E3BADC3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1556" y="1136817"/>
            <a:ext cx="3032015" cy="664522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F36849FB-AAB6-7259-F030-453BFEFEE2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1400" y="6982939"/>
            <a:ext cx="804742" cy="664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529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FAF42BE8-B4C3-BD6D-B675-7A12C5D929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062" y="1447800"/>
            <a:ext cx="14265876" cy="6596444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CEC595C1-12AB-5C60-DACE-C5BC870C54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229" y="4953000"/>
            <a:ext cx="804742" cy="664522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419EFB15-2679-C3F0-C3E7-8DB8605E2C2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7600" y="914400"/>
            <a:ext cx="3032015" cy="664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853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A4A029A-70B3-2BF7-E9C8-9247055449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1537D2A4-8A81-F93B-B85B-B5B9A84AE36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00200" y="8153400"/>
            <a:ext cx="2133759" cy="14225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360A6187-10AB-E0CE-448B-EF9026902C2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00200" y="8153400"/>
            <a:ext cx="2133759" cy="1422506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16989685-A908-B82B-84F4-E5318EC4635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00200" y="8153400"/>
            <a:ext cx="2133759" cy="1422506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E9193DAE-E36C-5532-2C7A-8BC898060B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07EC7F70-6C4B-B25A-4C03-372491A9DC9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00200" y="8077200"/>
            <a:ext cx="2133759" cy="1422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5390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231294-E562-F75C-BB45-A4DCE941F3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E30C117F-0932-3E51-7E79-2A8CA1F526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00200" y="8077200"/>
            <a:ext cx="2133759" cy="142250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BE27DA86-58B8-614E-9667-9F035D855D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97052ABA-F9E5-45BC-EACE-0911C9BA11D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24000" y="8458200"/>
            <a:ext cx="2209959" cy="1041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73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6C5F6AE2-961F-5BBE-E771-2F9B7B4AF6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F76D8B25-BEBA-EDDC-13BC-176FF66C426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00200" y="8077200"/>
            <a:ext cx="2133759" cy="1422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984276"/>
      </p:ext>
    </p:extLst>
  </p:cSld>
  <p:clrMapOvr>
    <a:masterClrMapping/>
  </p:clrMapOvr>
  <p:transition spd="slow">
    <p:wipe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0E83D97-2A3A-216C-BCD0-83EDB8727D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08BA9475-728F-C494-0760-74233602D64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00200" y="8077200"/>
            <a:ext cx="2133759" cy="1422506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0"/>
            <a:ext cx="16255593" cy="9144000"/>
          </a:xfrm>
          <a:prstGeom prst="rect">
            <a:avLst/>
          </a:prstGeom>
          <a:solidFill>
            <a:srgbClr val="1F386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219200" y="2682240"/>
            <a:ext cx="13813536" cy="1097280"/>
          </a:xfrm>
          <a:prstGeom prst="roundRect">
            <a:avLst>
              <a:gd name="adj" fmla="val 30000"/>
            </a:avLst>
          </a:prstGeom>
          <a:solidFill>
            <a:srgbClr val="2E5C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933" b="1">
                <a:solidFill>
                  <a:srgbClr val="FFFFFF"/>
                </a:solidFill>
                <a:latin typeface="Calibri"/>
              </a:rPr>
              <a:t>SB.7.1.3  •  ETKİNLİK SETİ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19200" y="4023360"/>
            <a:ext cx="13813536" cy="1378839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ctr" defTabSz="609585"/>
            <a:r>
              <a:rPr sz="4000" b="1">
                <a:solidFill>
                  <a:srgbClr val="FFFFFF"/>
                </a:solidFill>
                <a:latin typeface="Calibri"/>
              </a:rPr>
              <a:t>Millî Meseleler Karşısında</a:t>
            </a:r>
          </a:p>
          <a:p>
            <a:pPr algn="ctr" defTabSz="609585"/>
            <a:r>
              <a:rPr sz="4000" b="1">
                <a:solidFill>
                  <a:srgbClr val="FFFFFF"/>
                </a:solidFill>
                <a:latin typeface="Calibri"/>
              </a:rPr>
              <a:t>Türk Toplumunun Tutum ve Davranışları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19200" y="6217921"/>
            <a:ext cx="13813536" cy="517065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ctr" defTabSz="609585"/>
            <a:r>
              <a:rPr sz="2400" b="1">
                <a:solidFill>
                  <a:srgbClr val="FFC107"/>
                </a:solidFill>
                <a:latin typeface="Calibri"/>
              </a:rPr>
              <a:t>Doğru mu Yanlış mı?  +  Boşluk Doldurma</a:t>
            </a:r>
          </a:p>
        </p:txBody>
      </p:sp>
      <p:sp>
        <p:nvSpPr>
          <p:cNvPr id="6" name="Rounded Rectangle 5">
            <a:hlinkClick r:id="rId2" action="ppaction://hlinksldjump"/>
          </p:cNvPr>
          <p:cNvSpPr/>
          <p:nvPr/>
        </p:nvSpPr>
        <p:spPr>
          <a:xfrm>
            <a:off x="6303264" y="7315200"/>
            <a:ext cx="3657600" cy="914400"/>
          </a:xfrm>
          <a:prstGeom prst="roundRect">
            <a:avLst>
              <a:gd name="adj" fmla="val 30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400" b="1">
                <a:solidFill>
                  <a:srgbClr val="1A1A1A"/>
                </a:solidFill>
                <a:latin typeface="Calibri"/>
              </a:rPr>
              <a:t>BAŞLA ▶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D8DCE2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87680" y="365760"/>
            <a:ext cx="3779520" cy="670560"/>
          </a:xfrm>
          <a:prstGeom prst="roundRect">
            <a:avLst>
              <a:gd name="adj" fmla="val 50000"/>
            </a:avLst>
          </a:prstGeom>
          <a:solidFill>
            <a:srgbClr val="1F386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000" b="1">
                <a:solidFill>
                  <a:srgbClr val="FFFFFF"/>
                </a:solidFill>
                <a:latin typeface="Calibri"/>
              </a:rPr>
              <a:t>✏️ SOSYAL BİLGİLER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87680" y="1194816"/>
            <a:ext cx="15276576" cy="755904"/>
          </a:xfrm>
          <a:prstGeom prst="roundRect">
            <a:avLst>
              <a:gd name="adj" fmla="val 30000"/>
            </a:avLst>
          </a:prstGeom>
          <a:solidFill>
            <a:srgbClr val="2E5C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FFFFFF"/>
                </a:solidFill>
                <a:latin typeface="Calibri"/>
              </a:rPr>
              <a:t>7. Sınıf | Millî Meseleler Karşısında Türk Toplumunun Tutum ve Davranışları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7680" y="1975104"/>
            <a:ext cx="7315200" cy="414409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defTabSz="609585"/>
            <a:r>
              <a:rPr sz="1733" b="1">
                <a:solidFill>
                  <a:srgbClr val="1F3864"/>
                </a:solidFill>
                <a:latin typeface="Calibri"/>
              </a:rPr>
              <a:t>DOĞRU / YANLIŞ  —  Soru 1 / 5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87680" y="2438400"/>
            <a:ext cx="15276576" cy="2316480"/>
          </a:xfrm>
          <a:prstGeom prst="roundRect">
            <a:avLst>
              <a:gd name="adj" fmla="val 12000"/>
            </a:avLst>
          </a:prstGeom>
          <a:solidFill>
            <a:srgbClr val="2B2B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3200" b="1">
                <a:solidFill>
                  <a:srgbClr val="FFFFFF"/>
                </a:solidFill>
                <a:latin typeface="Calibri"/>
              </a:rPr>
              <a:t>Millî meseleler yalnızca devlet yöneticilerini ilgilendirir.</a:t>
            </a:r>
          </a:p>
        </p:txBody>
      </p:sp>
      <p:sp>
        <p:nvSpPr>
          <p:cNvPr id="6" name="Rounded Rectangle 5">
            <a:hlinkClick r:id="rId2" action="ppaction://hlinksldjump"/>
          </p:cNvPr>
          <p:cNvSpPr/>
          <p:nvPr/>
        </p:nvSpPr>
        <p:spPr>
          <a:xfrm>
            <a:off x="2926080" y="5364480"/>
            <a:ext cx="4389120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                 DOĞRU</a:t>
            </a:r>
          </a:p>
        </p:txBody>
      </p:sp>
      <p:sp>
        <p:nvSpPr>
          <p:cNvPr id="7" name="Rounded Rectangle 6">
            <a:hlinkClick r:id="rId2" action="ppaction://hlinksldjump"/>
          </p:cNvPr>
          <p:cNvSpPr/>
          <p:nvPr/>
        </p:nvSpPr>
        <p:spPr>
          <a:xfrm>
            <a:off x="3108960" y="5547360"/>
            <a:ext cx="853440" cy="853440"/>
          </a:xfrm>
          <a:prstGeom prst="roundRect">
            <a:avLst>
              <a:gd name="adj" fmla="val 25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933" b="1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8900160" y="5364480"/>
            <a:ext cx="4389120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                 YANLIŞ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9083040" y="5547360"/>
            <a:ext cx="853440" cy="853440"/>
          </a:xfrm>
          <a:prstGeom prst="roundRect">
            <a:avLst>
              <a:gd name="adj" fmla="val 25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933" b="1">
                <a:solidFill>
                  <a:srgbClr val="FFFFFF"/>
                </a:solidFill>
                <a:latin typeface="Calibri"/>
              </a:rPr>
              <a:t>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7680" y="8595361"/>
            <a:ext cx="9144000" cy="3939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defTabSz="609585"/>
            <a:r>
              <a:rPr sz="1600" i="1">
                <a:solidFill>
                  <a:srgbClr val="666666"/>
                </a:solidFill>
                <a:latin typeface="Calibri"/>
              </a:rPr>
              <a:t>Devam etmek için doğru cevaba tıkla ▶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666666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0"/>
            <a:ext cx="16255593" cy="914400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1950721"/>
            <a:ext cx="13813536" cy="1050609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ctr" defTabSz="609585"/>
            <a:r>
              <a:rPr sz="5867" b="1">
                <a:solidFill>
                  <a:srgbClr val="FFFFFF"/>
                </a:solidFill>
                <a:latin typeface="Calibri"/>
              </a:rPr>
              <a:t>✅ 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828800" y="3535680"/>
            <a:ext cx="12594336" cy="1950720"/>
          </a:xfrm>
          <a:prstGeom prst="roundRect">
            <a:avLst>
              <a:gd name="adj" fmla="val 12000"/>
            </a:avLst>
          </a:prstGeom>
          <a:solidFill>
            <a:srgbClr val="1B5E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400">
                <a:solidFill>
                  <a:srgbClr val="FFFFFF"/>
                </a:solidFill>
                <a:latin typeface="Calibri"/>
              </a:rPr>
              <a:t>Millî meseleler; bağımsızlık, güvenlik, ekonomi, bilim, spor gibi alanlarda toplumun TÜM bireylerini ilgilendirir.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6303264" y="6339840"/>
            <a:ext cx="3657600" cy="914400"/>
          </a:xfrm>
          <a:prstGeom prst="roundRect">
            <a:avLst>
              <a:gd name="adj" fmla="val 30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1A1A1A"/>
                </a:solidFill>
                <a:latin typeface="Calibri"/>
              </a:rPr>
              <a:t>TEBRİKLER, DEVAM ET ▶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D8DCE2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0"/>
            <a:ext cx="16255593" cy="9144000"/>
          </a:xfrm>
          <a:prstGeom prst="rect">
            <a:avLst/>
          </a:prstGeom>
          <a:solidFill>
            <a:srgbClr val="C628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1950721"/>
            <a:ext cx="13813536" cy="968407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ctr" defTabSz="609585"/>
            <a:r>
              <a:rPr sz="5333" b="1">
                <a:solidFill>
                  <a:srgbClr val="FFFFFF"/>
                </a:solidFill>
                <a:latin typeface="Calibri"/>
              </a:rPr>
              <a:t>❌ Yanlış, tekrar dene!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828800" y="3535680"/>
            <a:ext cx="12594336" cy="1950720"/>
          </a:xfrm>
          <a:prstGeom prst="roundRect">
            <a:avLst>
              <a:gd name="adj" fmla="val 12000"/>
            </a:avLst>
          </a:prstGeom>
          <a:solidFill>
            <a:srgbClr val="8E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400">
                <a:solidFill>
                  <a:srgbClr val="FFFFFF"/>
                </a:solidFill>
                <a:latin typeface="Calibri"/>
              </a:rPr>
              <a:t>Millî meseleler; bağımsızlık, güvenlik, ekonomi, bilim, spor gibi alanlarda toplumun TÜM bireylerini ilgilendirir.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6303264" y="6339840"/>
            <a:ext cx="3657600" cy="914400"/>
          </a:xfrm>
          <a:prstGeom prst="roundRect">
            <a:avLst>
              <a:gd name="adj" fmla="val 30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1A1A1A"/>
                </a:solidFill>
                <a:latin typeface="Calibri"/>
              </a:rPr>
              <a:t>◀ TEKRAR DENE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D8DCE2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87680" y="365760"/>
            <a:ext cx="3779520" cy="670560"/>
          </a:xfrm>
          <a:prstGeom prst="roundRect">
            <a:avLst>
              <a:gd name="adj" fmla="val 50000"/>
            </a:avLst>
          </a:prstGeom>
          <a:solidFill>
            <a:srgbClr val="1F386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000" b="1">
                <a:solidFill>
                  <a:srgbClr val="FFFFFF"/>
                </a:solidFill>
                <a:latin typeface="Calibri"/>
              </a:rPr>
              <a:t>✏️ SOSYAL BİLGİLER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87680" y="1194816"/>
            <a:ext cx="15276576" cy="755904"/>
          </a:xfrm>
          <a:prstGeom prst="roundRect">
            <a:avLst>
              <a:gd name="adj" fmla="val 30000"/>
            </a:avLst>
          </a:prstGeom>
          <a:solidFill>
            <a:srgbClr val="2E5C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FFFFFF"/>
                </a:solidFill>
                <a:latin typeface="Calibri"/>
              </a:rPr>
              <a:t>7. Sınıf | Millî Meseleler Karşısında Türk Toplumunun Tutum ve Davranışları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7680" y="1975104"/>
            <a:ext cx="7315200" cy="414409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defTabSz="609585"/>
            <a:r>
              <a:rPr sz="1733" b="1">
                <a:solidFill>
                  <a:srgbClr val="1F3864"/>
                </a:solidFill>
                <a:latin typeface="Calibri"/>
              </a:rPr>
              <a:t>DOĞRU / YANLIŞ  —  Soru 2 / 5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87680" y="2438400"/>
            <a:ext cx="15276576" cy="2316480"/>
          </a:xfrm>
          <a:prstGeom prst="roundRect">
            <a:avLst>
              <a:gd name="adj" fmla="val 12000"/>
            </a:avLst>
          </a:prstGeom>
          <a:solidFill>
            <a:srgbClr val="2B2B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3200" b="1">
                <a:solidFill>
                  <a:srgbClr val="FFFFFF"/>
                </a:solidFill>
                <a:latin typeface="Calibri"/>
              </a:rPr>
              <a:t>Tekâlif-i Millîye Emirleri, halkın orduya desteğini gösterir.</a:t>
            </a:r>
          </a:p>
        </p:txBody>
      </p:sp>
      <p:sp>
        <p:nvSpPr>
          <p:cNvPr id="6" name="Rounded Rectangle 5">
            <a:hlinkClick r:id="rId2" action="ppaction://hlinksldjump"/>
          </p:cNvPr>
          <p:cNvSpPr/>
          <p:nvPr/>
        </p:nvSpPr>
        <p:spPr>
          <a:xfrm>
            <a:off x="2926080" y="5364480"/>
            <a:ext cx="4389120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                 DOĞRU</a:t>
            </a:r>
          </a:p>
        </p:txBody>
      </p:sp>
      <p:sp>
        <p:nvSpPr>
          <p:cNvPr id="7" name="Rounded Rectangle 6">
            <a:hlinkClick r:id="rId2" action="ppaction://hlinksldjump"/>
          </p:cNvPr>
          <p:cNvSpPr/>
          <p:nvPr/>
        </p:nvSpPr>
        <p:spPr>
          <a:xfrm>
            <a:off x="3108960" y="5547360"/>
            <a:ext cx="853440" cy="853440"/>
          </a:xfrm>
          <a:prstGeom prst="roundRect">
            <a:avLst>
              <a:gd name="adj" fmla="val 25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933" b="1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8900160" y="5364480"/>
            <a:ext cx="4389120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                 YANLIŞ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9083040" y="5547360"/>
            <a:ext cx="853440" cy="853440"/>
          </a:xfrm>
          <a:prstGeom prst="roundRect">
            <a:avLst>
              <a:gd name="adj" fmla="val 25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933" b="1">
                <a:solidFill>
                  <a:srgbClr val="FFFFFF"/>
                </a:solidFill>
                <a:latin typeface="Calibri"/>
              </a:rPr>
              <a:t>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7680" y="8595361"/>
            <a:ext cx="9144000" cy="3939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defTabSz="609585"/>
            <a:r>
              <a:rPr sz="1600" i="1">
                <a:solidFill>
                  <a:srgbClr val="666666"/>
                </a:solidFill>
                <a:latin typeface="Calibri"/>
              </a:rPr>
              <a:t>Devam etmek için doğru cevaba tıkla ▶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666666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0"/>
            <a:ext cx="16255593" cy="914400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1950721"/>
            <a:ext cx="13813536" cy="1050609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ctr" defTabSz="609585"/>
            <a:r>
              <a:rPr sz="5867" b="1">
                <a:solidFill>
                  <a:srgbClr val="FFFFFF"/>
                </a:solidFill>
                <a:latin typeface="Calibri"/>
              </a:rPr>
              <a:t>✅ 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828800" y="3535680"/>
            <a:ext cx="12594336" cy="1950720"/>
          </a:xfrm>
          <a:prstGeom prst="roundRect">
            <a:avLst>
              <a:gd name="adj" fmla="val 12000"/>
            </a:avLst>
          </a:prstGeom>
          <a:solidFill>
            <a:srgbClr val="1B5E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400">
                <a:solidFill>
                  <a:srgbClr val="FFFFFF"/>
                </a:solidFill>
                <a:latin typeface="Calibri"/>
              </a:rPr>
              <a:t>Halk; buğdayını, çorabını, çarığını ordusuyla paylaşarak bu emirlere destek vermiştir.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6303264" y="6339840"/>
            <a:ext cx="3657600" cy="914400"/>
          </a:xfrm>
          <a:prstGeom prst="roundRect">
            <a:avLst>
              <a:gd name="adj" fmla="val 30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1A1A1A"/>
                </a:solidFill>
                <a:latin typeface="Calibri"/>
              </a:rPr>
              <a:t>TEBRİKLER, DEVAM ET ▶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D8DCE2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0"/>
            <a:ext cx="16255593" cy="9144000"/>
          </a:xfrm>
          <a:prstGeom prst="rect">
            <a:avLst/>
          </a:prstGeom>
          <a:solidFill>
            <a:srgbClr val="C628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1950721"/>
            <a:ext cx="13813536" cy="968407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ctr" defTabSz="609585"/>
            <a:r>
              <a:rPr sz="5333" b="1">
                <a:solidFill>
                  <a:srgbClr val="FFFFFF"/>
                </a:solidFill>
                <a:latin typeface="Calibri"/>
              </a:rPr>
              <a:t>❌ Yanlış, tekrar dene!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828800" y="3535680"/>
            <a:ext cx="12594336" cy="1950720"/>
          </a:xfrm>
          <a:prstGeom prst="roundRect">
            <a:avLst>
              <a:gd name="adj" fmla="val 12000"/>
            </a:avLst>
          </a:prstGeom>
          <a:solidFill>
            <a:srgbClr val="8E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400">
                <a:solidFill>
                  <a:srgbClr val="FFFFFF"/>
                </a:solidFill>
                <a:latin typeface="Calibri"/>
              </a:rPr>
              <a:t>Halk; buğdayını, çorabını, çarığını ordusuyla paylaşarak bu emirlere destek vermiştir.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6303264" y="6339840"/>
            <a:ext cx="3657600" cy="914400"/>
          </a:xfrm>
          <a:prstGeom prst="roundRect">
            <a:avLst>
              <a:gd name="adj" fmla="val 30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1A1A1A"/>
                </a:solidFill>
                <a:latin typeface="Calibri"/>
              </a:rPr>
              <a:t>◀ TEKRAR DENE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D8DCE2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87680" y="365760"/>
            <a:ext cx="3779520" cy="670560"/>
          </a:xfrm>
          <a:prstGeom prst="roundRect">
            <a:avLst>
              <a:gd name="adj" fmla="val 50000"/>
            </a:avLst>
          </a:prstGeom>
          <a:solidFill>
            <a:srgbClr val="1F386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000" b="1">
                <a:solidFill>
                  <a:srgbClr val="FFFFFF"/>
                </a:solidFill>
                <a:latin typeface="Calibri"/>
              </a:rPr>
              <a:t>✏️ SOSYAL BİLGİLER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87680" y="1194816"/>
            <a:ext cx="15276576" cy="755904"/>
          </a:xfrm>
          <a:prstGeom prst="roundRect">
            <a:avLst>
              <a:gd name="adj" fmla="val 30000"/>
            </a:avLst>
          </a:prstGeom>
          <a:solidFill>
            <a:srgbClr val="2E5C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FFFFFF"/>
                </a:solidFill>
                <a:latin typeface="Calibri"/>
              </a:rPr>
              <a:t>7. Sınıf | Millî Meseleler Karşısında Türk Toplumunun Tutum ve Davranışları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7680" y="1975104"/>
            <a:ext cx="7315200" cy="414409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defTabSz="609585"/>
            <a:r>
              <a:rPr sz="1733" b="1">
                <a:solidFill>
                  <a:srgbClr val="1F3864"/>
                </a:solidFill>
                <a:latin typeface="Calibri"/>
              </a:rPr>
              <a:t>DOĞRU / YANLIŞ  —  Soru 3 / 5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87680" y="2438400"/>
            <a:ext cx="15276576" cy="2316480"/>
          </a:xfrm>
          <a:prstGeom prst="roundRect">
            <a:avLst>
              <a:gd name="adj" fmla="val 12000"/>
            </a:avLst>
          </a:prstGeom>
          <a:solidFill>
            <a:srgbClr val="2B2B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3200" b="1">
                <a:solidFill>
                  <a:srgbClr val="FFFFFF"/>
                </a:solidFill>
                <a:latin typeface="Calibri"/>
              </a:rPr>
              <a:t>15 Temmuz, “Demokrasi ve Millî Birlik Günü” olarak anılır.</a:t>
            </a:r>
          </a:p>
        </p:txBody>
      </p:sp>
      <p:sp>
        <p:nvSpPr>
          <p:cNvPr id="6" name="Rounded Rectangle 5">
            <a:hlinkClick r:id="rId2" action="ppaction://hlinksldjump"/>
          </p:cNvPr>
          <p:cNvSpPr/>
          <p:nvPr/>
        </p:nvSpPr>
        <p:spPr>
          <a:xfrm>
            <a:off x="2926080" y="5364480"/>
            <a:ext cx="4389120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                 DOĞRU</a:t>
            </a:r>
          </a:p>
        </p:txBody>
      </p:sp>
      <p:sp>
        <p:nvSpPr>
          <p:cNvPr id="7" name="Rounded Rectangle 6">
            <a:hlinkClick r:id="rId2" action="ppaction://hlinksldjump"/>
          </p:cNvPr>
          <p:cNvSpPr/>
          <p:nvPr/>
        </p:nvSpPr>
        <p:spPr>
          <a:xfrm>
            <a:off x="3108960" y="5547360"/>
            <a:ext cx="853440" cy="853440"/>
          </a:xfrm>
          <a:prstGeom prst="roundRect">
            <a:avLst>
              <a:gd name="adj" fmla="val 25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933" b="1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8900160" y="5364480"/>
            <a:ext cx="4389120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                 YANLIŞ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9083040" y="5547360"/>
            <a:ext cx="853440" cy="853440"/>
          </a:xfrm>
          <a:prstGeom prst="roundRect">
            <a:avLst>
              <a:gd name="adj" fmla="val 25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933" b="1">
                <a:solidFill>
                  <a:srgbClr val="FFFFFF"/>
                </a:solidFill>
                <a:latin typeface="Calibri"/>
              </a:rPr>
              <a:t>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7680" y="8595361"/>
            <a:ext cx="9144000" cy="3939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defTabSz="609585"/>
            <a:r>
              <a:rPr sz="1600" i="1">
                <a:solidFill>
                  <a:srgbClr val="666666"/>
                </a:solidFill>
                <a:latin typeface="Calibri"/>
              </a:rPr>
              <a:t>Devam etmek için doğru cevaba tıkla ▶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666666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0"/>
            <a:ext cx="16255593" cy="914400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1950721"/>
            <a:ext cx="13813536" cy="1050609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ctr" defTabSz="609585"/>
            <a:r>
              <a:rPr sz="5867" b="1">
                <a:solidFill>
                  <a:srgbClr val="FFFFFF"/>
                </a:solidFill>
                <a:latin typeface="Calibri"/>
              </a:rPr>
              <a:t>✅ 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828800" y="3535680"/>
            <a:ext cx="12594336" cy="1950720"/>
          </a:xfrm>
          <a:prstGeom prst="roundRect">
            <a:avLst>
              <a:gd name="adj" fmla="val 12000"/>
            </a:avLst>
          </a:prstGeom>
          <a:solidFill>
            <a:srgbClr val="1B5E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400">
                <a:solidFill>
                  <a:srgbClr val="FFFFFF"/>
                </a:solidFill>
                <a:latin typeface="Calibri"/>
              </a:rPr>
              <a:t>Millet, 15 Temmuz 2016’da demokrasiye sahip çıktığı için bu gün her yıl anılmaktadır.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6303264" y="6339840"/>
            <a:ext cx="3657600" cy="914400"/>
          </a:xfrm>
          <a:prstGeom prst="roundRect">
            <a:avLst>
              <a:gd name="adj" fmla="val 30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1A1A1A"/>
                </a:solidFill>
                <a:latin typeface="Calibri"/>
              </a:rPr>
              <a:t>TEBRİKLER, DEVAM ET ▶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D8DCE2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0"/>
            <a:ext cx="16255593" cy="9144000"/>
          </a:xfrm>
          <a:prstGeom prst="rect">
            <a:avLst/>
          </a:prstGeom>
          <a:solidFill>
            <a:srgbClr val="C628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1950721"/>
            <a:ext cx="13813536" cy="968407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ctr" defTabSz="609585"/>
            <a:r>
              <a:rPr sz="5333" b="1">
                <a:solidFill>
                  <a:srgbClr val="FFFFFF"/>
                </a:solidFill>
                <a:latin typeface="Calibri"/>
              </a:rPr>
              <a:t>❌ Yanlış, tekrar dene!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828800" y="3535680"/>
            <a:ext cx="12594336" cy="1950720"/>
          </a:xfrm>
          <a:prstGeom prst="roundRect">
            <a:avLst>
              <a:gd name="adj" fmla="val 12000"/>
            </a:avLst>
          </a:prstGeom>
          <a:solidFill>
            <a:srgbClr val="8E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400">
                <a:solidFill>
                  <a:srgbClr val="FFFFFF"/>
                </a:solidFill>
                <a:latin typeface="Calibri"/>
              </a:rPr>
              <a:t>Millet, 15 Temmuz 2016’da demokrasiye sahip çıktığı için bu gün her yıl anılmaktadır.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6303264" y="6339840"/>
            <a:ext cx="3657600" cy="914400"/>
          </a:xfrm>
          <a:prstGeom prst="roundRect">
            <a:avLst>
              <a:gd name="adj" fmla="val 30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1A1A1A"/>
                </a:solidFill>
                <a:latin typeface="Calibri"/>
              </a:rPr>
              <a:t>◀ TEKRAR DENE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D8DCE2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87680" y="365760"/>
            <a:ext cx="3779520" cy="670560"/>
          </a:xfrm>
          <a:prstGeom prst="roundRect">
            <a:avLst>
              <a:gd name="adj" fmla="val 50000"/>
            </a:avLst>
          </a:prstGeom>
          <a:solidFill>
            <a:srgbClr val="1F386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000" b="1">
                <a:solidFill>
                  <a:srgbClr val="FFFFFF"/>
                </a:solidFill>
                <a:latin typeface="Calibri"/>
              </a:rPr>
              <a:t>✏️ SOSYAL BİLGİLER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87680" y="1194816"/>
            <a:ext cx="15276576" cy="755904"/>
          </a:xfrm>
          <a:prstGeom prst="roundRect">
            <a:avLst>
              <a:gd name="adj" fmla="val 30000"/>
            </a:avLst>
          </a:prstGeom>
          <a:solidFill>
            <a:srgbClr val="2E5C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FFFFFF"/>
                </a:solidFill>
                <a:latin typeface="Calibri"/>
              </a:rPr>
              <a:t>7. Sınıf | Millî Meseleler Karşısında Türk Toplumunun Tutum ve Davranışları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7680" y="1975104"/>
            <a:ext cx="7315200" cy="414409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defTabSz="609585"/>
            <a:r>
              <a:rPr sz="1733" b="1">
                <a:solidFill>
                  <a:srgbClr val="1F3864"/>
                </a:solidFill>
                <a:latin typeface="Calibri"/>
              </a:rPr>
              <a:t>DOĞRU / YANLIŞ  —  Soru 4 / 5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87680" y="2438400"/>
            <a:ext cx="15276576" cy="2316480"/>
          </a:xfrm>
          <a:prstGeom prst="roundRect">
            <a:avLst>
              <a:gd name="adj" fmla="val 12000"/>
            </a:avLst>
          </a:prstGeom>
          <a:solidFill>
            <a:srgbClr val="2B2B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3200" b="1">
                <a:solidFill>
                  <a:srgbClr val="FFFFFF"/>
                </a:solidFill>
                <a:latin typeface="Calibri"/>
              </a:rPr>
              <a:t>Spor başarıları millî mesele kapsamında değerlendirilmez.</a:t>
            </a:r>
          </a:p>
        </p:txBody>
      </p:sp>
      <p:sp>
        <p:nvSpPr>
          <p:cNvPr id="6" name="Rounded Rectangle 5">
            <a:hlinkClick r:id="rId2" action="ppaction://hlinksldjump"/>
          </p:cNvPr>
          <p:cNvSpPr/>
          <p:nvPr/>
        </p:nvSpPr>
        <p:spPr>
          <a:xfrm>
            <a:off x="2926080" y="5364480"/>
            <a:ext cx="4389120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                 DOĞRU</a:t>
            </a:r>
          </a:p>
        </p:txBody>
      </p:sp>
      <p:sp>
        <p:nvSpPr>
          <p:cNvPr id="7" name="Rounded Rectangle 6">
            <a:hlinkClick r:id="rId2" action="ppaction://hlinksldjump"/>
          </p:cNvPr>
          <p:cNvSpPr/>
          <p:nvPr/>
        </p:nvSpPr>
        <p:spPr>
          <a:xfrm>
            <a:off x="3108960" y="5547360"/>
            <a:ext cx="853440" cy="853440"/>
          </a:xfrm>
          <a:prstGeom prst="roundRect">
            <a:avLst>
              <a:gd name="adj" fmla="val 25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933" b="1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8900160" y="5364480"/>
            <a:ext cx="4389120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                 YANLIŞ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9083040" y="5547360"/>
            <a:ext cx="853440" cy="853440"/>
          </a:xfrm>
          <a:prstGeom prst="roundRect">
            <a:avLst>
              <a:gd name="adj" fmla="val 25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933" b="1">
                <a:solidFill>
                  <a:srgbClr val="FFFFFF"/>
                </a:solidFill>
                <a:latin typeface="Calibri"/>
              </a:rPr>
              <a:t>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7680" y="8595361"/>
            <a:ext cx="9144000" cy="3939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defTabSz="609585"/>
            <a:r>
              <a:rPr sz="1600" i="1">
                <a:solidFill>
                  <a:srgbClr val="666666"/>
                </a:solidFill>
                <a:latin typeface="Calibri"/>
              </a:rPr>
              <a:t>Devam etmek için doğru cevaba tıkla ▶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666666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0"/>
            <a:ext cx="16255593" cy="914400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1950721"/>
            <a:ext cx="13813536" cy="1050609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ctr" defTabSz="609585"/>
            <a:r>
              <a:rPr sz="5867" b="1">
                <a:solidFill>
                  <a:srgbClr val="FFFFFF"/>
                </a:solidFill>
                <a:latin typeface="Calibri"/>
              </a:rPr>
              <a:t>✅ 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828800" y="3535680"/>
            <a:ext cx="12594336" cy="1950720"/>
          </a:xfrm>
          <a:prstGeom prst="roundRect">
            <a:avLst>
              <a:gd name="adj" fmla="val 12000"/>
            </a:avLst>
          </a:prstGeom>
          <a:solidFill>
            <a:srgbClr val="1B5E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400">
                <a:solidFill>
                  <a:srgbClr val="FFFFFF"/>
                </a:solidFill>
                <a:latin typeface="Calibri"/>
              </a:rPr>
              <a:t>Mete Gazoz’un ya da Filenin Sultanları’nın başarıları da milleti ortak bir gururda birleştirdiği için millî meseledir.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6303264" y="6339840"/>
            <a:ext cx="3657600" cy="914400"/>
          </a:xfrm>
          <a:prstGeom prst="roundRect">
            <a:avLst>
              <a:gd name="adj" fmla="val 30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1A1A1A"/>
                </a:solidFill>
                <a:latin typeface="Calibri"/>
              </a:rPr>
              <a:t>TEBRİKLER, DEVAM ET ▶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D8DCE2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0"/>
            <a:ext cx="16255593" cy="9144000"/>
          </a:xfrm>
          <a:prstGeom prst="rect">
            <a:avLst/>
          </a:prstGeom>
          <a:solidFill>
            <a:srgbClr val="C628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1950721"/>
            <a:ext cx="13813536" cy="968407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ctr" defTabSz="609585"/>
            <a:r>
              <a:rPr sz="5333" b="1">
                <a:solidFill>
                  <a:srgbClr val="FFFFFF"/>
                </a:solidFill>
                <a:latin typeface="Calibri"/>
              </a:rPr>
              <a:t>❌ Yanlış, tekrar dene!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828800" y="3535680"/>
            <a:ext cx="12594336" cy="1950720"/>
          </a:xfrm>
          <a:prstGeom prst="roundRect">
            <a:avLst>
              <a:gd name="adj" fmla="val 12000"/>
            </a:avLst>
          </a:prstGeom>
          <a:solidFill>
            <a:srgbClr val="8E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400">
                <a:solidFill>
                  <a:srgbClr val="FFFFFF"/>
                </a:solidFill>
                <a:latin typeface="Calibri"/>
              </a:rPr>
              <a:t>Mete Gazoz’un ya da Filenin Sultanları’nın başarıları da milleti ortak bir gururda birleştirdiği için millî meseledir.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6303264" y="6339840"/>
            <a:ext cx="3657600" cy="914400"/>
          </a:xfrm>
          <a:prstGeom prst="roundRect">
            <a:avLst>
              <a:gd name="adj" fmla="val 30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1A1A1A"/>
                </a:solidFill>
                <a:latin typeface="Calibri"/>
              </a:rPr>
              <a:t>◀ TEKRAR DENE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D8DCE2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87680" y="365760"/>
            <a:ext cx="3779520" cy="670560"/>
          </a:xfrm>
          <a:prstGeom prst="roundRect">
            <a:avLst>
              <a:gd name="adj" fmla="val 50000"/>
            </a:avLst>
          </a:prstGeom>
          <a:solidFill>
            <a:srgbClr val="1F386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000" b="1">
                <a:solidFill>
                  <a:srgbClr val="FFFFFF"/>
                </a:solidFill>
                <a:latin typeface="Calibri"/>
              </a:rPr>
              <a:t>✏️ SOSYAL BİLGİLER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87680" y="1194816"/>
            <a:ext cx="15276576" cy="755904"/>
          </a:xfrm>
          <a:prstGeom prst="roundRect">
            <a:avLst>
              <a:gd name="adj" fmla="val 30000"/>
            </a:avLst>
          </a:prstGeom>
          <a:solidFill>
            <a:srgbClr val="2E5C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FFFFFF"/>
                </a:solidFill>
                <a:latin typeface="Calibri"/>
              </a:rPr>
              <a:t>7. Sınıf | Millî Meseleler Karşısında Türk Toplumunun Tutum ve Davranışları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7680" y="1975104"/>
            <a:ext cx="7315200" cy="414409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defTabSz="609585"/>
            <a:r>
              <a:rPr sz="1733" b="1">
                <a:solidFill>
                  <a:srgbClr val="1F3864"/>
                </a:solidFill>
                <a:latin typeface="Calibri"/>
              </a:rPr>
              <a:t>DOĞRU / YANLIŞ  —  Soru 5 / 5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87680" y="2438400"/>
            <a:ext cx="15276576" cy="2316480"/>
          </a:xfrm>
          <a:prstGeom prst="roundRect">
            <a:avLst>
              <a:gd name="adj" fmla="val 12000"/>
            </a:avLst>
          </a:prstGeom>
          <a:solidFill>
            <a:srgbClr val="2B2B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3200" b="1">
                <a:solidFill>
                  <a:srgbClr val="FFFFFF"/>
                </a:solidFill>
                <a:latin typeface="Calibri"/>
              </a:rPr>
              <a:t>Vatanseverlik yalnızca savaş zamanında gösterilir.</a:t>
            </a:r>
          </a:p>
        </p:txBody>
      </p:sp>
      <p:sp>
        <p:nvSpPr>
          <p:cNvPr id="6" name="Rounded Rectangle 5">
            <a:hlinkClick r:id="rId2" action="ppaction://hlinksldjump"/>
          </p:cNvPr>
          <p:cNvSpPr/>
          <p:nvPr/>
        </p:nvSpPr>
        <p:spPr>
          <a:xfrm>
            <a:off x="2926080" y="5364480"/>
            <a:ext cx="4389120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                 DOĞRU</a:t>
            </a:r>
          </a:p>
        </p:txBody>
      </p:sp>
      <p:sp>
        <p:nvSpPr>
          <p:cNvPr id="7" name="Rounded Rectangle 6">
            <a:hlinkClick r:id="rId2" action="ppaction://hlinksldjump"/>
          </p:cNvPr>
          <p:cNvSpPr/>
          <p:nvPr/>
        </p:nvSpPr>
        <p:spPr>
          <a:xfrm>
            <a:off x="3108960" y="5547360"/>
            <a:ext cx="853440" cy="853440"/>
          </a:xfrm>
          <a:prstGeom prst="roundRect">
            <a:avLst>
              <a:gd name="adj" fmla="val 25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933" b="1">
                <a:solidFill>
                  <a:srgbClr val="FFFFFF"/>
                </a:solidFill>
                <a:latin typeface="Calibri"/>
              </a:rPr>
              <a:t>D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8900160" y="5364480"/>
            <a:ext cx="4389120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                 YANLIŞ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9083040" y="5547360"/>
            <a:ext cx="853440" cy="853440"/>
          </a:xfrm>
          <a:prstGeom prst="roundRect">
            <a:avLst>
              <a:gd name="adj" fmla="val 25000"/>
            </a:avLst>
          </a:prstGeom>
          <a:solidFill>
            <a:srgbClr val="1A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933" b="1">
                <a:solidFill>
                  <a:srgbClr val="FFFFFF"/>
                </a:solidFill>
                <a:latin typeface="Calibri"/>
              </a:rPr>
              <a:t>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7680" y="8595361"/>
            <a:ext cx="9144000" cy="3939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defTabSz="609585"/>
            <a:r>
              <a:rPr sz="1600" i="1">
                <a:solidFill>
                  <a:srgbClr val="666666"/>
                </a:solidFill>
                <a:latin typeface="Calibri"/>
              </a:rPr>
              <a:t>Devam etmek için doğru cevaba tıkla ▶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666666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0"/>
            <a:ext cx="16255593" cy="914400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1950721"/>
            <a:ext cx="13813536" cy="1050609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ctr" defTabSz="609585"/>
            <a:r>
              <a:rPr sz="5867" b="1">
                <a:solidFill>
                  <a:srgbClr val="FFFFFF"/>
                </a:solidFill>
                <a:latin typeface="Calibri"/>
              </a:rPr>
              <a:t>✅ 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828800" y="3535680"/>
            <a:ext cx="12594336" cy="1950720"/>
          </a:xfrm>
          <a:prstGeom prst="roundRect">
            <a:avLst>
              <a:gd name="adj" fmla="val 12000"/>
            </a:avLst>
          </a:prstGeom>
          <a:solidFill>
            <a:srgbClr val="1B5E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400">
                <a:solidFill>
                  <a:srgbClr val="FFFFFF"/>
                </a:solidFill>
                <a:latin typeface="Calibri"/>
              </a:rPr>
              <a:t>Vergisini ödemek, çevreyi korumak gibi barış zamanı davranışları da vatanseverliktir.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6303264" y="6339840"/>
            <a:ext cx="3657600" cy="914400"/>
          </a:xfrm>
          <a:prstGeom prst="roundRect">
            <a:avLst>
              <a:gd name="adj" fmla="val 30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1A1A1A"/>
                </a:solidFill>
                <a:latin typeface="Calibri"/>
              </a:rPr>
              <a:t>TEBRİKLER, DEVAM ET ▶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D8DCE2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0"/>
            <a:ext cx="16255593" cy="9144000"/>
          </a:xfrm>
          <a:prstGeom prst="rect">
            <a:avLst/>
          </a:prstGeom>
          <a:solidFill>
            <a:srgbClr val="C628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1950721"/>
            <a:ext cx="13813536" cy="968407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ctr" defTabSz="609585"/>
            <a:r>
              <a:rPr sz="5333" b="1">
                <a:solidFill>
                  <a:srgbClr val="FFFFFF"/>
                </a:solidFill>
                <a:latin typeface="Calibri"/>
              </a:rPr>
              <a:t>❌ Yanlış, tekrar dene!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828800" y="3535680"/>
            <a:ext cx="12594336" cy="1950720"/>
          </a:xfrm>
          <a:prstGeom prst="roundRect">
            <a:avLst>
              <a:gd name="adj" fmla="val 12000"/>
            </a:avLst>
          </a:prstGeom>
          <a:solidFill>
            <a:srgbClr val="8E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400">
                <a:solidFill>
                  <a:srgbClr val="FFFFFF"/>
                </a:solidFill>
                <a:latin typeface="Calibri"/>
              </a:rPr>
              <a:t>Vergisini ödemek, çevreyi korumak gibi barış zamanı davranışları da vatanseverliktir.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6303264" y="6339840"/>
            <a:ext cx="3657600" cy="914400"/>
          </a:xfrm>
          <a:prstGeom prst="roundRect">
            <a:avLst>
              <a:gd name="adj" fmla="val 30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1A1A1A"/>
                </a:solidFill>
                <a:latin typeface="Calibri"/>
              </a:rPr>
              <a:t>◀ TEKRAR DENE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D8DCE2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87680" y="365760"/>
            <a:ext cx="3779520" cy="670560"/>
          </a:xfrm>
          <a:prstGeom prst="roundRect">
            <a:avLst>
              <a:gd name="adj" fmla="val 50000"/>
            </a:avLst>
          </a:prstGeom>
          <a:solidFill>
            <a:srgbClr val="1F386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000" b="1">
                <a:solidFill>
                  <a:srgbClr val="FFFFFF"/>
                </a:solidFill>
                <a:latin typeface="Calibri"/>
              </a:rPr>
              <a:t>✏️ SOSYAL BİLGİLER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87680" y="1194816"/>
            <a:ext cx="15276576" cy="755904"/>
          </a:xfrm>
          <a:prstGeom prst="roundRect">
            <a:avLst>
              <a:gd name="adj" fmla="val 30000"/>
            </a:avLst>
          </a:prstGeom>
          <a:solidFill>
            <a:srgbClr val="2E5C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FFFFFF"/>
                </a:solidFill>
                <a:latin typeface="Calibri"/>
              </a:rPr>
              <a:t>7. Sınıf | Millî Meseleler Karşısında Türk Toplumunun Tutum ve Davranışları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7680" y="1975104"/>
            <a:ext cx="8534400" cy="414409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defTabSz="609585"/>
            <a:r>
              <a:rPr sz="1733" b="1">
                <a:solidFill>
                  <a:srgbClr val="1F3864"/>
                </a:solidFill>
                <a:latin typeface="Calibri"/>
              </a:rPr>
              <a:t>BOŞLUK DOLDURMA  —  Soru 1 / 5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87680" y="2438400"/>
            <a:ext cx="15276576" cy="2560320"/>
          </a:xfrm>
          <a:prstGeom prst="roundRect">
            <a:avLst>
              <a:gd name="adj" fmla="val 12000"/>
            </a:avLst>
          </a:prstGeom>
          <a:solidFill>
            <a:srgbClr val="2B2B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933" b="1">
                <a:solidFill>
                  <a:srgbClr val="FFFFFF"/>
                </a:solidFill>
                <a:latin typeface="Calibri"/>
              </a:rPr>
              <a:t>Millî Mücadele’de halk, işgalci devletlere karşı ____ bir direniş göstermiştir.</a:t>
            </a:r>
          </a:p>
        </p:txBody>
      </p:sp>
      <p:sp>
        <p:nvSpPr>
          <p:cNvPr id="6" name="Rounded Rectangle 5">
            <a:hlinkClick r:id="rId2" action="ppaction://hlinksldjump"/>
          </p:cNvPr>
          <p:cNvSpPr/>
          <p:nvPr/>
        </p:nvSpPr>
        <p:spPr>
          <a:xfrm>
            <a:off x="731520" y="5303519"/>
            <a:ext cx="6986016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A) topyekûn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8449056" y="5303519"/>
            <a:ext cx="6986016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B) bireysel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731520" y="6766560"/>
            <a:ext cx="6986016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C) kısmi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8449056" y="6766560"/>
            <a:ext cx="6986016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D) gönülsüz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7680" y="8595361"/>
            <a:ext cx="9144000" cy="3939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defTabSz="609585"/>
            <a:r>
              <a:rPr sz="1600" i="1">
                <a:solidFill>
                  <a:srgbClr val="666666"/>
                </a:solidFill>
                <a:latin typeface="Calibri"/>
              </a:rPr>
              <a:t>Devam etmek için doğru cevaba tıkla ▶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666666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0"/>
            <a:ext cx="16255593" cy="914400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1950721"/>
            <a:ext cx="13813536" cy="1050609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ctr" defTabSz="609585"/>
            <a:r>
              <a:rPr sz="5867" b="1">
                <a:solidFill>
                  <a:srgbClr val="FFFFFF"/>
                </a:solidFill>
                <a:latin typeface="Calibri"/>
              </a:rPr>
              <a:t>✅ 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828800" y="3535680"/>
            <a:ext cx="12594336" cy="1950720"/>
          </a:xfrm>
          <a:prstGeom prst="roundRect">
            <a:avLst>
              <a:gd name="adj" fmla="val 12000"/>
            </a:avLst>
          </a:prstGeom>
          <a:solidFill>
            <a:srgbClr val="1B5E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400">
                <a:solidFill>
                  <a:srgbClr val="FFFFFF"/>
                </a:solidFill>
                <a:latin typeface="Calibri"/>
              </a:rPr>
              <a:t>Halk, bütün varlığıyla (topyekûn) bir direniş sergilemiştir.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6303264" y="6339840"/>
            <a:ext cx="3657600" cy="914400"/>
          </a:xfrm>
          <a:prstGeom prst="roundRect">
            <a:avLst>
              <a:gd name="adj" fmla="val 30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1A1A1A"/>
                </a:solidFill>
                <a:latin typeface="Calibri"/>
              </a:rPr>
              <a:t>TEBRİKLER, DEVAM ET ▶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D8DCE2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0"/>
            <a:ext cx="16255593" cy="9144000"/>
          </a:xfrm>
          <a:prstGeom prst="rect">
            <a:avLst/>
          </a:prstGeom>
          <a:solidFill>
            <a:srgbClr val="C628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1950721"/>
            <a:ext cx="13813536" cy="968407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ctr" defTabSz="609585"/>
            <a:r>
              <a:rPr sz="5333" b="1">
                <a:solidFill>
                  <a:srgbClr val="FFFFFF"/>
                </a:solidFill>
                <a:latin typeface="Calibri"/>
              </a:rPr>
              <a:t>❌ Yanlış, tekrar dene!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828800" y="3535680"/>
            <a:ext cx="12594336" cy="1950720"/>
          </a:xfrm>
          <a:prstGeom prst="roundRect">
            <a:avLst>
              <a:gd name="adj" fmla="val 12000"/>
            </a:avLst>
          </a:prstGeom>
          <a:solidFill>
            <a:srgbClr val="8E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400">
                <a:solidFill>
                  <a:srgbClr val="FFFFFF"/>
                </a:solidFill>
                <a:latin typeface="Calibri"/>
              </a:rPr>
              <a:t>Halk, bütün varlığıyla (topyekûn) bir direniş sergilemiştir.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6303264" y="6339840"/>
            <a:ext cx="3657600" cy="914400"/>
          </a:xfrm>
          <a:prstGeom prst="roundRect">
            <a:avLst>
              <a:gd name="adj" fmla="val 30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1A1A1A"/>
                </a:solidFill>
                <a:latin typeface="Calibri"/>
              </a:rPr>
              <a:t>◀ TEKRAR DENE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D8DCE2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87680" y="365760"/>
            <a:ext cx="3779520" cy="670560"/>
          </a:xfrm>
          <a:prstGeom prst="roundRect">
            <a:avLst>
              <a:gd name="adj" fmla="val 50000"/>
            </a:avLst>
          </a:prstGeom>
          <a:solidFill>
            <a:srgbClr val="1F386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000" b="1">
                <a:solidFill>
                  <a:srgbClr val="FFFFFF"/>
                </a:solidFill>
                <a:latin typeface="Calibri"/>
              </a:rPr>
              <a:t>✏️ SOSYAL BİLGİLER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87680" y="1194816"/>
            <a:ext cx="15276576" cy="755904"/>
          </a:xfrm>
          <a:prstGeom prst="roundRect">
            <a:avLst>
              <a:gd name="adj" fmla="val 30000"/>
            </a:avLst>
          </a:prstGeom>
          <a:solidFill>
            <a:srgbClr val="2E5C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FFFFFF"/>
                </a:solidFill>
                <a:latin typeface="Calibri"/>
              </a:rPr>
              <a:t>7. Sınıf | Millî Meseleler Karşısında Türk Toplumunun Tutum ve Davranışları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7680" y="1975104"/>
            <a:ext cx="8534400" cy="414409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defTabSz="609585"/>
            <a:r>
              <a:rPr sz="1733" b="1">
                <a:solidFill>
                  <a:srgbClr val="1F3864"/>
                </a:solidFill>
                <a:latin typeface="Calibri"/>
              </a:rPr>
              <a:t>BOŞLUK DOLDURMA  —  Soru 2 / 5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87680" y="2438400"/>
            <a:ext cx="15276576" cy="2560320"/>
          </a:xfrm>
          <a:prstGeom prst="roundRect">
            <a:avLst>
              <a:gd name="adj" fmla="val 12000"/>
            </a:avLst>
          </a:prstGeom>
          <a:solidFill>
            <a:srgbClr val="2B2B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933" b="1">
                <a:solidFill>
                  <a:srgbClr val="FFFFFF"/>
                </a:solidFill>
                <a:latin typeface="Calibri"/>
              </a:rPr>
              <a:t>15 Temmuz gecesi meydanları dolduran halkın amacı ____’e sahip çıkmaktır.</a:t>
            </a:r>
          </a:p>
        </p:txBody>
      </p:sp>
      <p:sp>
        <p:nvSpPr>
          <p:cNvPr id="6" name="Rounded Rectangle 5">
            <a:hlinkClick r:id="rId2" action="ppaction://hlinksldjump"/>
          </p:cNvPr>
          <p:cNvSpPr/>
          <p:nvPr/>
        </p:nvSpPr>
        <p:spPr>
          <a:xfrm>
            <a:off x="731520" y="5303519"/>
            <a:ext cx="6986016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A) ekonomiye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8449056" y="5303519"/>
            <a:ext cx="6986016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B) millî iradeye</a:t>
            </a:r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731520" y="6766560"/>
            <a:ext cx="6986016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C) spora</a:t>
            </a:r>
          </a:p>
        </p:txBody>
      </p:sp>
      <p:sp>
        <p:nvSpPr>
          <p:cNvPr id="9" name="Rounded Rectangle 8">
            <a:hlinkClick r:id="rId2" action="ppaction://hlinksldjump"/>
          </p:cNvPr>
          <p:cNvSpPr/>
          <p:nvPr/>
        </p:nvSpPr>
        <p:spPr>
          <a:xfrm>
            <a:off x="8449056" y="6766560"/>
            <a:ext cx="6986016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D) turizme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7680" y="8595361"/>
            <a:ext cx="9144000" cy="3939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defTabSz="609585"/>
            <a:r>
              <a:rPr sz="1600" i="1">
                <a:solidFill>
                  <a:srgbClr val="666666"/>
                </a:solidFill>
                <a:latin typeface="Calibri"/>
              </a:rPr>
              <a:t>Devam etmek için doğru cevaba tıkla ▶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666666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0"/>
            <a:ext cx="16255593" cy="914400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1950721"/>
            <a:ext cx="13813536" cy="1050609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ctr" defTabSz="609585"/>
            <a:r>
              <a:rPr sz="5867" b="1">
                <a:solidFill>
                  <a:srgbClr val="FFFFFF"/>
                </a:solidFill>
                <a:latin typeface="Calibri"/>
              </a:rPr>
              <a:t>✅ 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828800" y="3535680"/>
            <a:ext cx="12594336" cy="1950720"/>
          </a:xfrm>
          <a:prstGeom prst="roundRect">
            <a:avLst>
              <a:gd name="adj" fmla="val 12000"/>
            </a:avLst>
          </a:prstGeom>
          <a:solidFill>
            <a:srgbClr val="1B5E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400">
                <a:solidFill>
                  <a:srgbClr val="FFFFFF"/>
                </a:solidFill>
                <a:latin typeface="Calibri"/>
              </a:rPr>
              <a:t>Halk, demokrasisine ve millî iradesine sahip çıkmak için meydanlara inmiştir.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6303264" y="6339840"/>
            <a:ext cx="3657600" cy="914400"/>
          </a:xfrm>
          <a:prstGeom prst="roundRect">
            <a:avLst>
              <a:gd name="adj" fmla="val 30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1A1A1A"/>
                </a:solidFill>
                <a:latin typeface="Calibri"/>
              </a:rPr>
              <a:t>TEBRİKLER, DEVAM ET ▶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D8DCE2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0"/>
            <a:ext cx="16255593" cy="9144000"/>
          </a:xfrm>
          <a:prstGeom prst="rect">
            <a:avLst/>
          </a:prstGeom>
          <a:solidFill>
            <a:srgbClr val="C628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1950721"/>
            <a:ext cx="13813536" cy="968407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ctr" defTabSz="609585"/>
            <a:r>
              <a:rPr sz="5333" b="1">
                <a:solidFill>
                  <a:srgbClr val="FFFFFF"/>
                </a:solidFill>
                <a:latin typeface="Calibri"/>
              </a:rPr>
              <a:t>❌ Yanlış, tekrar dene!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828800" y="3535680"/>
            <a:ext cx="12594336" cy="1950720"/>
          </a:xfrm>
          <a:prstGeom prst="roundRect">
            <a:avLst>
              <a:gd name="adj" fmla="val 12000"/>
            </a:avLst>
          </a:prstGeom>
          <a:solidFill>
            <a:srgbClr val="8E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400">
                <a:solidFill>
                  <a:srgbClr val="FFFFFF"/>
                </a:solidFill>
                <a:latin typeface="Calibri"/>
              </a:rPr>
              <a:t>Halk, demokrasisine ve millî iradesine sahip çıkmak için meydanlara inmiştir.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6303264" y="6339840"/>
            <a:ext cx="3657600" cy="914400"/>
          </a:xfrm>
          <a:prstGeom prst="roundRect">
            <a:avLst>
              <a:gd name="adj" fmla="val 30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1A1A1A"/>
                </a:solidFill>
                <a:latin typeface="Calibri"/>
              </a:rPr>
              <a:t>◀ TEKRAR DENE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D8DCE2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87680" y="365760"/>
            <a:ext cx="3779520" cy="670560"/>
          </a:xfrm>
          <a:prstGeom prst="roundRect">
            <a:avLst>
              <a:gd name="adj" fmla="val 50000"/>
            </a:avLst>
          </a:prstGeom>
          <a:solidFill>
            <a:srgbClr val="1F386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000" b="1">
                <a:solidFill>
                  <a:srgbClr val="FFFFFF"/>
                </a:solidFill>
                <a:latin typeface="Calibri"/>
              </a:rPr>
              <a:t>✏️ SOSYAL BİLGİLER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87680" y="1194816"/>
            <a:ext cx="15276576" cy="755904"/>
          </a:xfrm>
          <a:prstGeom prst="roundRect">
            <a:avLst>
              <a:gd name="adj" fmla="val 30000"/>
            </a:avLst>
          </a:prstGeom>
          <a:solidFill>
            <a:srgbClr val="2E5C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FFFFFF"/>
                </a:solidFill>
                <a:latin typeface="Calibri"/>
              </a:rPr>
              <a:t>7. Sınıf | Millî Meseleler Karşısında Türk Toplumunun Tutum ve Davranışları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7680" y="1975104"/>
            <a:ext cx="8534400" cy="414409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defTabSz="609585"/>
            <a:r>
              <a:rPr sz="1733" b="1">
                <a:solidFill>
                  <a:srgbClr val="1F3864"/>
                </a:solidFill>
                <a:latin typeface="Calibri"/>
              </a:rPr>
              <a:t>BOŞLUK DOLDURMA  —  Soru 3 / 5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87680" y="2438400"/>
            <a:ext cx="15276576" cy="2560320"/>
          </a:xfrm>
          <a:prstGeom prst="roundRect">
            <a:avLst>
              <a:gd name="adj" fmla="val 12000"/>
            </a:avLst>
          </a:prstGeom>
          <a:solidFill>
            <a:srgbClr val="2B2B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933" b="1">
                <a:solidFill>
                  <a:srgbClr val="FFFFFF"/>
                </a:solidFill>
                <a:latin typeface="Calibri"/>
              </a:rPr>
              <a:t>Kendi ihtiyacı olsa bile başkasını düşünebilme erdemine ____ denir.</a:t>
            </a:r>
          </a:p>
        </p:txBody>
      </p:sp>
      <p:sp>
        <p:nvSpPr>
          <p:cNvPr id="6" name="Rounded Rectangle 5">
            <a:hlinkClick r:id="rId2" action="ppaction://hlinksldjump"/>
          </p:cNvPr>
          <p:cNvSpPr/>
          <p:nvPr/>
        </p:nvSpPr>
        <p:spPr>
          <a:xfrm>
            <a:off x="731520" y="5303519"/>
            <a:ext cx="6986016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A) metanet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8449056" y="5303519"/>
            <a:ext cx="6986016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B) diğergâmlık</a:t>
            </a:r>
          </a:p>
        </p:txBody>
      </p:sp>
      <p:sp>
        <p:nvSpPr>
          <p:cNvPr id="8" name="Rounded Rectangle 7">
            <a:hlinkClick r:id="rId2" action="ppaction://hlinksldjump"/>
          </p:cNvPr>
          <p:cNvSpPr/>
          <p:nvPr/>
        </p:nvSpPr>
        <p:spPr>
          <a:xfrm>
            <a:off x="731520" y="6766560"/>
            <a:ext cx="6986016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C) vefa</a:t>
            </a:r>
          </a:p>
        </p:txBody>
      </p:sp>
      <p:sp>
        <p:nvSpPr>
          <p:cNvPr id="9" name="Rounded Rectangle 8">
            <a:hlinkClick r:id="rId2" action="ppaction://hlinksldjump"/>
          </p:cNvPr>
          <p:cNvSpPr/>
          <p:nvPr/>
        </p:nvSpPr>
        <p:spPr>
          <a:xfrm>
            <a:off x="8449056" y="6766560"/>
            <a:ext cx="6986016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D) özgüven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7680" y="8595361"/>
            <a:ext cx="9144000" cy="3939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defTabSz="609585"/>
            <a:r>
              <a:rPr sz="1600" i="1">
                <a:solidFill>
                  <a:srgbClr val="666666"/>
                </a:solidFill>
                <a:latin typeface="Calibri"/>
              </a:rPr>
              <a:t>Devam etmek için doğru cevaba tıkla ▶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666666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0"/>
            <a:ext cx="16255593" cy="914400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1950721"/>
            <a:ext cx="13813536" cy="1050609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ctr" defTabSz="609585"/>
            <a:r>
              <a:rPr sz="5867" b="1">
                <a:solidFill>
                  <a:srgbClr val="FFFFFF"/>
                </a:solidFill>
                <a:latin typeface="Calibri"/>
              </a:rPr>
              <a:t>✅ 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828800" y="3535680"/>
            <a:ext cx="12594336" cy="1950720"/>
          </a:xfrm>
          <a:prstGeom prst="roundRect">
            <a:avLst>
              <a:gd name="adj" fmla="val 12000"/>
            </a:avLst>
          </a:prstGeom>
          <a:solidFill>
            <a:srgbClr val="1B5E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400">
                <a:solidFill>
                  <a:srgbClr val="FFFFFF"/>
                </a:solidFill>
                <a:latin typeface="Calibri"/>
              </a:rPr>
              <a:t>Başkasını düşünme, bencillikten uzak durma erdemi diğergâmlıktır.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6303264" y="6339840"/>
            <a:ext cx="3657600" cy="914400"/>
          </a:xfrm>
          <a:prstGeom prst="roundRect">
            <a:avLst>
              <a:gd name="adj" fmla="val 30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1A1A1A"/>
                </a:solidFill>
                <a:latin typeface="Calibri"/>
              </a:rPr>
              <a:t>TEBRİKLER, DEVAM ET ▶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D8DCE2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0"/>
            <a:ext cx="16255593" cy="9144000"/>
          </a:xfrm>
          <a:prstGeom prst="rect">
            <a:avLst/>
          </a:prstGeom>
          <a:solidFill>
            <a:srgbClr val="C628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1950721"/>
            <a:ext cx="13813536" cy="968407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ctr" defTabSz="609585"/>
            <a:r>
              <a:rPr sz="5333" b="1">
                <a:solidFill>
                  <a:srgbClr val="FFFFFF"/>
                </a:solidFill>
                <a:latin typeface="Calibri"/>
              </a:rPr>
              <a:t>❌ Yanlış, tekrar dene!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828800" y="3535680"/>
            <a:ext cx="12594336" cy="1950720"/>
          </a:xfrm>
          <a:prstGeom prst="roundRect">
            <a:avLst>
              <a:gd name="adj" fmla="val 12000"/>
            </a:avLst>
          </a:prstGeom>
          <a:solidFill>
            <a:srgbClr val="8E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400">
                <a:solidFill>
                  <a:srgbClr val="FFFFFF"/>
                </a:solidFill>
                <a:latin typeface="Calibri"/>
              </a:rPr>
              <a:t>Başkasını düşünme, bencillikten uzak durma erdemi diğergâmlıktır.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6303264" y="6339840"/>
            <a:ext cx="3657600" cy="914400"/>
          </a:xfrm>
          <a:prstGeom prst="roundRect">
            <a:avLst>
              <a:gd name="adj" fmla="val 30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1A1A1A"/>
                </a:solidFill>
                <a:latin typeface="Calibri"/>
              </a:rPr>
              <a:t>◀ TEKRAR DENE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D8DCE2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87680" y="365760"/>
            <a:ext cx="3779520" cy="670560"/>
          </a:xfrm>
          <a:prstGeom prst="roundRect">
            <a:avLst>
              <a:gd name="adj" fmla="val 50000"/>
            </a:avLst>
          </a:prstGeom>
          <a:solidFill>
            <a:srgbClr val="1F386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000" b="1">
                <a:solidFill>
                  <a:srgbClr val="FFFFFF"/>
                </a:solidFill>
                <a:latin typeface="Calibri"/>
              </a:rPr>
              <a:t>✏️ SOSYAL BİLGİLER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87680" y="1194816"/>
            <a:ext cx="15276576" cy="755904"/>
          </a:xfrm>
          <a:prstGeom prst="roundRect">
            <a:avLst>
              <a:gd name="adj" fmla="val 30000"/>
            </a:avLst>
          </a:prstGeom>
          <a:solidFill>
            <a:srgbClr val="2E5C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FFFFFF"/>
                </a:solidFill>
                <a:latin typeface="Calibri"/>
              </a:rPr>
              <a:t>7. Sınıf | Millî Meseleler Karşısında Türk Toplumunun Tutum ve Davranışları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7680" y="1975104"/>
            <a:ext cx="8534400" cy="414409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defTabSz="609585"/>
            <a:r>
              <a:rPr sz="1733" b="1">
                <a:solidFill>
                  <a:srgbClr val="1F3864"/>
                </a:solidFill>
                <a:latin typeface="Calibri"/>
              </a:rPr>
              <a:t>BOŞLUK DOLDURMA  —  Soru 4 / 5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87680" y="2438400"/>
            <a:ext cx="15276576" cy="2560320"/>
          </a:xfrm>
          <a:prstGeom prst="roundRect">
            <a:avLst>
              <a:gd name="adj" fmla="val 12000"/>
            </a:avLst>
          </a:prstGeom>
          <a:solidFill>
            <a:srgbClr val="2B2B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933" b="1">
                <a:solidFill>
                  <a:srgbClr val="FFFFFF"/>
                </a:solidFill>
                <a:latin typeface="Calibri"/>
              </a:rPr>
              <a:t>Acılar karşısında dik durma, sabretme gücüne ____ denir.</a:t>
            </a:r>
          </a:p>
        </p:txBody>
      </p:sp>
      <p:sp>
        <p:nvSpPr>
          <p:cNvPr id="6" name="Rounded Rectangle 5">
            <a:hlinkClick r:id="rId2" action="ppaction://hlinksldjump"/>
          </p:cNvPr>
          <p:cNvSpPr/>
          <p:nvPr/>
        </p:nvSpPr>
        <p:spPr>
          <a:xfrm>
            <a:off x="731520" y="5303519"/>
            <a:ext cx="6986016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A) vefa</a:t>
            </a:r>
          </a:p>
        </p:txBody>
      </p:sp>
      <p:sp>
        <p:nvSpPr>
          <p:cNvPr id="7" name="Rounded Rectangle 6">
            <a:hlinkClick r:id="rId2" action="ppaction://hlinksldjump"/>
          </p:cNvPr>
          <p:cNvSpPr/>
          <p:nvPr/>
        </p:nvSpPr>
        <p:spPr>
          <a:xfrm>
            <a:off x="8449056" y="5303519"/>
            <a:ext cx="6986016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B) diğergâmlık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731520" y="6766560"/>
            <a:ext cx="6986016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C) metanet</a:t>
            </a:r>
          </a:p>
        </p:txBody>
      </p:sp>
      <p:sp>
        <p:nvSpPr>
          <p:cNvPr id="9" name="Rounded Rectangle 8">
            <a:hlinkClick r:id="rId2" action="ppaction://hlinksldjump"/>
          </p:cNvPr>
          <p:cNvSpPr/>
          <p:nvPr/>
        </p:nvSpPr>
        <p:spPr>
          <a:xfrm>
            <a:off x="8449056" y="6766560"/>
            <a:ext cx="6986016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D) millî birlik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7680" y="8595361"/>
            <a:ext cx="9144000" cy="3939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defTabSz="609585"/>
            <a:r>
              <a:rPr sz="1600" i="1">
                <a:solidFill>
                  <a:srgbClr val="666666"/>
                </a:solidFill>
                <a:latin typeface="Calibri"/>
              </a:rPr>
              <a:t>Devam etmek için doğru cevaba tıkla ▶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666666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0"/>
            <a:ext cx="16255593" cy="914400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1950721"/>
            <a:ext cx="13813536" cy="1050609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ctr" defTabSz="609585"/>
            <a:r>
              <a:rPr sz="5867" b="1">
                <a:solidFill>
                  <a:srgbClr val="FFFFFF"/>
                </a:solidFill>
                <a:latin typeface="Calibri"/>
              </a:rPr>
              <a:t>✅ 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828800" y="3535680"/>
            <a:ext cx="12594336" cy="1950720"/>
          </a:xfrm>
          <a:prstGeom prst="roundRect">
            <a:avLst>
              <a:gd name="adj" fmla="val 12000"/>
            </a:avLst>
          </a:prstGeom>
          <a:solidFill>
            <a:srgbClr val="1B5E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400">
                <a:solidFill>
                  <a:srgbClr val="FFFFFF"/>
                </a:solidFill>
                <a:latin typeface="Calibri"/>
              </a:rPr>
              <a:t>Zorluklar karşısında soğukkanlılığını koruma gücüne metanet denir.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6303264" y="6339840"/>
            <a:ext cx="3657600" cy="914400"/>
          </a:xfrm>
          <a:prstGeom prst="roundRect">
            <a:avLst>
              <a:gd name="adj" fmla="val 30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1A1A1A"/>
                </a:solidFill>
                <a:latin typeface="Calibri"/>
              </a:rPr>
              <a:t>TEBRİKLER, DEVAM ET ▶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D8DCE2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0"/>
            <a:ext cx="16255593" cy="9144000"/>
          </a:xfrm>
          <a:prstGeom prst="rect">
            <a:avLst/>
          </a:prstGeom>
          <a:solidFill>
            <a:srgbClr val="C628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1950721"/>
            <a:ext cx="13813536" cy="968407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ctr" defTabSz="609585"/>
            <a:r>
              <a:rPr sz="5333" b="1">
                <a:solidFill>
                  <a:srgbClr val="FFFFFF"/>
                </a:solidFill>
                <a:latin typeface="Calibri"/>
              </a:rPr>
              <a:t>❌ Yanlış, tekrar dene!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828800" y="3535680"/>
            <a:ext cx="12594336" cy="1950720"/>
          </a:xfrm>
          <a:prstGeom prst="roundRect">
            <a:avLst>
              <a:gd name="adj" fmla="val 12000"/>
            </a:avLst>
          </a:prstGeom>
          <a:solidFill>
            <a:srgbClr val="8E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400">
                <a:solidFill>
                  <a:srgbClr val="FFFFFF"/>
                </a:solidFill>
                <a:latin typeface="Calibri"/>
              </a:rPr>
              <a:t>Zorluklar karşısında soğukkanlılığını koruma gücüne metanet denir.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6303264" y="6339840"/>
            <a:ext cx="3657600" cy="914400"/>
          </a:xfrm>
          <a:prstGeom prst="roundRect">
            <a:avLst>
              <a:gd name="adj" fmla="val 30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1A1A1A"/>
                </a:solidFill>
                <a:latin typeface="Calibri"/>
              </a:rPr>
              <a:t>◀ TEKRAR DENE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D8DCE2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87680" y="365760"/>
            <a:ext cx="3779520" cy="670560"/>
          </a:xfrm>
          <a:prstGeom prst="roundRect">
            <a:avLst>
              <a:gd name="adj" fmla="val 50000"/>
            </a:avLst>
          </a:prstGeom>
          <a:solidFill>
            <a:srgbClr val="1F386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000" b="1">
                <a:solidFill>
                  <a:srgbClr val="FFFFFF"/>
                </a:solidFill>
                <a:latin typeface="Calibri"/>
              </a:rPr>
              <a:t>✏️ SOSYAL BİLGİLER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487680" y="1194816"/>
            <a:ext cx="15276576" cy="755904"/>
          </a:xfrm>
          <a:prstGeom prst="roundRect">
            <a:avLst>
              <a:gd name="adj" fmla="val 30000"/>
            </a:avLst>
          </a:prstGeom>
          <a:solidFill>
            <a:srgbClr val="2E5C8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FFFFFF"/>
                </a:solidFill>
                <a:latin typeface="Calibri"/>
              </a:rPr>
              <a:t>7. Sınıf | Millî Meseleler Karşısında Türk Toplumunun Tutum ve Davranışları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7680" y="1975104"/>
            <a:ext cx="8534400" cy="414409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defTabSz="609585"/>
            <a:r>
              <a:rPr sz="1733" b="1">
                <a:solidFill>
                  <a:srgbClr val="1F3864"/>
                </a:solidFill>
                <a:latin typeface="Calibri"/>
              </a:rPr>
              <a:t>BOŞLUK DOLDURMA  —  Soru 5 / 5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87680" y="2438400"/>
            <a:ext cx="15276576" cy="2560320"/>
          </a:xfrm>
          <a:prstGeom prst="roundRect">
            <a:avLst>
              <a:gd name="adj" fmla="val 12000"/>
            </a:avLst>
          </a:prstGeom>
          <a:solidFill>
            <a:srgbClr val="2B2B2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933" b="1">
                <a:solidFill>
                  <a:srgbClr val="FFFFFF"/>
                </a:solidFill>
                <a:latin typeface="Calibri"/>
              </a:rPr>
              <a:t>Şehitlerin adını yaşatmak, millete yakışan bir ____ borcudur.</a:t>
            </a:r>
          </a:p>
        </p:txBody>
      </p:sp>
      <p:sp>
        <p:nvSpPr>
          <p:cNvPr id="6" name="Rounded Rectangle 5">
            <a:hlinkClick r:id="rId2" action="ppaction://hlinksldjump"/>
          </p:cNvPr>
          <p:cNvSpPr/>
          <p:nvPr/>
        </p:nvSpPr>
        <p:spPr>
          <a:xfrm>
            <a:off x="731520" y="5303519"/>
            <a:ext cx="6986016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A) vefa</a:t>
            </a:r>
          </a:p>
        </p:txBody>
      </p:sp>
      <p:sp>
        <p:nvSpPr>
          <p:cNvPr id="7" name="Rounded Rectangle 6">
            <a:hlinkClick r:id="rId3" action="ppaction://hlinksldjump"/>
          </p:cNvPr>
          <p:cNvSpPr/>
          <p:nvPr/>
        </p:nvSpPr>
        <p:spPr>
          <a:xfrm>
            <a:off x="8449056" y="5303519"/>
            <a:ext cx="6986016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B) metanet</a:t>
            </a:r>
          </a:p>
        </p:txBody>
      </p:sp>
      <p:sp>
        <p:nvSpPr>
          <p:cNvPr id="8" name="Rounded Rectangle 7">
            <a:hlinkClick r:id="rId3" action="ppaction://hlinksldjump"/>
          </p:cNvPr>
          <p:cNvSpPr/>
          <p:nvPr/>
        </p:nvSpPr>
        <p:spPr>
          <a:xfrm>
            <a:off x="731520" y="6766560"/>
            <a:ext cx="6986016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C) özgüven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8449056" y="6766560"/>
            <a:ext cx="6986016" cy="1219200"/>
          </a:xfrm>
          <a:prstGeom prst="roundRect">
            <a:avLst>
              <a:gd name="adj" fmla="val 18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667" b="1">
                <a:solidFill>
                  <a:srgbClr val="1A1A1A"/>
                </a:solidFill>
                <a:latin typeface="Calibri"/>
              </a:rPr>
              <a:t>D) diğergâmlık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7680" y="8595361"/>
            <a:ext cx="9144000" cy="3939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defTabSz="609585"/>
            <a:r>
              <a:rPr sz="1600" i="1">
                <a:solidFill>
                  <a:srgbClr val="666666"/>
                </a:solidFill>
                <a:latin typeface="Calibri"/>
              </a:rPr>
              <a:t>Devam etmek için doğru cevaba tıkla ▶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666666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0"/>
            <a:ext cx="16255593" cy="914400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1950721"/>
            <a:ext cx="13813536" cy="1050609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ctr" defTabSz="609585"/>
            <a:r>
              <a:rPr sz="5867" b="1">
                <a:solidFill>
                  <a:srgbClr val="FFFFFF"/>
                </a:solidFill>
                <a:latin typeface="Calibri"/>
              </a:rPr>
              <a:t>✅ Doğru!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828800" y="3535680"/>
            <a:ext cx="12594336" cy="1950720"/>
          </a:xfrm>
          <a:prstGeom prst="roundRect">
            <a:avLst>
              <a:gd name="adj" fmla="val 12000"/>
            </a:avLst>
          </a:prstGeom>
          <a:solidFill>
            <a:srgbClr val="1B5E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400">
                <a:solidFill>
                  <a:srgbClr val="FFFFFF"/>
                </a:solidFill>
                <a:latin typeface="Calibri"/>
              </a:rPr>
              <a:t>İyiliği ve fedakârlığı unutmama, karşılığını verme duygusuna vefa denir.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6303264" y="6339840"/>
            <a:ext cx="3657600" cy="914400"/>
          </a:xfrm>
          <a:prstGeom prst="roundRect">
            <a:avLst>
              <a:gd name="adj" fmla="val 30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1A1A1A"/>
                </a:solidFill>
                <a:latin typeface="Calibri"/>
              </a:rPr>
              <a:t>BİTİR ▶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D8DCE2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0"/>
            <a:ext cx="16255593" cy="9144000"/>
          </a:xfrm>
          <a:prstGeom prst="rect">
            <a:avLst/>
          </a:prstGeom>
          <a:solidFill>
            <a:srgbClr val="C628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1950721"/>
            <a:ext cx="13813536" cy="968407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ctr" defTabSz="609585"/>
            <a:r>
              <a:rPr sz="5333" b="1">
                <a:solidFill>
                  <a:srgbClr val="FFFFFF"/>
                </a:solidFill>
                <a:latin typeface="Calibri"/>
              </a:rPr>
              <a:t>❌ Yanlış, tekrar dene!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828800" y="3535680"/>
            <a:ext cx="12594336" cy="1950720"/>
          </a:xfrm>
          <a:prstGeom prst="roundRect">
            <a:avLst>
              <a:gd name="adj" fmla="val 12000"/>
            </a:avLst>
          </a:prstGeom>
          <a:solidFill>
            <a:srgbClr val="8E1A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400">
                <a:solidFill>
                  <a:srgbClr val="FFFFFF"/>
                </a:solidFill>
                <a:latin typeface="Calibri"/>
              </a:rPr>
              <a:t>İyiliği ve fedakârlığı unutmama, karşılığını verme duygusuna vefa denir.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6303264" y="6339840"/>
            <a:ext cx="3657600" cy="914400"/>
          </a:xfrm>
          <a:prstGeom prst="roundRect">
            <a:avLst>
              <a:gd name="adj" fmla="val 30000"/>
            </a:avLst>
          </a:prstGeom>
          <a:solidFill>
            <a:srgbClr val="FFC10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6304" tIns="73152" rIns="146304" bIns="73152" rtlCol="0" anchor="ctr"/>
          <a:lstStyle/>
          <a:p>
            <a:pPr algn="ctr" defTabSz="609585"/>
            <a:r>
              <a:rPr sz="2133" b="1">
                <a:solidFill>
                  <a:srgbClr val="1A1A1A"/>
                </a:solidFill>
                <a:latin typeface="Calibri"/>
              </a:rPr>
              <a:t>◀ TEKRAR DENE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D8DCE2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0"/>
            <a:ext cx="16255593" cy="9144000"/>
          </a:xfrm>
          <a:prstGeom prst="rect">
            <a:avLst/>
          </a:prstGeom>
          <a:solidFill>
            <a:srgbClr val="1F386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/>
            <a:endParaRPr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9200" y="2926080"/>
            <a:ext cx="13813536" cy="1132618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ctr" defTabSz="609585"/>
            <a:r>
              <a:rPr sz="6400" b="1">
                <a:solidFill>
                  <a:srgbClr val="FFC107"/>
                </a:solidFill>
                <a:latin typeface="Calibri"/>
              </a:rPr>
              <a:t>🎉 TEBRİKLER!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28800" y="4754881"/>
            <a:ext cx="12594336" cy="968598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ctr" defTabSz="609585"/>
            <a:r>
              <a:rPr sz="2667" dirty="0" err="1">
                <a:solidFill>
                  <a:srgbClr val="FFFFFF"/>
                </a:solidFill>
                <a:latin typeface="Calibri"/>
              </a:rPr>
              <a:t>Millî</a:t>
            </a:r>
            <a:r>
              <a:rPr sz="2667" dirty="0">
                <a:solidFill>
                  <a:srgbClr val="FFFFFF"/>
                </a:solidFill>
                <a:latin typeface="Calibri"/>
              </a:rPr>
              <a:t> </a:t>
            </a:r>
            <a:r>
              <a:rPr sz="2667" dirty="0" err="1">
                <a:solidFill>
                  <a:srgbClr val="FFFFFF"/>
                </a:solidFill>
                <a:latin typeface="Calibri"/>
              </a:rPr>
              <a:t>Meseleler</a:t>
            </a:r>
            <a:r>
              <a:rPr sz="2667" dirty="0">
                <a:solidFill>
                  <a:srgbClr val="FFFFFF"/>
                </a:solidFill>
                <a:latin typeface="Calibri"/>
              </a:rPr>
              <a:t> </a:t>
            </a:r>
            <a:r>
              <a:rPr sz="2667" dirty="0" err="1">
                <a:solidFill>
                  <a:srgbClr val="FFFFFF"/>
                </a:solidFill>
                <a:latin typeface="Calibri"/>
              </a:rPr>
              <a:t>Karşısında</a:t>
            </a:r>
            <a:r>
              <a:rPr sz="2667" dirty="0">
                <a:solidFill>
                  <a:srgbClr val="FFFFFF"/>
                </a:solidFill>
                <a:latin typeface="Calibri"/>
              </a:rPr>
              <a:t> </a:t>
            </a:r>
            <a:r>
              <a:rPr sz="2667" dirty="0" err="1">
                <a:solidFill>
                  <a:srgbClr val="FFFFFF"/>
                </a:solidFill>
                <a:latin typeface="Calibri"/>
              </a:rPr>
              <a:t>Türk</a:t>
            </a:r>
            <a:r>
              <a:rPr sz="2667" dirty="0">
                <a:solidFill>
                  <a:srgbClr val="FFFFFF"/>
                </a:solidFill>
                <a:latin typeface="Calibri"/>
              </a:rPr>
              <a:t> </a:t>
            </a:r>
            <a:r>
              <a:rPr sz="2667" dirty="0" err="1">
                <a:solidFill>
                  <a:srgbClr val="FFFFFF"/>
                </a:solidFill>
                <a:latin typeface="Calibri"/>
              </a:rPr>
              <a:t>Toplumunun</a:t>
            </a:r>
            <a:r>
              <a:rPr sz="2667" dirty="0">
                <a:solidFill>
                  <a:srgbClr val="FFFFFF"/>
                </a:solidFill>
                <a:latin typeface="Calibri"/>
              </a:rPr>
              <a:t> </a:t>
            </a:r>
            <a:r>
              <a:rPr sz="2667" dirty="0" err="1">
                <a:solidFill>
                  <a:srgbClr val="FFFFFF"/>
                </a:solidFill>
                <a:latin typeface="Calibri"/>
              </a:rPr>
              <a:t>Tutum</a:t>
            </a:r>
            <a:r>
              <a:rPr sz="2667" dirty="0">
                <a:solidFill>
                  <a:srgbClr val="FFFFFF"/>
                </a:solidFill>
                <a:latin typeface="Calibri"/>
              </a:rPr>
              <a:t> </a:t>
            </a:r>
            <a:r>
              <a:rPr sz="2667" dirty="0" err="1">
                <a:solidFill>
                  <a:srgbClr val="FFFFFF"/>
                </a:solidFill>
                <a:latin typeface="Calibri"/>
              </a:rPr>
              <a:t>ve</a:t>
            </a:r>
            <a:r>
              <a:rPr sz="2667" dirty="0">
                <a:solidFill>
                  <a:srgbClr val="FFFFFF"/>
                </a:solidFill>
                <a:latin typeface="Calibri"/>
              </a:rPr>
              <a:t> </a:t>
            </a:r>
            <a:r>
              <a:rPr sz="2667" dirty="0" err="1">
                <a:solidFill>
                  <a:srgbClr val="FFFFFF"/>
                </a:solidFill>
                <a:latin typeface="Calibri"/>
              </a:rPr>
              <a:t>Davranışları</a:t>
            </a:r>
            <a:endParaRPr sz="2667" dirty="0">
              <a:solidFill>
                <a:srgbClr val="FFFFFF"/>
              </a:solidFill>
              <a:latin typeface="Calibri"/>
            </a:endParaRPr>
          </a:p>
          <a:p>
            <a:pPr algn="ctr" defTabSz="609585"/>
            <a:r>
              <a:rPr sz="2667" dirty="0" err="1">
                <a:solidFill>
                  <a:srgbClr val="FFFFFF"/>
                </a:solidFill>
                <a:latin typeface="Calibri"/>
              </a:rPr>
              <a:t>konusundaki</a:t>
            </a:r>
            <a:r>
              <a:rPr sz="2667" dirty="0">
                <a:solidFill>
                  <a:srgbClr val="FFFFFF"/>
                </a:solidFill>
                <a:latin typeface="Calibri"/>
              </a:rPr>
              <a:t> </a:t>
            </a:r>
            <a:r>
              <a:rPr sz="2667" dirty="0" err="1">
                <a:solidFill>
                  <a:srgbClr val="FFFFFF"/>
                </a:solidFill>
                <a:latin typeface="Calibri"/>
              </a:rPr>
              <a:t>etkinliği</a:t>
            </a:r>
            <a:r>
              <a:rPr sz="2667" dirty="0">
                <a:solidFill>
                  <a:srgbClr val="FFFFFF"/>
                </a:solidFill>
                <a:latin typeface="Calibri"/>
              </a:rPr>
              <a:t> </a:t>
            </a:r>
            <a:r>
              <a:rPr sz="2667" dirty="0" err="1">
                <a:solidFill>
                  <a:srgbClr val="FFFFFF"/>
                </a:solidFill>
                <a:latin typeface="Calibri"/>
              </a:rPr>
              <a:t>tamamladın</a:t>
            </a:r>
            <a:r>
              <a:rPr lang="tr-TR" sz="2667" dirty="0" err="1">
                <a:solidFill>
                  <a:srgbClr val="FFFFFF"/>
                </a:solidFill>
                <a:latin typeface="Calibri"/>
              </a:rPr>
              <a:t>ız</a:t>
            </a:r>
            <a:r>
              <a:rPr sz="2667" dirty="0">
                <a:solidFill>
                  <a:srgbClr val="FFFFFF"/>
                </a:solidFill>
                <a:latin typeface="Calibri"/>
              </a:rPr>
              <a:t>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363201" y="8680704"/>
            <a:ext cx="5401055" cy="352854"/>
          </a:xfrm>
          <a:prstGeom prst="rect">
            <a:avLst/>
          </a:prstGeom>
          <a:noFill/>
        </p:spPr>
        <p:txBody>
          <a:bodyPr wrap="square" lIns="146304" tIns="73152" rIns="146304" bIns="73152" anchor="t">
            <a:spAutoFit/>
          </a:bodyPr>
          <a:lstStyle/>
          <a:p>
            <a:pPr algn="r" defTabSz="609585"/>
            <a:r>
              <a:rPr sz="1333" i="1">
                <a:solidFill>
                  <a:srgbClr val="D8DCE2"/>
                </a:solidFill>
                <a:latin typeface="Calibri"/>
              </a:rPr>
              <a:t>Hazırlayan: Engin DEMİRCİ | Sosyal Bilgiler Öğretmeni</a:t>
            </a:r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Resim 24">
            <a:extLst>
              <a:ext uri="{FF2B5EF4-FFF2-40B4-BE49-F238E27FC236}">
                <a16:creationId xmlns:a16="http://schemas.microsoft.com/office/drawing/2014/main" id="{5271E116-5EF1-D058-8C5F-E316E41035A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232" y="-12700"/>
            <a:ext cx="16256000" cy="9144000"/>
          </a:xfrm>
          <a:prstGeom prst="rect">
            <a:avLst/>
          </a:prstGeom>
        </p:spPr>
      </p:pic>
      <p:pic>
        <p:nvPicPr>
          <p:cNvPr id="34" name="Resim 33">
            <a:extLst>
              <a:ext uri="{FF2B5EF4-FFF2-40B4-BE49-F238E27FC236}">
                <a16:creationId xmlns:a16="http://schemas.microsoft.com/office/drawing/2014/main" id="{101C43C7-1BBD-6E1D-05A3-588FB11EB8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8787" y="-18578"/>
            <a:ext cx="8314286" cy="7185536"/>
          </a:xfrm>
          <a:prstGeom prst="rect">
            <a:avLst/>
          </a:prstGeom>
        </p:spPr>
      </p:pic>
      <p:sp>
        <p:nvSpPr>
          <p:cNvPr id="11" name="Metin kutusu 10">
            <a:extLst>
              <a:ext uri="{FF2B5EF4-FFF2-40B4-BE49-F238E27FC236}">
                <a16:creationId xmlns:a16="http://schemas.microsoft.com/office/drawing/2014/main" id="{0B54D054-246E-EE2B-0564-693ABCB05DAD}"/>
              </a:ext>
            </a:extLst>
          </p:cNvPr>
          <p:cNvSpPr txBox="1"/>
          <p:nvPr/>
        </p:nvSpPr>
        <p:spPr>
          <a:xfrm>
            <a:off x="216061" y="5012353"/>
            <a:ext cx="7911940" cy="8582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121913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97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by Kruffy" panose="00000400000000000000" pitchFamily="2" charset="0"/>
                <a:ea typeface="+mn-ea"/>
                <a:cs typeface="+mn-cs"/>
              </a:rPr>
              <a:t> </a:t>
            </a:r>
          </a:p>
        </p:txBody>
      </p:sp>
      <p:pic>
        <p:nvPicPr>
          <p:cNvPr id="27" name="Resim 26">
            <a:extLst>
              <a:ext uri="{FF2B5EF4-FFF2-40B4-BE49-F238E27FC236}">
                <a16:creationId xmlns:a16="http://schemas.microsoft.com/office/drawing/2014/main" id="{D931D785-14C0-173A-14B7-81537F1A3AF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168" y="3139830"/>
            <a:ext cx="8312955" cy="3663337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A1339C31-DA99-4449-DF5C-28C8D90A3AD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5156" y="-12353"/>
            <a:ext cx="8363943" cy="9144000"/>
          </a:xfrm>
          <a:prstGeom prst="rect">
            <a:avLst/>
          </a:prstGeom>
        </p:spPr>
      </p:pic>
      <p:pic>
        <p:nvPicPr>
          <p:cNvPr id="13" name="Resim 12">
            <a:hlinkClick r:id="rId7"/>
            <a:extLst>
              <a:ext uri="{FF2B5EF4-FFF2-40B4-BE49-F238E27FC236}">
                <a16:creationId xmlns:a16="http://schemas.microsoft.com/office/drawing/2014/main" id="{098B7733-1241-9A70-FC0D-5EEAC69ADD3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808" y="400573"/>
            <a:ext cx="7911940" cy="2557833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F9C9AB17-8BA9-4274-A2ED-2324E2BE1E01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7394" y="6906602"/>
            <a:ext cx="1508289" cy="1508289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B8D61D51-2A17-4EF9-9A34-9641D05A9A8E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3847" y="6803167"/>
            <a:ext cx="1601369" cy="1601369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8B3C6B96-4D58-4608-BD05-92DAE190ADA4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5" y="6353137"/>
            <a:ext cx="1665257" cy="2501429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07D3FAF3-EC45-17E7-67AB-FFE5DE1993F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961289" y="7142772"/>
            <a:ext cx="1426588" cy="2139881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90FA2003-280B-0375-C06D-91CB538090B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317486" y="7142360"/>
            <a:ext cx="1591194" cy="2170364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1852C0DD-AAA9-CA9C-551D-F1246120FB6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1447712" y="7166957"/>
            <a:ext cx="1426588" cy="2139881"/>
          </a:xfrm>
          <a:prstGeom prst="rect">
            <a:avLst/>
          </a:prstGeom>
        </p:spPr>
      </p:pic>
      <p:pic>
        <p:nvPicPr>
          <p:cNvPr id="33" name="Resim 32">
            <a:extLst>
              <a:ext uri="{FF2B5EF4-FFF2-40B4-BE49-F238E27FC236}">
                <a16:creationId xmlns:a16="http://schemas.microsoft.com/office/drawing/2014/main" id="{7BA541CC-1E13-D566-1B4A-F39542D7F13B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5134" y="7205260"/>
            <a:ext cx="3405574" cy="1984284"/>
          </a:xfrm>
          <a:prstGeom prst="rect">
            <a:avLst/>
          </a:prstGeom>
        </p:spPr>
      </p:pic>
      <p:pic>
        <p:nvPicPr>
          <p:cNvPr id="40" name="Resim 39">
            <a:extLst>
              <a:ext uri="{FF2B5EF4-FFF2-40B4-BE49-F238E27FC236}">
                <a16:creationId xmlns:a16="http://schemas.microsoft.com/office/drawing/2014/main" id="{973F3AE3-9BA4-DA65-C911-BC821599F95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867186" y="6616328"/>
            <a:ext cx="2164268" cy="188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030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1_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</TotalTime>
  <Words>1564</Words>
  <Application>Microsoft Office PowerPoint</Application>
  <PresentationFormat>Özel</PresentationFormat>
  <Paragraphs>275</Paragraphs>
  <Slides>100</Slides>
  <Notes>12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4</vt:i4>
      </vt:variant>
      <vt:variant>
        <vt:lpstr>Slayt Başlıkları</vt:lpstr>
      </vt:variant>
      <vt:variant>
        <vt:i4>100</vt:i4>
      </vt:variant>
    </vt:vector>
  </HeadingPairs>
  <TitlesOfParts>
    <vt:vector size="110" baseType="lpstr">
      <vt:lpstr>Aptos</vt:lpstr>
      <vt:lpstr>Arial</vt:lpstr>
      <vt:lpstr>Baby Kruffy</vt:lpstr>
      <vt:lpstr>Calibri</vt:lpstr>
      <vt:lpstr>Calibri Light</vt:lpstr>
      <vt:lpstr>Cambria</vt:lpstr>
      <vt:lpstr>Office Theme</vt:lpstr>
      <vt:lpstr>1_Office Theme</vt:lpstr>
      <vt:lpstr>1_Office Teması</vt:lpstr>
      <vt:lpstr>2_Office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kazihiro kazihiro</dc:creator>
  <cp:lastModifiedBy>kazihiro kazihiro</cp:lastModifiedBy>
  <cp:revision>39</cp:revision>
  <dcterms:created xsi:type="dcterms:W3CDTF">2006-08-16T00:00:00Z</dcterms:created>
  <dcterms:modified xsi:type="dcterms:W3CDTF">2026-09-20T11:21:06Z</dcterms:modified>
</cp:coreProperties>
</file>