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audio6.wav" ContentType="audio/wav"/>
  <Override PartName="/ppt/media/audio7.wav" ContentType="audio/wav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76" r:id="rId5"/>
    <p:sldMasterId id="2147483688" r:id="rId6"/>
    <p:sldMasterId id="2147483691" r:id="rId7"/>
  </p:sldMasterIdLst>
  <p:notesMasterIdLst>
    <p:notesMasterId r:id="rId115"/>
  </p:notesMasterIdLst>
  <p:sldIdLst>
    <p:sldId id="281" r:id="rId8"/>
    <p:sldId id="347" r:id="rId9"/>
    <p:sldId id="257" r:id="rId10"/>
    <p:sldId id="384" r:id="rId11"/>
    <p:sldId id="377" r:id="rId12"/>
    <p:sldId id="258" r:id="rId13"/>
    <p:sldId id="366" r:id="rId14"/>
    <p:sldId id="368" r:id="rId15"/>
    <p:sldId id="260" r:id="rId16"/>
    <p:sldId id="380" r:id="rId17"/>
    <p:sldId id="381" r:id="rId18"/>
    <p:sldId id="375" r:id="rId19"/>
    <p:sldId id="383" r:id="rId20"/>
    <p:sldId id="390" r:id="rId21"/>
    <p:sldId id="389" r:id="rId22"/>
    <p:sldId id="391" r:id="rId23"/>
    <p:sldId id="261" r:id="rId24"/>
    <p:sldId id="262" r:id="rId25"/>
    <p:sldId id="263" r:id="rId26"/>
    <p:sldId id="275" r:id="rId27"/>
    <p:sldId id="382" r:id="rId28"/>
    <p:sldId id="373" r:id="rId29"/>
    <p:sldId id="361" r:id="rId30"/>
    <p:sldId id="343" r:id="rId31"/>
    <p:sldId id="374" r:id="rId32"/>
    <p:sldId id="265" r:id="rId33"/>
    <p:sldId id="266" r:id="rId34"/>
    <p:sldId id="395" r:id="rId35"/>
    <p:sldId id="386" r:id="rId36"/>
    <p:sldId id="387" r:id="rId37"/>
    <p:sldId id="393" r:id="rId38"/>
    <p:sldId id="394" r:id="rId39"/>
    <p:sldId id="269" r:id="rId40"/>
    <p:sldId id="270" r:id="rId41"/>
    <p:sldId id="271" r:id="rId42"/>
    <p:sldId id="348" r:id="rId43"/>
    <p:sldId id="824" r:id="rId44"/>
    <p:sldId id="825" r:id="rId45"/>
    <p:sldId id="826" r:id="rId46"/>
    <p:sldId id="827" r:id="rId47"/>
    <p:sldId id="828" r:id="rId48"/>
    <p:sldId id="392" r:id="rId49"/>
    <p:sldId id="363" r:id="rId50"/>
    <p:sldId id="385" r:id="rId51"/>
    <p:sldId id="396" r:id="rId52"/>
    <p:sldId id="397" r:id="rId53"/>
    <p:sldId id="350" r:id="rId54"/>
    <p:sldId id="282" r:id="rId55"/>
    <p:sldId id="372" r:id="rId56"/>
    <p:sldId id="294" r:id="rId57"/>
    <p:sldId id="285" r:id="rId58"/>
    <p:sldId id="286" r:id="rId59"/>
    <p:sldId id="287" r:id="rId60"/>
    <p:sldId id="288" r:id="rId61"/>
    <p:sldId id="289" r:id="rId62"/>
    <p:sldId id="290" r:id="rId63"/>
    <p:sldId id="291" r:id="rId64"/>
    <p:sldId id="292" r:id="rId65"/>
    <p:sldId id="295" r:id="rId66"/>
    <p:sldId id="296" r:id="rId67"/>
    <p:sldId id="297" r:id="rId68"/>
    <p:sldId id="298" r:id="rId69"/>
    <p:sldId id="299" r:id="rId70"/>
    <p:sldId id="300" r:id="rId71"/>
    <p:sldId id="301" r:id="rId72"/>
    <p:sldId id="302" r:id="rId73"/>
    <p:sldId id="303" r:id="rId74"/>
    <p:sldId id="304" r:id="rId75"/>
    <p:sldId id="305" r:id="rId76"/>
    <p:sldId id="268" r:id="rId77"/>
    <p:sldId id="306" r:id="rId78"/>
    <p:sldId id="307" r:id="rId79"/>
    <p:sldId id="308" r:id="rId80"/>
    <p:sldId id="310" r:id="rId81"/>
    <p:sldId id="311" r:id="rId82"/>
    <p:sldId id="312" r:id="rId83"/>
    <p:sldId id="313" r:id="rId84"/>
    <p:sldId id="314" r:id="rId85"/>
    <p:sldId id="315" r:id="rId86"/>
    <p:sldId id="316" r:id="rId87"/>
    <p:sldId id="317" r:id="rId88"/>
    <p:sldId id="318" r:id="rId89"/>
    <p:sldId id="319" r:id="rId90"/>
    <p:sldId id="320" r:id="rId91"/>
    <p:sldId id="321" r:id="rId92"/>
    <p:sldId id="322" r:id="rId93"/>
    <p:sldId id="323" r:id="rId94"/>
    <p:sldId id="324" r:id="rId95"/>
    <p:sldId id="325" r:id="rId96"/>
    <p:sldId id="326" r:id="rId97"/>
    <p:sldId id="327" r:id="rId98"/>
    <p:sldId id="328" r:id="rId99"/>
    <p:sldId id="329" r:id="rId100"/>
    <p:sldId id="330" r:id="rId101"/>
    <p:sldId id="331" r:id="rId102"/>
    <p:sldId id="332" r:id="rId103"/>
    <p:sldId id="333" r:id="rId104"/>
    <p:sldId id="334" r:id="rId105"/>
    <p:sldId id="335" r:id="rId106"/>
    <p:sldId id="336" r:id="rId107"/>
    <p:sldId id="337" r:id="rId108"/>
    <p:sldId id="284" r:id="rId109"/>
    <p:sldId id="338" r:id="rId110"/>
    <p:sldId id="339" r:id="rId111"/>
    <p:sldId id="340" r:id="rId112"/>
    <p:sldId id="341" r:id="rId113"/>
    <p:sldId id="823" r:id="rId11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2E0"/>
    <a:srgbClr val="013E99"/>
    <a:srgbClr val="050602"/>
    <a:srgbClr val="FEFCF4"/>
    <a:srgbClr val="FDF8EC"/>
    <a:srgbClr val="FDFCF4"/>
    <a:srgbClr val="FDF5DE"/>
    <a:srgbClr val="FFFDFA"/>
    <a:srgbClr val="DC563B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9" d="100"/>
          <a:sy n="79" d="100"/>
        </p:scale>
        <p:origin x="798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117" Type="http://schemas.openxmlformats.org/officeDocument/2006/relationships/viewProps" Target="viewProps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slide" Target="slides/slide82.xml"/><Relationship Id="rId112" Type="http://schemas.openxmlformats.org/officeDocument/2006/relationships/slide" Target="slides/slide105.xml"/><Relationship Id="rId16" Type="http://schemas.openxmlformats.org/officeDocument/2006/relationships/slide" Target="slides/slide9.xml"/><Relationship Id="rId107" Type="http://schemas.openxmlformats.org/officeDocument/2006/relationships/slide" Target="slides/slide100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102" Type="http://schemas.openxmlformats.org/officeDocument/2006/relationships/slide" Target="slides/slide95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3.xml"/><Relationship Id="rId95" Type="http://schemas.openxmlformats.org/officeDocument/2006/relationships/slide" Target="slides/slide88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113" Type="http://schemas.openxmlformats.org/officeDocument/2006/relationships/slide" Target="slides/slide106.xml"/><Relationship Id="rId118" Type="http://schemas.openxmlformats.org/officeDocument/2006/relationships/theme" Target="theme/theme1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59" Type="http://schemas.openxmlformats.org/officeDocument/2006/relationships/slide" Target="slides/slide52.xml"/><Relationship Id="rId103" Type="http://schemas.openxmlformats.org/officeDocument/2006/relationships/slide" Target="slides/slide96.xml"/><Relationship Id="rId108" Type="http://schemas.openxmlformats.org/officeDocument/2006/relationships/slide" Target="slides/slide101.xml"/><Relationship Id="rId54" Type="http://schemas.openxmlformats.org/officeDocument/2006/relationships/slide" Target="slides/slide47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91" Type="http://schemas.openxmlformats.org/officeDocument/2006/relationships/slide" Target="slides/slide84.xml"/><Relationship Id="rId96" Type="http://schemas.openxmlformats.org/officeDocument/2006/relationships/slide" Target="slides/slide8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49" Type="http://schemas.openxmlformats.org/officeDocument/2006/relationships/slide" Target="slides/slide42.xml"/><Relationship Id="rId114" Type="http://schemas.openxmlformats.org/officeDocument/2006/relationships/slide" Target="slides/slide107.xml"/><Relationship Id="rId119" Type="http://schemas.openxmlformats.org/officeDocument/2006/relationships/tableStyles" Target="tableStyles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slide" Target="slides/slide79.xml"/><Relationship Id="rId94" Type="http://schemas.openxmlformats.org/officeDocument/2006/relationships/slide" Target="slides/slide87.xml"/><Relationship Id="rId99" Type="http://schemas.openxmlformats.org/officeDocument/2006/relationships/slide" Target="slides/slide92.xml"/><Relationship Id="rId101" Type="http://schemas.openxmlformats.org/officeDocument/2006/relationships/slide" Target="slides/slide9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109" Type="http://schemas.openxmlformats.org/officeDocument/2006/relationships/slide" Target="slides/slide10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97" Type="http://schemas.openxmlformats.org/officeDocument/2006/relationships/slide" Target="slides/slide90.xml"/><Relationship Id="rId104" Type="http://schemas.openxmlformats.org/officeDocument/2006/relationships/slide" Target="slides/slide97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92" Type="http://schemas.openxmlformats.org/officeDocument/2006/relationships/slide" Target="slides/slide85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slide" Target="slides/slide80.xml"/><Relationship Id="rId110" Type="http://schemas.openxmlformats.org/officeDocument/2006/relationships/slide" Target="slides/slide103.xml"/><Relationship Id="rId115" Type="http://schemas.openxmlformats.org/officeDocument/2006/relationships/notesMaster" Target="notesMasters/notesMaster1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56" Type="http://schemas.openxmlformats.org/officeDocument/2006/relationships/slide" Target="slides/slide49.xml"/><Relationship Id="rId77" Type="http://schemas.openxmlformats.org/officeDocument/2006/relationships/slide" Target="slides/slide70.xml"/><Relationship Id="rId100" Type="http://schemas.openxmlformats.org/officeDocument/2006/relationships/slide" Target="slides/slide93.xml"/><Relationship Id="rId105" Type="http://schemas.openxmlformats.org/officeDocument/2006/relationships/slide" Target="slides/slide98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93" Type="http://schemas.openxmlformats.org/officeDocument/2006/relationships/slide" Target="slides/slide86.xml"/><Relationship Id="rId98" Type="http://schemas.openxmlformats.org/officeDocument/2006/relationships/slide" Target="slides/slide91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8.xml"/><Relationship Id="rId46" Type="http://schemas.openxmlformats.org/officeDocument/2006/relationships/slide" Target="slides/slide39.xml"/><Relationship Id="rId67" Type="http://schemas.openxmlformats.org/officeDocument/2006/relationships/slide" Target="slides/slide60.xml"/><Relationship Id="rId116" Type="http://schemas.openxmlformats.org/officeDocument/2006/relationships/presProps" Target="presProps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62" Type="http://schemas.openxmlformats.org/officeDocument/2006/relationships/slide" Target="slides/slide55.xml"/><Relationship Id="rId83" Type="http://schemas.openxmlformats.org/officeDocument/2006/relationships/slide" Target="slides/slide76.xml"/><Relationship Id="rId88" Type="http://schemas.openxmlformats.org/officeDocument/2006/relationships/slide" Target="slides/slide81.xml"/><Relationship Id="rId111" Type="http://schemas.openxmlformats.org/officeDocument/2006/relationships/slide" Target="slides/slide104.xml"/><Relationship Id="rId15" Type="http://schemas.openxmlformats.org/officeDocument/2006/relationships/slide" Target="slides/slide8.xml"/><Relationship Id="rId36" Type="http://schemas.openxmlformats.org/officeDocument/2006/relationships/slide" Target="slides/slide29.xml"/><Relationship Id="rId57" Type="http://schemas.openxmlformats.org/officeDocument/2006/relationships/slide" Target="slides/slide50.xml"/><Relationship Id="rId106" Type="http://schemas.openxmlformats.org/officeDocument/2006/relationships/slide" Target="slides/slide9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19DE89-7C87-4A91-B3BF-D8828F23FF3C}" type="datetimeFigureOut">
              <a:rPr lang="tr-TR" smtClean="0"/>
              <a:t>11.09.2026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1CC08-BE23-497B-9026-6FA74E6E145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6360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E1CC08-BE23-497B-9026-6FA74E6E145D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83413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E1CC08-BE23-497B-9026-6FA74E6E145D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4427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E1CC08-BE23-497B-9026-6FA74E6E145D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071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A04D-03D2-1B56-9CF6-F503EEB86AA0}" type="slidenum">
              <a:rPr kumimoji="0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D347-09D2-1B25-9CF6-FF709DB86AAA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A0D8-96D2-1B56-9CF6-6003EEB86A35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A0E2-ACD2-1B56-9CF6-5A03EEB86A0F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v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z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F0EA-A4D2-1B06-9CF6-5253BEB86A07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D254-1AD2-1B24-9CF6-EC719CB86AB9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B5ED-A3D2-1B43-9CF6-5516FBB86A00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F959-17D2-1B0F-9CF6-E15AB7B86AB4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A986-C8D2-1B5F-9CF6-3E0AE7B86A6B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66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C3FC-B2D2-1B35-9CF6-44608DB86A11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BF01-4FD2-1B49-9CF6-B91CF1B86AEC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F288-C6D2-1B04-9CF6-3051BCB86A65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69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D42C-62D2-1B22-9CF6-94779AB86AC1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70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B499-D7D2-1B42-9CF6-2117FAB86A74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71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B59B-D5D2-1B43-9CF6-2316FBB86A76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72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AEAAAAAAAAA"/>
              </a:ext>
            </a:extLst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en-us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4E9F7F-31D2-1B69-9CF6-C73CD1B86A92}" type="slidenum">
              <a:rPr kumimoji="0" lang="en-us" sz="1200" b="0" i="0" u="none" strike="noStrike" kern="1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2" charset="-94"/>
                <a:ea typeface="Calibri" pitchFamily="2" charset="-94"/>
                <a:cs typeface="Calibri" pitchFamily="2" charset="-94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73</a:t>
            </a:fld>
            <a:endParaRPr kumimoji="0" lang="en-us" sz="1200" b="0" i="0" u="none" strike="noStrike" kern="1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7018BD-88AA-4AD5-938A-C5A8DEAF7CDB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107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477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51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031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829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A238E82-05CF-CB99-3A2A-120B68317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D44A1A-D3B5-06D6-5755-1B7DBCAEF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1EE20DB-881D-7204-A187-1710F090D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8F46-022E-4D23-B73B-80CD3D86AA7B}" type="datetimeFigureOut">
              <a:rPr lang="tr-TR" smtClean="0"/>
              <a:t>11.09.2026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74FD030-53BE-35AB-2977-C46DD55DA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FC5C7B7-F803-5FBA-692A-074FD4EA5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FF1E5-4F3A-4A54-B384-875E1552D2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5021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6255593" cy="9144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9167" y="8745321"/>
            <a:ext cx="1429124" cy="34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717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5488DE8-578E-4D02-BE7B-F068A4FA0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61DC72E-1CED-4C25-A1AF-7BBA3E137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C8E8C3B-987E-44B0-BE89-65DC6DC2D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11.09.2026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D3F9F46-B739-47FB-8005-B128A188C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BD50AC6-C3F0-4385-9683-7A6676B51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64270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5934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73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lvl1pPr marL="0" marR="0" indent="0" algn="ctr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5867" b="0" i="0" u="none" strike="noStrike" kern="1" cap="none" spc="0" baseline="0">
          <a:solidFill>
            <a:schemeClr val="tx1"/>
          </a:solidFill>
          <a:effectLst/>
          <a:latin typeface="Calibri Light" pitchFamily="2" charset="-94"/>
          <a:ea typeface="Calibri Light" pitchFamily="2" charset="-94"/>
          <a:cs typeface="Calibri Light" pitchFamily="2" charset="-94"/>
        </a:defRPr>
      </a:lvl1pPr>
      <a:lvl2pPr marL="609585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2pPr>
      <a:lvl3pPr marL="1219170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3pPr>
      <a:lvl4pPr marL="1828754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4pPr>
      <a:lvl5pPr marL="2438339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5pPr>
      <a:lvl6pPr marL="3047924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6pPr>
      <a:lvl7pPr marL="3657509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7pPr>
      <a:lvl8pPr marL="4267093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8pPr>
      <a:lvl9pPr marL="4876678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9pPr>
    </p:titleStyle>
    <p:bodyStyle>
      <a:lvl1pPr marL="457189" marR="0" indent="-457189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•"/>
        <a:tabLst/>
        <a:defRPr sz="42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1pPr>
      <a:lvl2pPr marL="990575" marR="0" indent="-380990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–"/>
        <a:tabLst/>
        <a:defRPr sz="3733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2pPr>
      <a:lvl3pPr marL="1523962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3pPr>
      <a:lvl4pPr marL="2133547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–"/>
        <a:tabLst/>
        <a:defRPr sz="26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4pPr>
      <a:lvl5pPr marL="2743131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»"/>
        <a:tabLst/>
        <a:defRPr sz="26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5pPr>
      <a:lvl6pPr marL="3352716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•"/>
        <a:tabLst/>
        <a:defRPr sz="26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6pPr>
      <a:lvl7pPr marL="3962301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•"/>
        <a:tabLst/>
        <a:defRPr sz="26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7pPr>
      <a:lvl8pPr marL="4571886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•"/>
        <a:tabLst/>
        <a:defRPr sz="26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8pPr>
      <a:lvl9pPr marL="5181470" marR="0" indent="-304792" algn="l" defTabSz="12191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-94"/>
        <a:buChar char="•"/>
        <a:tabLst/>
        <a:defRPr sz="2667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9pPr>
    </p:bodyStyle>
    <p:otherStyle>
      <a:lvl1pPr marL="0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1pPr>
      <a:lvl2pPr marL="609585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2pPr>
      <a:lvl3pPr marL="1219170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3pPr>
      <a:lvl4pPr marL="1828754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4pPr>
      <a:lvl5pPr marL="2438339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5pPr>
      <a:lvl6pPr marL="3047924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6pPr>
      <a:lvl7pPr marL="3657509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7pPr>
      <a:lvl8pPr marL="4267093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8pPr>
      <a:lvl9pPr marL="4876678" marR="0" indent="0" algn="l" defTabSz="121917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2400" b="0" i="0" u="none" strike="noStrike" kern="1" cap="none" spc="0" baseline="0">
          <a:solidFill>
            <a:schemeClr val="tx1"/>
          </a:solidFill>
          <a:effectLst/>
          <a:latin typeface="Calibri" pitchFamily="2" charset="-94"/>
          <a:ea typeface="Calibri" pitchFamily="2" charset="-94"/>
          <a:cs typeface="Calibri" pitchFamily="2" charset="-94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66184"/>
            <a:ext cx="109728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33601"/>
            <a:ext cx="109728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8475134"/>
            <a:ext cx="284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8475134"/>
            <a:ext cx="3860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8475134"/>
            <a:ext cx="284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012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E40E5106-73C7-432B-605B-33DBE9AB8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159429B-F661-1EE5-E839-35519CF43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4E3473C-6A29-5ACD-8033-3828AA5CD9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9C8F46-022E-4D23-B73B-80CD3D86AA7B}" type="datetimeFigureOut">
              <a:rPr lang="tr-TR" smtClean="0"/>
              <a:t>11.09.2026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4579F08-0A22-4BC4-E448-B6EDF526DE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1EB17F9-2B66-1353-1946-CCFE90797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BFF1E5-4F3A-4A54-B384-875E1552D2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287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292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hf sldNum="0"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15EB7920-8CD1-435E-BC2D-8A00F6197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0E89F927-32AC-4F2B-9D71-8CC5CD5D0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C1231E0-1A86-4EA3-8E14-CF1465D430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8B1E8-5365-4C60-8224-510A368A4DBF}" type="datetimeFigureOut">
              <a:rPr lang="tr-TR" smtClean="0"/>
              <a:t>11.09.2026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E8CD1E9-39A0-477B-83EF-631AEE6E9A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0B2DA88-0FBB-4501-96BB-46FBAE7A26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0825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hyperlink" Target="https://www.youtube.com/@engindemirci44" TargetMode="External"/><Relationship Id="rId7" Type="http://schemas.openxmlformats.org/officeDocument/2006/relationships/hyperlink" Target="https://tr.pinterest.com/engindemirci44/_profile/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instagram.com/engindemirci44/" TargetMode="External"/><Relationship Id="rId1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hyperlink" Target="https://www.facebook.com/engin.demirci.393" TargetMode="External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7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7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7.wav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7.wav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6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slide" Target="slide6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6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6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6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slide" Target="slide6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6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slide" Target="slide6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6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7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slide" Target="slide7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69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7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7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75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76.xml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78.xml"/><Relationship Id="rId2" Type="http://schemas.openxmlformats.org/officeDocument/2006/relationships/slide" Target="slide77.xml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79.xml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76.xml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" Target="slide81.xml"/><Relationship Id="rId2" Type="http://schemas.openxmlformats.org/officeDocument/2006/relationships/slide" Target="slide80.xml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82.xml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slide" Target="slide79.xml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" Target="slide83.xml"/><Relationship Id="rId2" Type="http://schemas.openxmlformats.org/officeDocument/2006/relationships/slide" Target="slide84.xml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" Target="slide85.xml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" Target="slide82.xml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" Target="slide86.xml"/><Relationship Id="rId2" Type="http://schemas.openxmlformats.org/officeDocument/2006/relationships/slide" Target="slide87.xml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88.xml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85.xml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" Target="slide89.xml"/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" Target="slide90.xml"/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slide" Target="slide91.xml"/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slide" Target="slide93.xml"/><Relationship Id="rId2" Type="http://schemas.openxmlformats.org/officeDocument/2006/relationships/slide" Target="slide92.xml"/><Relationship Id="rId1" Type="http://schemas.openxmlformats.org/officeDocument/2006/relationships/slideLayout" Target="../slideLayouts/slideLayout4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slide" Target="slide94.xml"/><Relationship Id="rId1" Type="http://schemas.openxmlformats.org/officeDocument/2006/relationships/slideLayout" Target="../slideLayouts/slideLayout4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slide" Target="slide91.xml"/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" Target="slide95.xml"/><Relationship Id="rId2" Type="http://schemas.openxmlformats.org/officeDocument/2006/relationships/slide" Target="slide96.xml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slide" Target="slide97.xml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slide" Target="slide94.xml"/><Relationship Id="rId1" Type="http://schemas.openxmlformats.org/officeDocument/2006/relationships/slideLayout" Target="../slideLayouts/slideLayout4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" Target="slide98.xml"/><Relationship Id="rId2" Type="http://schemas.openxmlformats.org/officeDocument/2006/relationships/slide" Target="slide99.xml"/><Relationship Id="rId1" Type="http://schemas.openxmlformats.org/officeDocument/2006/relationships/slideLayout" Target="../slideLayouts/slideLayout4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slide" Target="slide100.xml"/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slide" Target="slide97.xml"/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" Target="slide102.xml"/><Relationship Id="rId2" Type="http://schemas.openxmlformats.org/officeDocument/2006/relationships/slide" Target="slide101.xml"/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slide" Target="slide103.xml"/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slide" Target="slide100.xml"/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" Target="slide104.xml"/><Relationship Id="rId2" Type="http://schemas.openxmlformats.org/officeDocument/2006/relationships/slide" Target="slide105.xml"/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slide" Target="slide106.xml"/><Relationship Id="rId1" Type="http://schemas.openxmlformats.org/officeDocument/2006/relationships/slideLayout" Target="../slideLayouts/slideLayout4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slide" Target="slide103.xml"/><Relationship Id="rId1" Type="http://schemas.openxmlformats.org/officeDocument/2006/relationships/slideLayout" Target="../slideLayouts/slideLayout4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slide" Target="slide74.xml"/><Relationship Id="rId1" Type="http://schemas.openxmlformats.org/officeDocument/2006/relationships/slideLayout" Target="../slideLayouts/slideLayout4.xml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1.png"/><Relationship Id="rId18" Type="http://schemas.openxmlformats.org/officeDocument/2006/relationships/image" Target="../media/image85.jpeg"/><Relationship Id="rId3" Type="http://schemas.openxmlformats.org/officeDocument/2006/relationships/image" Target="../media/image72.png"/><Relationship Id="rId7" Type="http://schemas.openxmlformats.org/officeDocument/2006/relationships/hyperlink" Target="https://www.youtube.com/@engindemirci44" TargetMode="External"/><Relationship Id="rId12" Type="http://schemas.openxmlformats.org/officeDocument/2006/relationships/image" Target="../media/image80.png"/><Relationship Id="rId17" Type="http://schemas.openxmlformats.org/officeDocument/2006/relationships/image" Target="../media/image84.jpeg"/><Relationship Id="rId2" Type="http://schemas.openxmlformats.org/officeDocument/2006/relationships/notesSlide" Target="../notesSlides/notesSlide28.xml"/><Relationship Id="rId16" Type="http://schemas.openxmlformats.org/officeDocument/2006/relationships/image" Target="../media/image83.jpeg"/><Relationship Id="rId20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11" Type="http://schemas.openxmlformats.org/officeDocument/2006/relationships/image" Target="../media/image79.png"/><Relationship Id="rId5" Type="http://schemas.openxmlformats.org/officeDocument/2006/relationships/image" Target="../media/image74.png"/><Relationship Id="rId15" Type="http://schemas.openxmlformats.org/officeDocument/2006/relationships/image" Target="../media/image82.jpeg"/><Relationship Id="rId10" Type="http://schemas.openxmlformats.org/officeDocument/2006/relationships/image" Target="../media/image78.png"/><Relationship Id="rId19" Type="http://schemas.openxmlformats.org/officeDocument/2006/relationships/image" Target="../media/image86.png"/><Relationship Id="rId4" Type="http://schemas.openxmlformats.org/officeDocument/2006/relationships/image" Target="../media/image73.jpeg"/><Relationship Id="rId9" Type="http://schemas.openxmlformats.org/officeDocument/2006/relationships/image" Target="../media/image77.jpeg"/><Relationship Id="rId14" Type="http://schemas.openxmlformats.org/officeDocument/2006/relationships/hyperlink" Target="https://q-r.cc/Vzo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7BB6D12-DACE-8579-0396-336EFA579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" y="0"/>
            <a:ext cx="16247362" cy="9144000"/>
          </a:xfrm>
          <a:prstGeom prst="rect">
            <a:avLst/>
          </a:prstGeom>
        </p:spPr>
      </p:pic>
      <p:pic>
        <p:nvPicPr>
          <p:cNvPr id="5" name="Resim 4">
            <a:hlinkClick r:id="rId3"/>
            <a:extLst>
              <a:ext uri="{FF2B5EF4-FFF2-40B4-BE49-F238E27FC236}">
                <a16:creationId xmlns:a16="http://schemas.microsoft.com/office/drawing/2014/main" id="{6545EA3F-DE99-C906-6732-4C094F966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1173" y="7596491"/>
            <a:ext cx="556245" cy="536225"/>
          </a:xfrm>
          <a:prstGeom prst="rect">
            <a:avLst/>
          </a:prstGeom>
        </p:spPr>
      </p:pic>
      <p:pic>
        <p:nvPicPr>
          <p:cNvPr id="6" name="Resim 5">
            <a:hlinkClick r:id="rId5"/>
            <a:extLst>
              <a:ext uri="{FF2B5EF4-FFF2-40B4-BE49-F238E27FC236}">
                <a16:creationId xmlns:a16="http://schemas.microsoft.com/office/drawing/2014/main" id="{D9CEBC96-FF3B-6A6A-3BEC-D7A878783A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89587" y="7600446"/>
            <a:ext cx="537655" cy="536225"/>
          </a:xfrm>
          <a:prstGeom prst="rect">
            <a:avLst/>
          </a:prstGeom>
        </p:spPr>
      </p:pic>
      <p:pic>
        <p:nvPicPr>
          <p:cNvPr id="7" name="Resim 6">
            <a:hlinkClick r:id="rId7"/>
            <a:extLst>
              <a:ext uri="{FF2B5EF4-FFF2-40B4-BE49-F238E27FC236}">
                <a16:creationId xmlns:a16="http://schemas.microsoft.com/office/drawing/2014/main" id="{61731EAB-2ADE-43B4-D0A0-9055FD5AC03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650" t="66618" r="78978" b="-1691"/>
          <a:stretch/>
        </p:blipFill>
        <p:spPr>
          <a:xfrm>
            <a:off x="15547418" y="7582527"/>
            <a:ext cx="546281" cy="564154"/>
          </a:xfrm>
          <a:prstGeom prst="rect">
            <a:avLst/>
          </a:prstGeom>
        </p:spPr>
      </p:pic>
      <p:pic>
        <p:nvPicPr>
          <p:cNvPr id="8" name="Resim 7">
            <a:hlinkClick r:id="rId9"/>
            <a:extLst>
              <a:ext uri="{FF2B5EF4-FFF2-40B4-BE49-F238E27FC236}">
                <a16:creationId xmlns:a16="http://schemas.microsoft.com/office/drawing/2014/main" id="{9B144B39-D489-9A15-1A00-2AB4273893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820215" y="7600446"/>
            <a:ext cx="581984" cy="546235"/>
          </a:xfrm>
          <a:prstGeom prst="rect">
            <a:avLst/>
          </a:prstGeom>
        </p:spPr>
      </p:pic>
      <p:pic>
        <p:nvPicPr>
          <p:cNvPr id="9" name="Resim 8">
            <a:hlinkClick r:id="rId11"/>
            <a:extLst>
              <a:ext uri="{FF2B5EF4-FFF2-40B4-BE49-F238E27FC236}">
                <a16:creationId xmlns:a16="http://schemas.microsoft.com/office/drawing/2014/main" id="{FCC2FB3E-56DF-D42B-56DC-784263CB063C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368" y="7527112"/>
            <a:ext cx="678524" cy="64870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4D51B9C-C120-5842-AF6B-650E6727448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0606471">
            <a:off x="174199" y="-53119"/>
            <a:ext cx="3078747" cy="1670449"/>
          </a:xfrm>
          <a:prstGeom prst="rect">
            <a:avLst/>
          </a:prstGeom>
        </p:spPr>
      </p:pic>
      <p:pic>
        <p:nvPicPr>
          <p:cNvPr id="11" name="Resim 10">
            <a:hlinkClick r:id="rId11"/>
            <a:extLst>
              <a:ext uri="{FF2B5EF4-FFF2-40B4-BE49-F238E27FC236}">
                <a16:creationId xmlns:a16="http://schemas.microsoft.com/office/drawing/2014/main" id="{085FA0E7-48C3-7EC2-DE89-3FBC1E86230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479955" y="8153400"/>
            <a:ext cx="1972179" cy="74830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4724DF77-C6D3-1BF1-B09D-E29F0DBCC1E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244368" y="5601522"/>
            <a:ext cx="2878795" cy="185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20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C72BCEF-AC99-01B4-0DDC-D3F65C242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7DB6EA3-617D-98ED-1587-15E07A216D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1534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7E7D0C2-CFD2-1A84-7C37-C5F99D6FC9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32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CCA7AA1-8430-4351-1627-B3EA23886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" y="0"/>
            <a:ext cx="16269208" cy="91465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8C68AB76-A064-0334-0988-36CD52A76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88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C289E7F-BBF8-9EAD-5EBA-6912B7EC1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47FBD4D-E3DF-D0C0-DA6A-7CBE7CCF25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D749033-1713-067F-D496-9BDD63E573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3400"/>
            <a:ext cx="16256000" cy="96393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4C18AB0-2248-E86F-0E50-30288DF599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096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DACB991-FA8B-08FB-AB7A-E12C712EBF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953FABE-A873-B4AA-2CE3-7283BD19A3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D0987C70-48B5-8BD4-04BB-DB3CC25D83D9}"/>
              </a:ext>
            </a:extLst>
          </p:cNvPr>
          <p:cNvSpPr txBox="1"/>
          <p:nvPr/>
        </p:nvSpPr>
        <p:spPr>
          <a:xfrm>
            <a:off x="7061200" y="6858000"/>
            <a:ext cx="5943600" cy="1447800"/>
          </a:xfrm>
          <a:prstGeom prst="rect">
            <a:avLst/>
          </a:prstGeom>
          <a:solidFill>
            <a:srgbClr val="FDF8EC"/>
          </a:solidFill>
          <a:ln>
            <a:solidFill>
              <a:srgbClr val="FDF8EC"/>
            </a:solidFill>
          </a:ln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1059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8974874-1FBD-5809-BF1E-A3AFB15C79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9FDAFAC7-CAAB-860F-4F30-955C1E584FF4}"/>
              </a:ext>
            </a:extLst>
          </p:cNvPr>
          <p:cNvSpPr txBox="1"/>
          <p:nvPr/>
        </p:nvSpPr>
        <p:spPr>
          <a:xfrm rot="20978071">
            <a:off x="13274978" y="8143139"/>
            <a:ext cx="1635331" cy="610496"/>
          </a:xfrm>
          <a:prstGeom prst="rect">
            <a:avLst/>
          </a:prstGeom>
          <a:solidFill>
            <a:srgbClr val="FDFCF4"/>
          </a:solidFill>
          <a:ln>
            <a:solidFill>
              <a:srgbClr val="FDFCF4"/>
            </a:solidFill>
          </a:ln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341C8700-05F0-5FCD-DBE4-9DA225F44DF0}"/>
              </a:ext>
            </a:extLst>
          </p:cNvPr>
          <p:cNvSpPr/>
          <p:nvPr/>
        </p:nvSpPr>
        <p:spPr>
          <a:xfrm>
            <a:off x="3327400" y="8219787"/>
            <a:ext cx="7543800" cy="457200"/>
          </a:xfrm>
          <a:prstGeom prst="rect">
            <a:avLst/>
          </a:prstGeom>
          <a:solidFill>
            <a:srgbClr val="FEFCF4"/>
          </a:solidFill>
          <a:ln>
            <a:solidFill>
              <a:srgbClr val="FEFCF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2856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F0C8337-2926-593D-413F-D8C562956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90487"/>
            <a:ext cx="15925800" cy="896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5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41FD60F-E035-6A69-6E1F-CEC64BA39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47362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6457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B1179FA3-B81D-E702-9C44-DF8E9C54E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122" y="2133600"/>
            <a:ext cx="13247756" cy="598069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5D47971-1F9D-D917-AF54-D7439CCFE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00" y="6345878"/>
            <a:ext cx="804742" cy="6645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6203144-E13E-1AB8-4204-A5A35FBA36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2371" y="1875898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07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DF6EC4A-846A-77F1-731B-F87E42A4DE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4000" y="8305800"/>
            <a:ext cx="2209800" cy="121930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  <p:sp>
        <p:nvSpPr>
          <p:cNvPr id="4" name="Metin kutusu 3">
            <a:extLst>
              <a:ext uri="{FF2B5EF4-FFF2-40B4-BE49-F238E27FC236}">
                <a16:creationId xmlns:a16="http://schemas.microsoft.com/office/drawing/2014/main" id="{EAEE0304-BB83-BC1A-4EFB-E34CBFDB379B}"/>
              </a:ext>
            </a:extLst>
          </p:cNvPr>
          <p:cNvSpPr txBox="1"/>
          <p:nvPr/>
        </p:nvSpPr>
        <p:spPr>
          <a:xfrm>
            <a:off x="13081000" y="152400"/>
            <a:ext cx="3175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Herkes Kendi Yolundan Öğrenir</a:t>
            </a: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ED831F6C-C583-B481-CBEA-774D898FC4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586A4B0-9ED6-DD94-CBBA-68D17800A6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31604B5-E0AC-9295-9898-4F55BA8DA1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8800" y="8229600"/>
            <a:ext cx="1828959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6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79917CB1-BBEF-6BA5-89C6-CCC177554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9042A31D-B4F7-C4F2-5928-FF89522FDFCB}"/>
              </a:ext>
            </a:extLst>
          </p:cNvPr>
          <p:cNvSpPr txBox="1"/>
          <p:nvPr/>
        </p:nvSpPr>
        <p:spPr>
          <a:xfrm rot="20978071">
            <a:off x="14909800" y="8305800"/>
            <a:ext cx="1219200" cy="381000"/>
          </a:xfrm>
          <a:prstGeom prst="rect">
            <a:avLst/>
          </a:prstGeom>
          <a:solidFill>
            <a:srgbClr val="FDF5DE"/>
          </a:solidFill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97091516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3F8A848-ED30-F13E-1390-EA4BDE836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6357600" cy="920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74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208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A29D10A-D8EA-1683-08BF-A778BE996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23800" y="8001000"/>
            <a:ext cx="3420152" cy="64623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758EFE3-D573-6003-EFB0-ADCC9CA3809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14993" y="8285963"/>
            <a:ext cx="2295007" cy="121930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EFCB4F98-FA59-3D29-BF23-9B7220EEEE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000" y="-609600"/>
            <a:ext cx="6535478" cy="4505334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5779ED5D-ACE4-A426-E1DD-B1FF02100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" y="0"/>
            <a:ext cx="1623764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8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1065C595-F44D-59F2-55B4-BEAC1B3DB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90487"/>
            <a:ext cx="15925800" cy="896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0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FD23E4B-0592-CD73-B690-B68FA7AB821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6121EB6-0AF5-35D5-F96B-1B2F0972B5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2200" y="38100"/>
            <a:ext cx="7852329" cy="205453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8CB0DACC-7391-C4AF-ADE2-7D1CF0DEB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4000" y="-228600"/>
            <a:ext cx="16933770" cy="93726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9ED6BFA-D125-5909-9D39-C1FC4C1072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88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B3C0B8C-D704-2ABC-381F-95676DCCE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5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8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BAF8B403-8FAF-2394-79F8-83F4FEB88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42878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16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F1AE939C-C3F4-D222-568B-A0E5FB5A40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9AC2FA42-0F29-2236-128E-AF8DCD6BD878}"/>
              </a:ext>
            </a:extLst>
          </p:cNvPr>
          <p:cNvSpPr txBox="1"/>
          <p:nvPr/>
        </p:nvSpPr>
        <p:spPr>
          <a:xfrm>
            <a:off x="3098800" y="7543800"/>
            <a:ext cx="11049000" cy="533400"/>
          </a:xfrm>
          <a:prstGeom prst="rect">
            <a:avLst/>
          </a:prstGeom>
          <a:solidFill>
            <a:srgbClr val="FDF2E0"/>
          </a:solidFill>
          <a:ln>
            <a:solidFill>
              <a:srgbClr val="FDF2E0"/>
            </a:solidFill>
          </a:ln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1828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51C69CA-2E28-5D46-F46F-FA8C04281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0"/>
            <a:ext cx="16268700" cy="915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51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DB282E8-C5D4-8B11-0333-E39174851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5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38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BA642EF-C7C4-028B-B429-C9264FEB93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1200" y="8458200"/>
            <a:ext cx="1676400" cy="10669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4A9B919-0486-2E0B-4ACE-12EEE24799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8800" y="8153400"/>
            <a:ext cx="1905159" cy="1371706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D12F1EE-07D2-FC19-99BE-4CFC632637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1200" y="8458200"/>
            <a:ext cx="1676400" cy="106690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A27DF77-BB26-4972-2F76-B89CCAE444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1905000"/>
            <a:ext cx="1194920" cy="119492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8C315DE-FD5A-51A5-837B-D181376538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48280" y="1676400"/>
            <a:ext cx="1194920" cy="11949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5BE39BA8-5626-6DCA-596F-E3D3F61D8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8600"/>
            <a:ext cx="16256000" cy="93345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F9BDFAC-161A-AA0A-8D96-B37D66B78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1200" y="8305800"/>
            <a:ext cx="1676400" cy="10669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216761B-4003-650A-BDBA-E8501C6E3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70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A2B27E4F-5CD7-E99E-A454-D615FDDCF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" y="0"/>
            <a:ext cx="15925800" cy="896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62965"/>
      </p:ext>
    </p:extLst>
  </p:cSld>
  <p:clrMapOvr>
    <a:masterClrMapping/>
  </p:clrMapOvr>
  <p:transition spd="slow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B8F4FFE4-161F-3E84-43F3-B80C8D4CD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5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BF1E585B-A840-5EA8-5E50-6DEB24F55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5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9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89FD22D-5B67-2072-1CF7-699B544D6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098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CA9042D0-9B4A-F72E-B486-2EA55AC41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054" y="2032796"/>
            <a:ext cx="13887892" cy="507840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C0DBC92-BAEF-65BF-074D-3C8099E8E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629" y="5257800"/>
            <a:ext cx="804742" cy="6645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AB451A5-0D18-ADEB-0AE1-514A335837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000" y="1875898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4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894131C-EB18-BA3F-467E-453211443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9E3261D3-2A33-A348-20FA-BF669F2178D3}"/>
              </a:ext>
            </a:extLst>
          </p:cNvPr>
          <p:cNvSpPr txBox="1"/>
          <p:nvPr/>
        </p:nvSpPr>
        <p:spPr>
          <a:xfrm>
            <a:off x="12471400" y="6400800"/>
            <a:ext cx="3429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000" dirty="0">
                <a:solidFill>
                  <a:srgbClr val="FF0000"/>
                </a:solidFill>
              </a:rPr>
              <a:t>Sence spor,</a:t>
            </a:r>
          </a:p>
          <a:p>
            <a:pPr algn="ctr"/>
            <a:r>
              <a:rPr lang="tr-TR" sz="2000" dirty="0">
                <a:solidFill>
                  <a:srgbClr val="FF0000"/>
                </a:solidFill>
              </a:rPr>
              <a:t> sanat veya hayvanlarla yapılan etkinlikler insanların gelişimine nasıl katkı sağlayabilir?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2A2FDD38-F7FB-F929-7E66-7AB4234E4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" y="0"/>
            <a:ext cx="16247362" cy="9144000"/>
          </a:xfrm>
          <a:prstGeom prst="rect">
            <a:avLst/>
          </a:prstGeom>
        </p:spPr>
      </p:pic>
      <p:sp>
        <p:nvSpPr>
          <p:cNvPr id="7" name="Metin kutusu 6">
            <a:extLst>
              <a:ext uri="{FF2B5EF4-FFF2-40B4-BE49-F238E27FC236}">
                <a16:creationId xmlns:a16="http://schemas.microsoft.com/office/drawing/2014/main" id="{86C1E38C-B2BE-27EF-0BDA-B300074BB5D5}"/>
              </a:ext>
            </a:extLst>
          </p:cNvPr>
          <p:cNvSpPr txBox="1"/>
          <p:nvPr/>
        </p:nvSpPr>
        <p:spPr>
          <a:xfrm rot="21380975">
            <a:off x="11497360" y="7858307"/>
            <a:ext cx="39581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❓ </a:t>
            </a:r>
            <a:r>
              <a:rPr lang="tr-TR" b="1" dirty="0"/>
              <a:t>Sen Umut Evleri'nde bir etkinlik</a:t>
            </a:r>
          </a:p>
          <a:p>
            <a:r>
              <a:rPr lang="tr-TR" b="1" dirty="0"/>
              <a:t> düzenleyecek olsaydın ne planlardın?</a:t>
            </a:r>
          </a:p>
        </p:txBody>
      </p:sp>
    </p:spTree>
    <p:extLst>
      <p:ext uri="{BB962C8B-B14F-4D97-AF65-F5344CB8AC3E}">
        <p14:creationId xmlns:p14="http://schemas.microsoft.com/office/powerpoint/2010/main" val="35918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04AAD5B-4F84-221D-DDCB-ECD6B6CF4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5" name="Metin kutusu 4">
            <a:extLst>
              <a:ext uri="{FF2B5EF4-FFF2-40B4-BE49-F238E27FC236}">
                <a16:creationId xmlns:a16="http://schemas.microsoft.com/office/drawing/2014/main" id="{CBAC7526-505E-1A5E-0AA9-2C1418217AC1}"/>
              </a:ext>
            </a:extLst>
          </p:cNvPr>
          <p:cNvSpPr txBox="1"/>
          <p:nvPr/>
        </p:nvSpPr>
        <p:spPr>
          <a:xfrm>
            <a:off x="4775200" y="2209800"/>
            <a:ext cx="312420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3200" dirty="0">
                <a:solidFill>
                  <a:srgbClr val="FF0000"/>
                </a:solidFill>
              </a:rPr>
              <a:t>Şehir ve park mimarisinin yalnızca bedensel engeli olmayan bireylere göre tasarlanması; Efe'nin en temel çocukluk hakkı olan "oyun hakkından" mahrum kalması.</a:t>
            </a: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FE5DB167-A05E-0FBD-13B8-18932033DAD9}"/>
              </a:ext>
            </a:extLst>
          </p:cNvPr>
          <p:cNvSpPr txBox="1"/>
          <p:nvPr/>
        </p:nvSpPr>
        <p:spPr>
          <a:xfrm>
            <a:off x="8610600" y="2247900"/>
            <a:ext cx="3251200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800" dirty="0">
                <a:solidFill>
                  <a:schemeClr val="accent3">
                    <a:lumMod val="50000"/>
                  </a:schemeClr>
                </a:solidFill>
              </a:rPr>
              <a:t>Mahalledeki çocuklar bir imza kampanyası başlatıp belediyeye dilekçe verir. Parkın zemini yumuşak kauçuk kaplanır ve </a:t>
            </a:r>
            <a:r>
              <a:rPr lang="tr-TR" sz="2800" b="1" dirty="0">
                <a:solidFill>
                  <a:srgbClr val="050602"/>
                </a:solidFill>
              </a:rPr>
              <a:t>"Tekerlekli Sandalye Uyumlu Engelsiz Salıncak</a:t>
            </a:r>
            <a:r>
              <a:rPr lang="tr-TR" sz="2800" b="1" dirty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tr-TR" sz="2800" dirty="0">
                <a:solidFill>
                  <a:schemeClr val="accent3">
                    <a:lumMod val="50000"/>
                  </a:schemeClr>
                </a:solidFill>
              </a:rPr>
              <a:t> kurulur. Artık Efe de rüzgârı yüzünde hissederek sallanabilmektedir.</a:t>
            </a: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EA5483F6-FC4F-9BD3-0F05-EB01D49B9EF9}"/>
              </a:ext>
            </a:extLst>
          </p:cNvPr>
          <p:cNvSpPr txBox="1"/>
          <p:nvPr/>
        </p:nvSpPr>
        <p:spPr>
          <a:xfrm>
            <a:off x="12242800" y="2819400"/>
            <a:ext cx="3708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4000" dirty="0">
                <a:solidFill>
                  <a:srgbClr val="013E99"/>
                </a:solidFill>
              </a:rPr>
              <a:t> Birlikte oynamayan çocuklar, büyüdüklerinde birlikte yaşayamazlar.</a:t>
            </a:r>
          </a:p>
        </p:txBody>
      </p:sp>
    </p:spTree>
    <p:extLst>
      <p:ext uri="{BB962C8B-B14F-4D97-AF65-F5344CB8AC3E}">
        <p14:creationId xmlns:p14="http://schemas.microsoft.com/office/powerpoint/2010/main" val="218120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43C3232-0462-0FB6-4DEC-E058BF858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5" name="Metin kutusu 4">
            <a:extLst>
              <a:ext uri="{FF2B5EF4-FFF2-40B4-BE49-F238E27FC236}">
                <a16:creationId xmlns:a16="http://schemas.microsoft.com/office/drawing/2014/main" id="{F6AA6A9A-0BB5-55CD-EDE1-566BD0661F85}"/>
              </a:ext>
            </a:extLst>
          </p:cNvPr>
          <p:cNvSpPr txBox="1"/>
          <p:nvPr/>
        </p:nvSpPr>
        <p:spPr>
          <a:xfrm>
            <a:off x="4699000" y="2286000"/>
            <a:ext cx="32004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4000" dirty="0">
                <a:solidFill>
                  <a:srgbClr val="FF0000"/>
                </a:solidFill>
              </a:rPr>
              <a:t>Ortamdaki ses karmaşası ve kantin görevlisinin Melis ile yüz yüze iletişim kurmaması.</a:t>
            </a: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67D5B445-56F0-F178-1310-3E9A177FA8A7}"/>
              </a:ext>
            </a:extLst>
          </p:cNvPr>
          <p:cNvSpPr txBox="1"/>
          <p:nvPr/>
        </p:nvSpPr>
        <p:spPr>
          <a:xfrm>
            <a:off x="8356602" y="2286000"/>
            <a:ext cx="365759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800" dirty="0">
                <a:solidFill>
                  <a:srgbClr val="00B050"/>
                </a:solidFill>
              </a:rPr>
              <a:t> Sınıf arkadaşı Kerem durumu fark eder. Okul Meclisine başvurarak kantin tezgahına </a:t>
            </a:r>
            <a:r>
              <a:rPr lang="tr-TR" sz="2800" b="1" dirty="0">
                <a:solidFill>
                  <a:schemeClr val="accent4">
                    <a:lumMod val="75000"/>
                  </a:schemeClr>
                </a:solidFill>
              </a:rPr>
              <a:t>"Dokunmatik Görsel Menü Ekranı"</a:t>
            </a:r>
            <a:r>
              <a:rPr lang="tr-TR" sz="2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tr-TR" sz="2800" dirty="0">
                <a:solidFill>
                  <a:srgbClr val="00B050"/>
                </a:solidFill>
              </a:rPr>
              <a:t>koyulmasını önerir. Ayrıca kantin çalışanlarına ve sınıfa temel işaret diliyle yiyecek isimleri öğretilir.</a:t>
            </a: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183B431C-CAD3-050B-40BB-4F4255952028}"/>
              </a:ext>
            </a:extLst>
          </p:cNvPr>
          <p:cNvSpPr txBox="1"/>
          <p:nvPr/>
        </p:nvSpPr>
        <p:spPr>
          <a:xfrm>
            <a:off x="12420601" y="2286000"/>
            <a:ext cx="340359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800" dirty="0">
                <a:solidFill>
                  <a:srgbClr val="013E99"/>
                </a:solidFill>
              </a:rPr>
              <a:t> Çözüm Melis'i sıradan çıkarmak değil; ortamı herkesin kolayca alışveriş yapabileceği hale getirmektir.</a:t>
            </a:r>
          </a:p>
        </p:txBody>
      </p:sp>
    </p:spTree>
    <p:extLst>
      <p:ext uri="{BB962C8B-B14F-4D97-AF65-F5344CB8AC3E}">
        <p14:creationId xmlns:p14="http://schemas.microsoft.com/office/powerpoint/2010/main" val="360598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DE83452-54F4-6AD5-839A-983C086EC6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7400" y="8382000"/>
            <a:ext cx="1676400" cy="10669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1043B15-4E85-7BEB-7BB9-02F43CAFE1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7400" y="8382000"/>
            <a:ext cx="1676400" cy="106690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2C8C667-B6B3-BAC2-2D79-37C32CC32F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1200" y="8305800"/>
            <a:ext cx="1676400" cy="1066906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3A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EAUAANALAADrRQAAoA4AABAAAAAmAAAACAAAAP//////////"/>
              </a:ext>
            </a:extLst>
          </p:cNvSpPr>
          <p:nvPr/>
        </p:nvSpPr>
        <p:spPr>
          <a:xfrm>
            <a:off x="1097281" y="2560320"/>
            <a:ext cx="1405720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b="1" kern="1" spc="53">
                <a:solidFill>
                  <a:srgbClr val="FBBF24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İNTERAKTİF ETKİNLİKLER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K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EAUAAKAOAADrRQAAwBgAABAAAAAmAAAACAAAAP//////////"/>
              </a:ext>
            </a:extLst>
          </p:cNvSpPr>
          <p:nvPr/>
        </p:nvSpPr>
        <p:spPr>
          <a:xfrm>
            <a:off x="1097281" y="3169920"/>
            <a:ext cx="14057207" cy="21945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5600"/>
              </a:lnSpc>
            </a:pPr>
            <a:r>
              <a:rPr lang="en-us" sz="4800" b="1" kern="1" dirty="0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Özel </a:t>
            </a:r>
            <a:r>
              <a:rPr lang="en-us" sz="4800" b="1" kern="1" dirty="0" err="1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Gereksinimli</a:t>
            </a:r>
            <a:r>
              <a:rPr lang="en-us" sz="4800" b="1" kern="1" dirty="0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 </a:t>
            </a:r>
            <a:r>
              <a:rPr lang="en-us" sz="4800" b="1" kern="1" dirty="0" err="1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Bireyler</a:t>
            </a:r>
            <a:r>
              <a:rPr lang="en-us" sz="4800" b="1" kern="1" dirty="0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 </a:t>
            </a:r>
            <a:r>
              <a:rPr lang="en-us" sz="4800" b="1" kern="1" dirty="0" err="1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İçin</a:t>
            </a:r>
            <a:endParaRPr lang="en-us" sz="4800" kern="1" dirty="0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  <a:p>
            <a:pPr defTabSz="1219170">
              <a:lnSpc>
                <a:spcPts val="5600"/>
              </a:lnSpc>
            </a:pPr>
            <a:r>
              <a:rPr lang="en-us" sz="4800" b="1" kern="1" dirty="0" err="1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Fırsat</a:t>
            </a:r>
            <a:r>
              <a:rPr lang="en-us" sz="4800" b="1" kern="1" dirty="0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 </a:t>
            </a:r>
            <a:r>
              <a:rPr lang="en-us" sz="4800" b="1" kern="1" dirty="0" err="1">
                <a:solidFill>
                  <a:srgbClr val="FFFFFF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Eşitliği</a:t>
            </a:r>
            <a:endParaRPr lang="en-us" sz="4800" kern="1" dirty="0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Text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Mub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EAUAAFAZAADrRQAAIBwAABAAAAAmAAAACAAAAP//////////"/>
              </a:ext>
            </a:extLst>
          </p:cNvSpPr>
          <p:nvPr/>
        </p:nvSpPr>
        <p:spPr>
          <a:xfrm>
            <a:off x="1097281" y="5486400"/>
            <a:ext cx="1405720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tr-TR" sz="2133" i="1" kern="1" dirty="0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Doğru Yanlış</a:t>
            </a:r>
            <a:r>
              <a:rPr lang="en-us" sz="2133" i="1" kern="1" dirty="0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 ·</a:t>
            </a:r>
            <a:r>
              <a:rPr lang="tr-TR" sz="2133" i="1" kern="1" dirty="0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  </a:t>
            </a:r>
            <a:r>
              <a:rPr lang="en-us" sz="2133" i="1" kern="1" dirty="0" err="1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</a:t>
            </a:r>
            <a:r>
              <a:rPr lang="en-us" sz="2133" i="1" kern="1" dirty="0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 </a:t>
            </a:r>
            <a:r>
              <a:rPr lang="en-us" sz="2133" i="1" kern="1" dirty="0" err="1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Doldurma</a:t>
            </a:r>
            <a:r>
              <a:rPr lang="en-us" sz="2133" i="1" kern="1" dirty="0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  ·  </a:t>
            </a:r>
            <a:r>
              <a:rPr lang="en-us" sz="2133" i="1" kern="1" dirty="0" err="1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Eşleştirme</a:t>
            </a:r>
            <a:r>
              <a:rPr lang="en-us" sz="2133" i="1" kern="1" dirty="0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  ·  </a:t>
            </a:r>
            <a:r>
              <a:rPr lang="en-us" sz="2133" i="1" kern="1" dirty="0" err="1">
                <a:solidFill>
                  <a:srgbClr val="DCE8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Sınıflandırma</a:t>
            </a:r>
            <a:endParaRPr lang="en-us" sz="2133" kern="1" dirty="0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1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Eşitlik, herkese aynı imkânı sunmaktır; fırsat eşitliği ise herkese ihtiyacına göre düzenleme yapmaktır.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2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gereksinim, bir bireyin hayalleri ve yetenekleri olmadığı anlamına gelir.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3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yalnızca eğitim alanında sağlanır.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4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Rampa, asansör ve kabartma yazı gibi düzenlemeler erişilebilirliğe birer örnektir.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5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Anayasamızın 10. maddesine göre herkes kanun önünde eşittir.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2A541"/>
          </a:solidFill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6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Modern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anlayışa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gereksinimli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bireyler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"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kusurlu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olarak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933" b="1" dirty="0" err="1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tanımlanmalıdır</a:t>
            </a:r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7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E3E8E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gereksinimli bireylerin yasal hak ve özgürlükleri diğer bireylerden fazladır.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609600"/>
            <a:ext cx="1463040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733" b="1" kern="0" spc="133" dirty="0">
                <a:solidFill>
                  <a:srgbClr val="2C5F7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  •  DOĞRU MU YANLIŞ MI?  •  SORU 8 / 8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Shape 1"/>
          <p:cNvSpPr/>
          <p:nvPr/>
        </p:nvSpPr>
        <p:spPr>
          <a:xfrm>
            <a:off x="590702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4" name="Shape 2"/>
          <p:cNvSpPr/>
          <p:nvPr/>
        </p:nvSpPr>
        <p:spPr>
          <a:xfrm>
            <a:off x="648004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5" name="Shape 3"/>
          <p:cNvSpPr/>
          <p:nvPr/>
        </p:nvSpPr>
        <p:spPr>
          <a:xfrm>
            <a:off x="705307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6" name="Shape 4"/>
          <p:cNvSpPr/>
          <p:nvPr/>
        </p:nvSpPr>
        <p:spPr>
          <a:xfrm>
            <a:off x="7626096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7" name="Shape 5"/>
          <p:cNvSpPr/>
          <p:nvPr/>
        </p:nvSpPr>
        <p:spPr>
          <a:xfrm>
            <a:off x="8199120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8" name="Shape 6"/>
          <p:cNvSpPr/>
          <p:nvPr/>
        </p:nvSpPr>
        <p:spPr>
          <a:xfrm>
            <a:off x="8772144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9" name="Shape 7"/>
          <p:cNvSpPr/>
          <p:nvPr/>
        </p:nvSpPr>
        <p:spPr>
          <a:xfrm>
            <a:off x="9345168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10" name="Shape 8"/>
          <p:cNvSpPr/>
          <p:nvPr/>
        </p:nvSpPr>
        <p:spPr>
          <a:xfrm>
            <a:off x="9918192" y="1280160"/>
            <a:ext cx="426720" cy="121920"/>
          </a:xfrm>
          <a:prstGeom prst="roundRect">
            <a:avLst>
              <a:gd name="adj" fmla="val 50000"/>
            </a:avLst>
          </a:prstGeom>
          <a:solidFill>
            <a:srgbClr val="2C5F7C"/>
          </a:solidFill>
          <a:ln/>
        </p:spPr>
      </p:sp>
      <p:sp>
        <p:nvSpPr>
          <p:cNvPr id="11" name="Shape 9"/>
          <p:cNvSpPr/>
          <p:nvPr/>
        </p:nvSpPr>
        <p:spPr>
          <a:xfrm>
            <a:off x="1341120" y="2499360"/>
            <a:ext cx="13533120" cy="2316480"/>
          </a:xfrm>
          <a:prstGeom prst="roundRect">
            <a:avLst>
              <a:gd name="adj" fmla="val 7895"/>
            </a:avLst>
          </a:prstGeom>
          <a:solidFill>
            <a:srgbClr val="F4F7F8"/>
          </a:solidFill>
          <a:ln w="12700">
            <a:solidFill>
              <a:srgbClr val="E3E8EC"/>
            </a:solidFill>
            <a:prstDash val="solid"/>
          </a:ln>
          <a:effectLst>
            <a:outerShdw blurRad="76200" dist="25400" dir="5400000" algn="bl" rotWithShape="0">
              <a:srgbClr val="1E2761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828800" y="2499360"/>
            <a:ext cx="12557760" cy="2316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933" b="1" dirty="0">
                <a:solidFill>
                  <a:srgbClr val="2631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Engelli bireylere acımak yerine haklarına saygı duyarak yaklaşmak doğru bir tutumdur.</a:t>
            </a:r>
            <a:endParaRPr lang="en-US" sz="29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>
            <a:hlinkClick r:id="" action="ppaction://noaction">
              <a:snd r:embed="rId3"/>
            </a:hlinkClick>
          </p:cNvPr>
          <p:cNvSpPr/>
          <p:nvPr/>
        </p:nvSpPr>
        <p:spPr>
          <a:xfrm>
            <a:off x="353568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00B050"/>
          </a:solidFill>
          <a:ln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DOĞRU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12">
            <a:hlinkClick r:id="" action="ppaction://noaction">
              <a:snd r:embed="rId4"/>
            </a:hlinkClick>
          </p:cNvPr>
          <p:cNvSpPr/>
          <p:nvPr/>
        </p:nvSpPr>
        <p:spPr>
          <a:xfrm>
            <a:off x="8778240" y="5486400"/>
            <a:ext cx="3901440" cy="1219200"/>
          </a:xfrm>
          <a:prstGeom prst="roundRect">
            <a:avLst>
              <a:gd name="adj" fmla="val 15000"/>
            </a:avLst>
          </a:prstGeom>
          <a:solidFill>
            <a:srgbClr val="FF0000"/>
          </a:solidFill>
          <a:ln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 YANLIŞ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31520" y="8595360"/>
            <a:ext cx="975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200" dirty="0">
                <a:solidFill>
                  <a:srgbClr val="6B76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Etkinlik 1 — Boşluk Doldurma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tD8AAAAAAADwvwAAAAAAAOA/AAAAAAAA4D8AAAAAAADgPwAAAAAAAOA/AAAAAAAA4D8AAAAAAADgPwAAAAAAAOA/AAAAAAAA4D8CAAAAjAAAAAEAAAAAAAAALS0t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LS0tAP///wEAAAAAAAAAAAAAAAAAAAAAAAAAAAAAAAAAAAAAAAAAAAAAAAB/f38A5+bmA8zMzADAwP8Af39/AAAAAAAAAAAAAAAAAAAAAAAAAAAAIQAAABgAAAAUAAAAEAUAAAAJAADrRQAA4BkAABAAAAAmAAAACAAAAP//////////"/>
              </a:ext>
            </a:extLst>
          </p:cNvSpPr>
          <p:nvPr/>
        </p:nvSpPr>
        <p:spPr>
          <a:xfrm>
            <a:off x="1097281" y="1950720"/>
            <a:ext cx="14057207" cy="3657600"/>
          </a:xfrm>
          <a:prstGeom prst="roundRect">
            <a:avLst>
              <a:gd name="adj" fmla="val 4000"/>
            </a:avLst>
          </a:prstGeom>
          <a:solidFill>
            <a:srgbClr val="2D2D2D"/>
          </a:solidFill>
          <a:ln>
            <a:noFill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PgKAACrQwAAyA0AABAAAAAmAAAACAAAAP//////////"/>
              </a:ext>
            </a:extLst>
          </p:cNvSpPr>
          <p:nvPr/>
        </p:nvSpPr>
        <p:spPr>
          <a:xfrm>
            <a:off x="1584961" y="2377440"/>
            <a:ext cx="1308184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933" b="1" kern="1">
                <a:solidFill>
                  <a:srgbClr val="FBBF24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Nasıl Oynanır?</a:t>
            </a:r>
            <a:endParaRPr lang="en-us" sz="29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eBgAABAAAAAmAAAACAAAAP//////////"/>
              </a:ext>
            </a:extLst>
          </p:cNvSpPr>
          <p:nvPr/>
        </p:nvSpPr>
        <p:spPr>
          <a:xfrm>
            <a:off x="1584961" y="3108960"/>
            <a:ext cx="13081847" cy="21945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Her slaytta boşluk bırakılmış bir cümle göreceksin. Altındaki dört seçenekten doğru olduğunu düşündüğüne tıkla. Doğruysa yeşil ekranda açıklamasını okuyup devam edeceksin; yanlışsa kırmızı ekranda ipucu alıp tekrar deneyeceksin.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nh0AACAcAABeLQAAgB8AABAAAAAmAAAACAAAAP//////////"/>
              </a:ext>
            </a:extLst>
          </p:cNvSpPr>
          <p:nvPr/>
        </p:nvSpPr>
        <p:spPr>
          <a:xfrm>
            <a:off x="6419427" y="6096000"/>
            <a:ext cx="341376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nh0AACAcAABeLQAAgB8AABAAAAAmAAAACAAAAP//////////"/>
              </a:ext>
            </a:extLst>
          </p:cNvSpPr>
          <p:nvPr/>
        </p:nvSpPr>
        <p:spPr>
          <a:xfrm>
            <a:off x="6419427" y="6096000"/>
            <a:ext cx="341376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Başla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1/4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zMzMzMzwz8AAAAAAADwvwAAAAAAAOA/AAAAAAAA4D8AAAAAAADgPwAAAAAAAOA/AAAAAAAA4D8AAAAAAADgPwAAAAAAAOA/AAAAAAAA4D8CAAAAjAAAAAEAAAAAAAAALS0t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LS0tAP///wEAAAAAAAAAAAAAAAAAAAAAAAAAAAAAAAAAAAAAAAAAAAAAAAB/f38A5+bmA8zMzADAwP8Af39/AAAAAAAAAAAAAAAAAAAAAAAAAAAAIQAAABgAAAAUAAAAEAUAAFAHAADrRQAAUBAAABAAAAAmAAAACAAAAP//////////"/>
              </a:ext>
            </a:extLst>
          </p:cNvSpPr>
          <p:nvPr/>
        </p:nvSpPr>
        <p:spPr>
          <a:xfrm>
            <a:off x="1097281" y="1584960"/>
            <a:ext cx="14057207" cy="1950720"/>
          </a:xfrm>
          <a:prstGeom prst="roundRect">
            <a:avLst>
              <a:gd name="adj" fmla="val 7500"/>
            </a:avLst>
          </a:prstGeom>
          <a:solidFill>
            <a:srgbClr val="2D2D2D"/>
          </a:solidFill>
          <a:ln>
            <a:noFill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AHAACrQwAAUBAAABAAAAAmAAAACAAAAP//////////"/>
              </a:ext>
            </a:extLst>
          </p:cNvSpPr>
          <p:nvPr/>
        </p:nvSpPr>
        <p:spPr>
          <a:xfrm>
            <a:off x="1584961" y="1584960"/>
            <a:ext cx="13081847" cy="1950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733"/>
              </a:lnSpc>
            </a:pPr>
            <a:r>
              <a:rPr lang="en-us" sz="2667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Özel gereksinim bir eksiklik değil, bir </a:t>
            </a:r>
            <a:r>
              <a:rPr lang="en-us" sz="2667" b="1" kern="1">
                <a:solidFill>
                  <a:srgbClr val="FBBF24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＿＿＿＿＿＿＿＿</a:t>
            </a:r>
            <a:r>
              <a:rPr lang="en-us" sz="26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'tır.</a:t>
            </a:r>
            <a:endParaRPr lang="en-us" sz="2667" b="1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Shape 7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EAUAACATAACXEwAAwBgAABAAAAAmAAAACAAAAP//////////"/>
              </a:ext>
            </a:extLst>
          </p:cNvSpPr>
          <p:nvPr/>
        </p:nvSpPr>
        <p:spPr>
          <a:xfrm>
            <a:off x="1097281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0" name="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1" name="Text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2" name="Text 10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MgWAAC/EgAAeBgAABAAAAAmAAAACAAAAP//////////"/>
              </a:ext>
            </a:extLst>
          </p:cNvSpPr>
          <p:nvPr/>
        </p:nvSpPr>
        <p:spPr>
          <a:xfrm>
            <a:off x="1280161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FARKLILIK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3" name="Shape 11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1xUAACATAABeJAAAwBgAABAAAAAmAAAACAAAAP//////////"/>
              </a:ext>
            </a:extLst>
          </p:cNvSpPr>
          <p:nvPr/>
        </p:nvSpPr>
        <p:spPr>
          <a:xfrm>
            <a:off x="473371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4" name="Shape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5" name="Text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6" name="Text 14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MgWAACGIwAAeBgAABAAAAAmAAAACAAAAP//////////"/>
              </a:ext>
            </a:extLst>
          </p:cNvSpPr>
          <p:nvPr/>
        </p:nvSpPr>
        <p:spPr>
          <a:xfrm>
            <a:off x="491659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BAŞARI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7" name="Shape 15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niYAACATAAAkNQAAwBgAABAAAAAmAAAACAAAAP//////////"/>
              </a:ext>
            </a:extLst>
          </p:cNvSpPr>
          <p:nvPr/>
        </p:nvSpPr>
        <p:spPr>
          <a:xfrm>
            <a:off x="8370147" y="4145280"/>
            <a:ext cx="3147907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8" name="Shape 1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9" name="Text 1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C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0" name="Text 18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MgWAABMNAAAeBgAABAAAAAmAAAACAAAAP//////////"/>
              </a:ext>
            </a:extLst>
          </p:cNvSpPr>
          <p:nvPr/>
        </p:nvSpPr>
        <p:spPr>
          <a:xfrm>
            <a:off x="8553027" y="4937760"/>
            <a:ext cx="278214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SORUN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1" name="Shape 19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ZDcAACATAADrRQAAwBgAABAAAAAmAAAACAAAAP//////////"/>
              </a:ext>
            </a:extLst>
          </p:cNvSpPr>
          <p:nvPr/>
        </p:nvSpPr>
        <p:spPr>
          <a:xfrm>
            <a:off x="1200573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22" name="Shape 2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23" name="Text 2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4" name="Text 22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MgWAAATRQAAeBgAABAAAAAmAAAACAAAAP//////////"/>
              </a:ext>
            </a:extLst>
          </p:cNvSpPr>
          <p:nvPr/>
        </p:nvSpPr>
        <p:spPr>
          <a:xfrm>
            <a:off x="1218861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YETENEK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1/4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4/XpAP///wgAAAAAAAAAAAAAAAAAAAAAAAAAAAAAAAAAAAAAeAAAAAEAAABAAAAAAAAAAAAAAABaAAAAAAAAAAAAAAAAAAAAAAAAAAAAAAAAAAAAAAAAAAAAAAAAAAAAAAAAAAAAAAAAAAAAAAAAAAAAAAAAAAAAAAAAAAAAAAAAAAAAFAAAADwAAAABAAAAAAAAABWAPQ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4/XpAP///wEAAAAAAAAAAAAAAAAAAAAAAAAAAAAAAAAAAAAAAAAAABWAPQ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E3F5E9"/>
          </a:solidFill>
          <a:ln w="19050" cap="flat" cmpd="sng" algn="ctr">
            <a:solidFill>
              <a:srgbClr val="15803D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15803D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✅  Doğru!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Özel gereksinim, bireyin öğrenme ve algılama biçimindeki farklılığı ifade eder; bir eksiklik değildir.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Sonraki Soru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1/4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/OjoAP///wgAAAAAAAAAAAAAAAAAAAAAAAAAAAAAAAAAAAAAeAAAAAEAAABAAAAAAAAAAAAAAABaAAAAAAAAAAAAAAAAAAAAAAAAAAAAAAAAAAAAAAAAAAAAAAAAAAAAAAAAAAAAAAAAAAAAAAAAAAAAAAAAAAAAAAAAAAAAAAAAAAAAFAAAADwAAAABAAAAAAAAALkcHA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P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OjoAP///wEAAAAAAAAAAAAAAAAAAAAAAAAAAAAAAAAAAAAAAAAAALkcHA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FCE8E8"/>
          </a:solidFill>
          <a:ln w="19050" cap="flat" cmpd="sng" algn="ctr">
            <a:solidFill>
              <a:srgbClr val="B91C1C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v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B91C1C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❌  Yanlış, tekrar dene!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7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i="1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İpucu: Özel gereksinim, bireyin öğrenme ve algılama biçimindeki farklılığı ifade eder; bir eksiklik değildir.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Tekrar Dene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P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7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2/4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zMzMzMzwz8AAAAAAADwvwAAAAAAAOA/AAAAAAAA4D8AAAAAAADgPwAAAAAAAOA/AAAAAAAA4D8AAAAAAADgPwAAAAAAAOA/AAAAAAAA4D8CAAAAjAAAAAEAAAAAAAAALS0t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LS0tAP///wEAAAAAAAAAAAAAAAAAAAAAAAAAAAAAAAAAAAAAAAAAAAAAAAB/f38A5+bmA8zMzADAwP8Af39/AAAAAAAAAAAAAAAAAAAAAAAAAAAAIQAAABgAAAAUAAAAEAUAAFAHAADrRQAAUBAAABAAAAAmAAAACAAAAP//////////"/>
              </a:ext>
            </a:extLst>
          </p:cNvSpPr>
          <p:nvPr/>
        </p:nvSpPr>
        <p:spPr>
          <a:xfrm>
            <a:off x="1097281" y="1584960"/>
            <a:ext cx="14057207" cy="1950720"/>
          </a:xfrm>
          <a:prstGeom prst="roundRect">
            <a:avLst>
              <a:gd name="adj" fmla="val 7500"/>
            </a:avLst>
          </a:prstGeom>
          <a:solidFill>
            <a:srgbClr val="2D2D2D"/>
          </a:solidFill>
          <a:ln>
            <a:noFill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AHAACrQwAAUBAAABAAAAAmAAAACAAAAP//////////"/>
              </a:ext>
            </a:extLst>
          </p:cNvSpPr>
          <p:nvPr/>
        </p:nvSpPr>
        <p:spPr>
          <a:xfrm>
            <a:off x="1584961" y="1584960"/>
            <a:ext cx="13081847" cy="1950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733"/>
              </a:lnSpc>
            </a:pPr>
            <a:r>
              <a:rPr lang="en-us" sz="2667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Anayasa'nın </a:t>
            </a:r>
            <a:r>
              <a:rPr lang="en-us" sz="2667" b="1" kern="1">
                <a:solidFill>
                  <a:srgbClr val="FBBF24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＿＿＿＿＿＿＿＿</a:t>
            </a:r>
            <a:r>
              <a:rPr lang="en-us" sz="26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. maddesine göre herkes kanun önünde eşittir.</a:t>
            </a:r>
            <a:endParaRPr lang="en-us" sz="2667" b="1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Shape 7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v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EAUAACATAACXEwAAwBgAABAAAAAmAAAACAAAAP//////////"/>
              </a:ext>
            </a:extLst>
          </p:cNvSpPr>
          <p:nvPr/>
        </p:nvSpPr>
        <p:spPr>
          <a:xfrm>
            <a:off x="1097281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0" name="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L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1" name="Text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H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2" name="Text 10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3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MgWAAC/EgAAeBgAABAAAAAmAAAACAAAAP//////////"/>
              </a:ext>
            </a:extLst>
          </p:cNvSpPr>
          <p:nvPr/>
        </p:nvSpPr>
        <p:spPr>
          <a:xfrm>
            <a:off x="1280161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10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3" name="Shape 11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P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1xUAACATAABeJAAAwBgAABAAAAAmAAAACAAAAP//////////"/>
              </a:ext>
            </a:extLst>
          </p:cNvSpPr>
          <p:nvPr/>
        </p:nvSpPr>
        <p:spPr>
          <a:xfrm>
            <a:off x="473371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4" name="Shape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L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5" name="Text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r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6" name="Text 14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H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MgWAACGIwAAeBgAABAAAAAmAAAACAAAAP//////////"/>
              </a:ext>
            </a:extLst>
          </p:cNvSpPr>
          <p:nvPr/>
        </p:nvSpPr>
        <p:spPr>
          <a:xfrm>
            <a:off x="491659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5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7" name="Shape 15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v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niYAACATAAAkNQAAwBgAABAAAAAmAAAACAAAAP//////////"/>
              </a:ext>
            </a:extLst>
          </p:cNvSpPr>
          <p:nvPr/>
        </p:nvSpPr>
        <p:spPr>
          <a:xfrm>
            <a:off x="8370147" y="4145280"/>
            <a:ext cx="3147907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8" name="Shape 1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v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9" name="Text 1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P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C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0" name="Text 18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MgWAABMNAAAeBgAABAAAAAmAAAACAAAAP//////////"/>
              </a:ext>
            </a:extLst>
          </p:cNvSpPr>
          <p:nvPr/>
        </p:nvSpPr>
        <p:spPr>
          <a:xfrm>
            <a:off x="8553027" y="4937760"/>
            <a:ext cx="278214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12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1" name="Shape 19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M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ZDcAACATAADrRQAAwBgAABAAAAAmAAAACAAAAP//////////"/>
              </a:ext>
            </a:extLst>
          </p:cNvSpPr>
          <p:nvPr/>
        </p:nvSpPr>
        <p:spPr>
          <a:xfrm>
            <a:off x="1200573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22" name="Shape 2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b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23" name="Text 2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4" name="Text 22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MgWAAATRQAAeBgAABAAAAAmAAAACAAAAP//////////"/>
              </a:ext>
            </a:extLst>
          </p:cNvSpPr>
          <p:nvPr/>
        </p:nvSpPr>
        <p:spPr>
          <a:xfrm>
            <a:off x="1218861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24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2/4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4/XpAP///wgAAAAAAAAAAAAAAAAAAAAAAAAAAAAAAAAAAAAAeAAAAAEAAABAAAAAAAAAAAAAAABaAAAAAAAAAAAAAAAAAAAAAAAAAAAAAAAAAAAAAAAAAAAAAAAAAAAAAAAAAAAAAAAAAAAAAAAAAAAAAAAAAAAAAAAAAAAAAAAAAAAAFAAAADwAAAABAAAAAAAAABWAPQ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4/XpAP///wEAAAAAAAAAAAAAAAAAAAAAAAAAAAAAAAAAAAAAAAAAABWAPQ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E3F5E9"/>
          </a:solidFill>
          <a:ln w="19050" cap="flat" cmpd="sng" algn="ctr">
            <a:solidFill>
              <a:srgbClr val="15803D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15803D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✅  Doğru!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Anayasamızın 10. maddesi, kanun önünde eşitliği güvence altına alır.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Sonraki Soru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2/4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/OjoAP///wgAAAAAAAAAAAAAAAAAAAAAAAAAAAAAAAAAAAAAeAAAAAEAAABAAAAAAAAAAAAAAABaAAAAAAAAAAAAAAAAAAAAAAAAAAAAAAAAAAAAAAAAAAAAAAAAAAAAAAAAAAAAAAAAAAAAAAAAAAAAAAAAAAAAAAAAAAAAAAAAAAAAFAAAADwAAAABAAAAAAAAALkcHA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OjoAP///wEAAAAAAAAAAAAAAAAAAAAAAAAAAAAAAAAAAAAAAAAAALkcHA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FCE8E8"/>
          </a:solidFill>
          <a:ln w="19050" cap="flat" cmpd="sng" algn="ctr">
            <a:solidFill>
              <a:srgbClr val="B91C1C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B91C1C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❌  Yanlış, tekrar dene!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i="1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İpucu: Anayasamızın 10. maddesi, kanun önünde eşitliği güvence altına alır.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Tekrar Dene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3/4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Aw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zMzMzMzwz8AAAAAAADwvwAAAAAAAOA/AAAAAAAA4D8AAAAAAADgPwAAAAAAAOA/AAAAAAAA4D8AAAAAAADgPwAAAAAAAOA/AAAAAAAA4D8CAAAAjAAAAAEAAAAAAAAALS0t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Aw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LS0tAP///wEAAAAAAAAAAAAAAAAAAAAAAAAAAAAAAAAAAAAAAAAAAAAAAAB/f38A5+bmA8zMzADAwP8Af39/AAAAAAAAAAAAAAAAAAAAAAAAAAAAIQAAABgAAAAUAAAAEAUAAFAHAADrRQAAUBAAABAAAAAmAAAACAAAAP//////////"/>
              </a:ext>
            </a:extLst>
          </p:cNvSpPr>
          <p:nvPr/>
        </p:nvSpPr>
        <p:spPr>
          <a:xfrm>
            <a:off x="1097281" y="1584960"/>
            <a:ext cx="14057207" cy="1950720"/>
          </a:xfrm>
          <a:prstGeom prst="roundRect">
            <a:avLst>
              <a:gd name="adj" fmla="val 7500"/>
            </a:avLst>
          </a:prstGeom>
          <a:solidFill>
            <a:srgbClr val="2D2D2D"/>
          </a:solidFill>
          <a:ln>
            <a:noFill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AHAACrQwAAUBAAABAAAAAmAAAACAAAAP//////////"/>
              </a:ext>
            </a:extLst>
          </p:cNvSpPr>
          <p:nvPr/>
        </p:nvSpPr>
        <p:spPr>
          <a:xfrm>
            <a:off x="1584961" y="1584960"/>
            <a:ext cx="13081847" cy="1950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733"/>
              </a:lnSpc>
            </a:pPr>
            <a:r>
              <a:rPr lang="en-us" sz="2667" b="1" kern="1">
                <a:solidFill>
                  <a:srgbClr val="FBBF24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＿＿＿＿＿＿＿＿</a:t>
            </a:r>
            <a:r>
              <a:rPr lang="en-us" sz="26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, herkese aynı şeyi değil, ihtiyacına göre imkân sunmaktır.</a:t>
            </a:r>
            <a:endParaRPr lang="en-us" sz="2667" b="1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Shape 7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EAUAACATAACXEwAAwBgAABAAAAAmAAAACAAAAP//////////"/>
              </a:ext>
            </a:extLst>
          </p:cNvSpPr>
          <p:nvPr/>
        </p:nvSpPr>
        <p:spPr>
          <a:xfrm>
            <a:off x="1097281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0" name="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1" name="Text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2" name="Text 10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MgWAAC/EgAAeBgAABAAAAAmAAAACAAAAP//////////"/>
              </a:ext>
            </a:extLst>
          </p:cNvSpPr>
          <p:nvPr/>
        </p:nvSpPr>
        <p:spPr>
          <a:xfrm>
            <a:off x="1280161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Eşitlik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3" name="Shape 11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1xUAACATAABeJAAAwBgAABAAAAAmAAAACAAAAP//////////"/>
              </a:ext>
            </a:extLst>
          </p:cNvSpPr>
          <p:nvPr/>
        </p:nvSpPr>
        <p:spPr>
          <a:xfrm>
            <a:off x="473371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4" name="Shape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5" name="Text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6" name="Text 14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MgWAACGIwAAeBgAABAAAAAmAAAACAAAAP//////////"/>
              </a:ext>
            </a:extLst>
          </p:cNvSpPr>
          <p:nvPr/>
        </p:nvSpPr>
        <p:spPr>
          <a:xfrm>
            <a:off x="491659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Fırsat Eşitliği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7" name="Shape 15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niYAACATAAAkNQAAwBgAABAAAAAmAAAACAAAAP//////////"/>
              </a:ext>
            </a:extLst>
          </p:cNvSpPr>
          <p:nvPr/>
        </p:nvSpPr>
        <p:spPr>
          <a:xfrm>
            <a:off x="8370147" y="4145280"/>
            <a:ext cx="3147907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8" name="Shape 1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9" name="Text 1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C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0" name="Text 1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MgWAABMNAAAeBgAABAAAAAmAAAACAAAAP//////////"/>
              </a:ext>
            </a:extLst>
          </p:cNvSpPr>
          <p:nvPr/>
        </p:nvSpPr>
        <p:spPr>
          <a:xfrm>
            <a:off x="8553027" y="4937760"/>
            <a:ext cx="278214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Ayrıcalık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1" name="Shape 1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ZDcAACATAADrRQAAwBgAABAAAAAmAAAACAAAAP//////////"/>
              </a:ext>
            </a:extLst>
          </p:cNvSpPr>
          <p:nvPr/>
        </p:nvSpPr>
        <p:spPr>
          <a:xfrm>
            <a:off x="1200573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22" name="Shape 2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23" name="Text 2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4" name="Text 22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MgWAAATRQAAeBgAABAAAAAmAAAACAAAAP//////////"/>
              </a:ext>
            </a:extLst>
          </p:cNvSpPr>
          <p:nvPr/>
        </p:nvSpPr>
        <p:spPr>
          <a:xfrm>
            <a:off x="1218861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Yardım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3/4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px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4/XpAP///wgAAAAAAAAAAAAAAAAAAAAAAAAAAAAAAAAAAAAAeAAAAAEAAABAAAAAAAAAAAAAAABaAAAAAAAAAAAAAAAAAAAAAAAAAAAAAAAAAAAAAAAAAAAAAAAAAAAAAAAAAAAAAAAAAAAAAAAAAAAAAAAAAAAAAAAAAAAAAAAAAAAAFAAAADwAAAABAAAAAAAAABWAPQ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4/XpAP///wEAAAAAAAAAAAAAAAAAAAAAAAAAAAAAAAAAAAAAAAAAABWAPQ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E3F5E9"/>
          </a:solidFill>
          <a:ln w="19050" cap="flat" cmpd="sng" algn="ctr">
            <a:solidFill>
              <a:srgbClr val="15803D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15803D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✅  Doğru!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Fırsat eşitliği (adalet), bireyin ihtiyacına göre destek sunulmasıdır.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M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Sonraki Soru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3/4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/OjoAP///wgAAAAAAAAAAAAAAAAAAAAAAAAAAAAAAAAAAAAAeAAAAAEAAABAAAAAAAAAAAAAAABaAAAAAAAAAAAAAAAAAAAAAAAAAAAAAAAAAAAAAAAAAAAAAAAAAAAAAAAAAAAAAAAAAAAAAAAAAAAAAAAAAAAAAAAAAAAAAAAAAAAAFAAAADwAAAABAAAAAAAAALkcHA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OjoAP///wEAAAAAAAAAAAAAAAAAAAAAAAAAAAAAAAAAAAAAAAAAALkcHA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FCE8E8"/>
          </a:solidFill>
          <a:ln w="19050" cap="flat" cmpd="sng" algn="ctr">
            <a:solidFill>
              <a:srgbClr val="B91C1C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B91C1C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❌  Yanlış, tekrar dene!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i="1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İpucu: Fırsat eşitliği (adalet), bireyin ihtiyacına göre destek sunulmasıdır.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Tekrar Dene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4/4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zMzMzMzwz8AAAAAAADwvwAAAAAAAOA/AAAAAAAA4D8AAAAAAADgPwAAAAAAAOA/AAAAAAAA4D8AAAAAAADgPwAAAAAAAOA/AAAAAAAA4D8CAAAAjAAAAAEAAAAAAAAALS0t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LS0tAP///wEAAAAAAAAAAAAAAAAAAAAAAAAAAAAAAAAAAAAAAAAAAAAAAAB/f38A5+bmA8zMzADAwP8Af39/AAAAAAAAAAAAAAAAAAAAAAAAAAAAIQAAABgAAAAUAAAAEAUAAFAHAADrRQAAUBAAABAAAAAmAAAACAAAAP//////////"/>
              </a:ext>
            </a:extLst>
          </p:cNvSpPr>
          <p:nvPr/>
        </p:nvSpPr>
        <p:spPr>
          <a:xfrm>
            <a:off x="1097281" y="1584960"/>
            <a:ext cx="14057207" cy="1950720"/>
          </a:xfrm>
          <a:prstGeom prst="roundRect">
            <a:avLst>
              <a:gd name="adj" fmla="val 7500"/>
            </a:avLst>
          </a:prstGeom>
          <a:solidFill>
            <a:srgbClr val="2D2D2D"/>
          </a:solidFill>
          <a:ln>
            <a:noFill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AHAACrQwAAUBAAABAAAAAmAAAACAAAAP//////////"/>
              </a:ext>
            </a:extLst>
          </p:cNvSpPr>
          <p:nvPr/>
        </p:nvSpPr>
        <p:spPr>
          <a:xfrm>
            <a:off x="1584961" y="1584960"/>
            <a:ext cx="13081847" cy="1950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733"/>
              </a:lnSpc>
            </a:pPr>
            <a:r>
              <a:rPr lang="en-us" sz="2667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Bir yerin başkasının yardımına ihtiyaç duymadan kullanılabilmesine </a:t>
            </a:r>
            <a:r>
              <a:rPr lang="en-us" sz="2667" b="1" kern="1">
                <a:solidFill>
                  <a:srgbClr val="FBBF24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＿＿＿＿＿＿＿＿</a:t>
            </a:r>
            <a:r>
              <a:rPr lang="en-us" sz="26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 denir.</a:t>
            </a:r>
            <a:endParaRPr lang="en-us" sz="2667" b="1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Shape 7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EAUAACATAACXEwAAwBgAABAAAAAmAAAACAAAAP//////////"/>
              </a:ext>
            </a:extLst>
          </p:cNvSpPr>
          <p:nvPr/>
        </p:nvSpPr>
        <p:spPr>
          <a:xfrm>
            <a:off x="1097281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0" name="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1" name="Text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PgTAAC4CAAAyBYAABAAAAAmAAAACAAAAP//////////"/>
              </a:ext>
            </a:extLst>
          </p:cNvSpPr>
          <p:nvPr/>
        </p:nvSpPr>
        <p:spPr>
          <a:xfrm>
            <a:off x="1280160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2" name="Text 10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6AUAAMgWAAC/EgAAeBgAABAAAAAmAAAACAAAAP//////////"/>
              </a:ext>
            </a:extLst>
          </p:cNvSpPr>
          <p:nvPr/>
        </p:nvSpPr>
        <p:spPr>
          <a:xfrm>
            <a:off x="1280161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Konfor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3" name="Shape 11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1xUAACATAABeJAAAwBgAABAAAAAmAAAACAAAAP//////////"/>
              </a:ext>
            </a:extLst>
          </p:cNvSpPr>
          <p:nvPr/>
        </p:nvSpPr>
        <p:spPr>
          <a:xfrm>
            <a:off x="473371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4" name="Shape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5" name="Text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PgTAAB/GQAAyBYAABAAAAAmAAAACAAAAP//////////"/>
              </a:ext>
            </a:extLst>
          </p:cNvSpPr>
          <p:nvPr/>
        </p:nvSpPr>
        <p:spPr>
          <a:xfrm>
            <a:off x="491659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6" name="Text 14">
            <a:hlinkClick r:id="rId4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rxYAAMgWAACGIwAAeBgAABAAAAAmAAAACAAAAP//////////"/>
              </a:ext>
            </a:extLst>
          </p:cNvSpPr>
          <p:nvPr/>
        </p:nvSpPr>
        <p:spPr>
          <a:xfrm>
            <a:off x="491659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4" action="ppaction://hlinksldjump"/>
              </a:rPr>
              <a:t>Erişilebilirlik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7" name="Shape 15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niYAACATAAAkNQAAwBgAABAAAAAmAAAACAAAAP//////////"/>
              </a:ext>
            </a:extLst>
          </p:cNvSpPr>
          <p:nvPr/>
        </p:nvSpPr>
        <p:spPr>
          <a:xfrm>
            <a:off x="8370147" y="4145280"/>
            <a:ext cx="3147907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8" name="Shape 1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19" name="Text 1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PgTAABGKgAAyBYAABAAAAAmAAAACAAAAP//////////"/>
              </a:ext>
            </a:extLst>
          </p:cNvSpPr>
          <p:nvPr/>
        </p:nvSpPr>
        <p:spPr>
          <a:xfrm>
            <a:off x="8553027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C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0" name="Text 1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icAAMgWAABMNAAAeBgAABAAAAAmAAAACAAAAP//////////"/>
              </a:ext>
            </a:extLst>
          </p:cNvSpPr>
          <p:nvPr/>
        </p:nvSpPr>
        <p:spPr>
          <a:xfrm>
            <a:off x="8553027" y="4937760"/>
            <a:ext cx="278214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Güvenlik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1" name="Shape 1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y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ZDcAACATAADrRQAAwBgAABAAAAAmAAAACAAAAP//////////"/>
              </a:ext>
            </a:extLst>
          </p:cNvSpPr>
          <p:nvPr/>
        </p:nvSpPr>
        <p:spPr>
          <a:xfrm>
            <a:off x="12005734" y="4145280"/>
            <a:ext cx="3148753" cy="1219200"/>
          </a:xfrm>
          <a:prstGeom prst="roundRect">
            <a:avLst>
              <a:gd name="adj" fmla="val 10000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22" name="Shape 2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exSuR+F61D8AAAAAAADwvwAAAAAAAOA/AAAAAAAA4D8AAAAAAADgPwAAAAAAAOA/AAAAAAAA4D8AAAAAAADgPwAAAAAAAOA/AAAAAAAA4D8CAAAAjAAAAAEAAAAAAAAAGhoa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GhoaAP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oundRect">
            <a:avLst>
              <a:gd name="adj" fmla="val 16000"/>
            </a:avLst>
          </a:prstGeom>
          <a:solidFill>
            <a:srgbClr val="1A1A1A"/>
          </a:solidFill>
          <a:ln>
            <a:noFill/>
          </a:ln>
          <a:effectLst/>
        </p:spPr>
      </p:sp>
      <p:sp>
        <p:nvSpPr>
          <p:cNvPr id="23" name="Text 2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PgTAAAMOwAAyBYAABAAAAAmAAAACAAAAP//////////"/>
              </a:ext>
            </a:extLst>
          </p:cNvSpPr>
          <p:nvPr/>
        </p:nvSpPr>
        <p:spPr>
          <a:xfrm>
            <a:off x="12188613" y="4328160"/>
            <a:ext cx="609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4" name="Text 22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PDgAAMgWAAATRQAAeBgAABAAAAAmAAAACAAAAP//////////"/>
              </a:ext>
            </a:extLst>
          </p:cNvSpPr>
          <p:nvPr/>
        </p:nvSpPr>
        <p:spPr>
          <a:xfrm>
            <a:off x="12188614" y="4937760"/>
            <a:ext cx="2782993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6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Estetik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4/4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4/XpAP///wgAAAAAAAAAAAAAAAAAAAAAAAAAAAAAAAAAAAAAeAAAAAEAAABAAAAAAAAAAAAAAABaAAAAAAAAAAAAAAAAAAAAAAAAAAAAAAAAAAAAAAAAAAAAAAAAAAAAAAAAAAAAAAAAAAAAAAAAAAAAAAAAAAAAAAAAAAAAAAAAAAAAFAAAADwAAAABAAAAAAAAABWAPQ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4/XpAP///wEAAAAAAAAAAAAAAAAAAAAAAAAAAAAAAAAAAAAAAAAAABWAPQ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E3F5E9"/>
          </a:solidFill>
          <a:ln w="19050" cap="flat" cmpd="sng" algn="ctr">
            <a:solidFill>
              <a:srgbClr val="15803D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15803D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✅  Doğru!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Erişilebilirlik, bağımsız kullanım imkânı sağlayan fiziksel/dijital/sosyal düzenlemelerdir.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Sonraki Soru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Boşluk Doldurma — Soru 4/4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Gm7A54cRsj8AAAAAAADwvwAAAAAAAOA/AAAAAAAA4D8AAAAAAADgPwAAAAAAAOA/AAAAAAAA4D8AAAAAAADgPwAAAAAAAOA/AAAAAAAA4D8CAAAAjAAAAAEAAAAAAAAA/OjoAP///wgAAAAAAAAAAAAAAAAAAAAAAAAAAAAAAAAAAAAAeAAAAAEAAABAAAAAAAAAAAAAAABaAAAAAAAAAAAAAAAAAAAAAAAAAAAAAAAAAAAAAAAAAAAAAAAAAAAAAAAAAAAAAAAAAAAAAAAAAAAAAAAAAAAAAAAAAAAAAAAAAAAAFAAAADwAAAABAAAAAAAAALkcHA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OjoAP///wEAAAAAAAAAAAAAAAAAAAAAAAAAAAAAAAAAAAAAAAAAALkcHAB/f38A5+bmA8zMzADAwP8Af39/AAAAAAAAAAAAAAAAAAAAAAAAAAAAIQAAABgAAAAUAAAAEAUAAHAIAADrRQAAkBsAABAAAAAmAAAACAAAAP//////////"/>
              </a:ext>
            </a:extLst>
          </p:cNvSpPr>
          <p:nvPr/>
        </p:nvSpPr>
        <p:spPr>
          <a:xfrm>
            <a:off x="1097281" y="1828800"/>
            <a:ext cx="14057207" cy="4145280"/>
          </a:xfrm>
          <a:prstGeom prst="roundRect">
            <a:avLst>
              <a:gd name="adj" fmla="val 3529"/>
            </a:avLst>
          </a:prstGeom>
          <a:solidFill>
            <a:srgbClr val="FCE8E8"/>
          </a:solidFill>
          <a:ln w="19050" cap="flat" cmpd="sng" algn="ctr">
            <a:solidFill>
              <a:srgbClr val="B91C1C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CAKAACrQwAAgA0AABAAAAAmAAAACAAAAP//////////"/>
              </a:ext>
            </a:extLst>
          </p:cNvSpPr>
          <p:nvPr/>
        </p:nvSpPr>
        <p:spPr>
          <a:xfrm>
            <a:off x="1584961" y="219456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3467" b="1" kern="1">
                <a:solidFill>
                  <a:srgbClr val="B91C1C"/>
                </a:solidFill>
                <a:latin typeface="Cambria" pitchFamily="1" charset="-94"/>
                <a:ea typeface="Cambria" pitchFamily="1" charset="-94"/>
                <a:cs typeface="Cambria" pitchFamily="1" charset="-94"/>
              </a:rPr>
              <a:t>❌  Yanlış, tekrar dene!</a:t>
            </a:r>
            <a:endParaRPr lang="en-us" sz="34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gOAACrQwAACBkAABAAAAAmAAAACAAAAP//////////"/>
              </a:ext>
            </a:extLst>
          </p:cNvSpPr>
          <p:nvPr/>
        </p:nvSpPr>
        <p:spPr>
          <a:xfrm>
            <a:off x="1584961" y="3108960"/>
            <a:ext cx="13081847" cy="2316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>
              <a:lnSpc>
                <a:spcPts val="3200"/>
              </a:lnSpc>
            </a:pPr>
            <a:r>
              <a:rPr lang="en-us" sz="2133" i="1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İpucu: Erişilebilirlik, bağımsız kullanım imkânı sağlayan fiziksel/dijital/sosyal düzenlemelerdir.</a:t>
            </a:r>
            <a:endParaRPr lang="en-us" sz="21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hbacS3FV1T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oundRect">
            <a:avLst>
              <a:gd name="adj" fmla="val 16667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1" name="Text 9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fhwAANAdAAB+LgAAMCEAABAAAAAmAAAACAAAAP//////////"/>
              </a:ext>
            </a:extLst>
          </p:cNvSpPr>
          <p:nvPr/>
        </p:nvSpPr>
        <p:spPr>
          <a:xfrm>
            <a:off x="6175587" y="6461760"/>
            <a:ext cx="390144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Tekrar Dene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Etkinlik 2 — Eşleştirme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Text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EAUAADAGAADrRQAAIAoAABAAAAAmAAAACAAAAP//////////"/>
              </a:ext>
            </a:extLst>
          </p:cNvSpPr>
          <p:nvPr/>
        </p:nvSpPr>
        <p:spPr>
          <a:xfrm>
            <a:off x="1097281" y="1341120"/>
            <a:ext cx="14057207" cy="8534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i="1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Sol taraftaki kavramları sağdaki tanımlarla eşleştir. Kâğıdına numarayla harfi yazdıktan sonra cevapları görmek için butona tıkla.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8" name="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EAUAANgJAACQJAAA4gwAABAAAAAmAAAACAAAAP//////////"/>
              </a:ext>
            </a:extLst>
          </p:cNvSpPr>
          <p:nvPr/>
        </p:nvSpPr>
        <p:spPr>
          <a:xfrm>
            <a:off x="1097280" y="2133600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MAYAANgJAABwIwAA4gwAABAAAAAmAAAACAAAAP//////////"/>
              </a:ext>
            </a:extLst>
          </p:cNvSpPr>
          <p:nvPr/>
        </p:nvSpPr>
        <p:spPr>
          <a:xfrm>
            <a:off x="1341120" y="2133600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1.  Aşık Veysel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3Oj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Oj/AP///wEAAAAAAAAAAAAAAAAAAAAAAAAAAAAAAAAAAAAAAAAAAAAAAAB/f38A5+bmA8zMzADAwP8Af39/AAAAAAAAAAAAAAAAAAAAAAAAAAAAIQAAABgAAAAUAAAAYCcAANgJAADgRgAA4gwAABAAAAAmAAAACAAAAP//////////"/>
              </a:ext>
            </a:extLst>
          </p:cNvSpPr>
          <p:nvPr/>
        </p:nvSpPr>
        <p:spPr>
          <a:xfrm>
            <a:off x="8534400" y="2133600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DCE8FF"/>
          </a:solidFill>
          <a:ln>
            <a:noFill/>
          </a:ln>
          <a:effectLst/>
        </p:spPr>
      </p:sp>
      <p:sp>
        <p:nvSpPr>
          <p:cNvPr id="11" name="Text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CgAANgJAADARQAA4gwAABAAAAAmAAAACAAAAP//////////"/>
              </a:ext>
            </a:extLst>
          </p:cNvSpPr>
          <p:nvPr/>
        </p:nvSpPr>
        <p:spPr>
          <a:xfrm>
            <a:off x="8778240" y="2133600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600" kern="1">
                <a:solidFill>
                  <a:srgbClr val="1E3A5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A.  Bağımsız yaşam becerisi kazandıran kurum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2" name="Shape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EAUAAI4NAACQJAAAmBAAABAAAAAmAAAACAAAAP//////////"/>
              </a:ext>
            </a:extLst>
          </p:cNvSpPr>
          <p:nvPr/>
        </p:nvSpPr>
        <p:spPr>
          <a:xfrm>
            <a:off x="1097280" y="2937933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13" name="Text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MAYAAI4NAABwIwAAmBAAABAAAAAmAAAACAAAAP//////////"/>
              </a:ext>
            </a:extLst>
          </p:cNvSpPr>
          <p:nvPr/>
        </p:nvSpPr>
        <p:spPr>
          <a:xfrm>
            <a:off x="1341120" y="2937933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2.  Sare Aydın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4" name="Shape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3Oj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Oj/AP///wEAAAAAAAAAAAAAAAAAAAAAAAAAAAAAAAAAAAAAAAAAAAAAAAB/f38A5+bmA8zMzADAwP8Af39/AAAAAAAAAAAAAAAAAAAAAAAAAAAAIQAAABgAAAAUAAAAYCcAAI4NAADgRgAAmBAAABAAAAAmAAAACAAAAP//////////"/>
              </a:ext>
            </a:extLst>
          </p:cNvSpPr>
          <p:nvPr/>
        </p:nvSpPr>
        <p:spPr>
          <a:xfrm>
            <a:off x="8534400" y="2937933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DCE8FF"/>
          </a:solidFill>
          <a:ln>
            <a:noFill/>
          </a:ln>
          <a:effectLst/>
        </p:spPr>
      </p:sp>
      <p:sp>
        <p:nvSpPr>
          <p:cNvPr id="15" name="Text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CgAAI4NAADARQAAmBAAABAAAAAmAAAACAAAAP//////////"/>
              </a:ext>
            </a:extLst>
          </p:cNvSpPr>
          <p:nvPr/>
        </p:nvSpPr>
        <p:spPr>
          <a:xfrm>
            <a:off x="8778240" y="2937933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600" kern="1">
                <a:solidFill>
                  <a:srgbClr val="1E3A5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B.  Görme engelliler için kabartma yazı sistemi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6" name="Shape 1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EAUAAEURAACQJAAAThQAABAAAAAmAAAACAAAAP//////////"/>
              </a:ext>
            </a:extLst>
          </p:cNvSpPr>
          <p:nvPr/>
        </p:nvSpPr>
        <p:spPr>
          <a:xfrm>
            <a:off x="1097280" y="3743114"/>
            <a:ext cx="6827520" cy="657860"/>
          </a:xfrm>
          <a:prstGeom prst="roundRect">
            <a:avLst>
              <a:gd name="adj" fmla="val 14815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17" name="Text 1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MAYAAEURAABwIwAAThQAABAAAAAmAAAACAAAAP//////////"/>
              </a:ext>
            </a:extLst>
          </p:cNvSpPr>
          <p:nvPr/>
        </p:nvSpPr>
        <p:spPr>
          <a:xfrm>
            <a:off x="1341120" y="3743114"/>
            <a:ext cx="6339840" cy="6578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3.  Umut Evleri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8" name="Shape 1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3Oj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Oj/AP///wEAAAAAAAAAAAAAAAAAAAAAAAAAAAAAAAAAAAAAAAAAAAAAAAB/f38A5+bmA8zMzADAwP8Af39/AAAAAAAAAAAAAAAAAAAAAAAAAAAAIQAAABgAAAAUAAAAYCcAAEURAADgRgAAThQAABAAAAAmAAAACAAAAP//////////"/>
              </a:ext>
            </a:extLst>
          </p:cNvSpPr>
          <p:nvPr/>
        </p:nvSpPr>
        <p:spPr>
          <a:xfrm>
            <a:off x="8534400" y="3743114"/>
            <a:ext cx="6827520" cy="657860"/>
          </a:xfrm>
          <a:prstGeom prst="roundRect">
            <a:avLst>
              <a:gd name="adj" fmla="val 14815"/>
            </a:avLst>
          </a:prstGeom>
          <a:solidFill>
            <a:srgbClr val="DCE8FF"/>
          </a:solidFill>
          <a:ln>
            <a:noFill/>
          </a:ln>
          <a:effectLst/>
        </p:spPr>
      </p:sp>
      <p:sp>
        <p:nvSpPr>
          <p:cNvPr id="19" name="Text 1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CgAAEURAADARQAAThQAABAAAAAmAAAACAAAAP//////////"/>
              </a:ext>
            </a:extLst>
          </p:cNvSpPr>
          <p:nvPr/>
        </p:nvSpPr>
        <p:spPr>
          <a:xfrm>
            <a:off x="8778240" y="3743114"/>
            <a:ext cx="6339840" cy="6578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600" kern="1">
                <a:solidFill>
                  <a:srgbClr val="1E3A5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C.  Görme engelli, sazıyla ve sözleriyle tanınan halk ozanı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0" name="Shape 1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EAUAAPsUAACQJAAABRgAABAAAAAmAAAACAAAAP//////////"/>
              </a:ext>
            </a:extLst>
          </p:cNvSpPr>
          <p:nvPr/>
        </p:nvSpPr>
        <p:spPr>
          <a:xfrm>
            <a:off x="1097280" y="4547447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21" name="Text 1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MAYAAPsUAABwIwAABRgAABAAAAAmAAAACAAAAP//////////"/>
              </a:ext>
            </a:extLst>
          </p:cNvSpPr>
          <p:nvPr/>
        </p:nvSpPr>
        <p:spPr>
          <a:xfrm>
            <a:off x="1341120" y="4547447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4.  E-KPSS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2" name="Shape 2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3Oj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Oj/AP///wEAAAAAAAAAAAAAAAAAAAAAAAAAAAAAAAAAAAAAAAAAAAAAAAB/f38A5+bmA8zMzADAwP8Af39/AAAAAAAAAAAAAAAAAAAAAAAAAAAAIQAAABgAAAAUAAAAYCcAAPsUAADgRgAABRgAABAAAAAmAAAACAAAAP//////////"/>
              </a:ext>
            </a:extLst>
          </p:cNvSpPr>
          <p:nvPr/>
        </p:nvSpPr>
        <p:spPr>
          <a:xfrm>
            <a:off x="8534400" y="4547447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DCE8FF"/>
          </a:solidFill>
          <a:ln>
            <a:noFill/>
          </a:ln>
          <a:effectLst/>
        </p:spPr>
      </p:sp>
      <p:sp>
        <p:nvSpPr>
          <p:cNvPr id="23" name="Text 2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CgAAPsUAADARQAABRgAABAAAAAmAAAACAAAAP//////////"/>
              </a:ext>
            </a:extLst>
          </p:cNvSpPr>
          <p:nvPr/>
        </p:nvSpPr>
        <p:spPr>
          <a:xfrm>
            <a:off x="8778240" y="4547447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600" kern="1">
                <a:solidFill>
                  <a:srgbClr val="1E3A5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D.  Fiziksel erişilebilirlik düzenlemesi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4" name="Shape 2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EAUAALIYAACQJAAAuxsAABAAAAAmAAAACAAAAP//////////"/>
              </a:ext>
            </a:extLst>
          </p:cNvSpPr>
          <p:nvPr/>
        </p:nvSpPr>
        <p:spPr>
          <a:xfrm>
            <a:off x="1097280" y="5352627"/>
            <a:ext cx="6827520" cy="657860"/>
          </a:xfrm>
          <a:prstGeom prst="roundRect">
            <a:avLst>
              <a:gd name="adj" fmla="val 14815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25" name="Text 2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MAYAALIYAABwIwAAuxsAABAAAAAmAAAACAAAAP//////////"/>
              </a:ext>
            </a:extLst>
          </p:cNvSpPr>
          <p:nvPr/>
        </p:nvSpPr>
        <p:spPr>
          <a:xfrm>
            <a:off x="1341120" y="5352627"/>
            <a:ext cx="6339840" cy="6578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5.  Braille Alfabesi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6" name="Shape 2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3Oj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Oj/AP///wEAAAAAAAAAAAAAAAAAAAAAAAAAAAAAAAAAAAAAAAAAAAAAAAB/f38A5+bmA8zMzADAwP8Af39/AAAAAAAAAAAAAAAAAAAAAAAAAAAAIQAAABgAAAAUAAAAYCcAALIYAADgRgAAuxsAABAAAAAmAAAACAAAAP//////////"/>
              </a:ext>
            </a:extLst>
          </p:cNvSpPr>
          <p:nvPr/>
        </p:nvSpPr>
        <p:spPr>
          <a:xfrm>
            <a:off x="8534400" y="5352627"/>
            <a:ext cx="6827520" cy="657860"/>
          </a:xfrm>
          <a:prstGeom prst="roundRect">
            <a:avLst>
              <a:gd name="adj" fmla="val 14815"/>
            </a:avLst>
          </a:prstGeom>
          <a:solidFill>
            <a:srgbClr val="DCE8FF"/>
          </a:solidFill>
          <a:ln>
            <a:noFill/>
          </a:ln>
          <a:effectLst/>
        </p:spPr>
      </p:sp>
      <p:sp>
        <p:nvSpPr>
          <p:cNvPr id="27" name="Text 2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CgAALIYAADARQAAuxsAABAAAAAmAAAACAAAAP//////////"/>
              </a:ext>
            </a:extLst>
          </p:cNvSpPr>
          <p:nvPr/>
        </p:nvSpPr>
        <p:spPr>
          <a:xfrm>
            <a:off x="8778240" y="5352627"/>
            <a:ext cx="6339840" cy="6578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600" kern="1">
                <a:solidFill>
                  <a:srgbClr val="1E3A5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E.  Parapleji tanısıyla tıp eğitimini birincilikle tamamlayan doktor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28" name="Shape 2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EAUAAGgcAACQJAAAch8AABAAAAAmAAAACAAAAP//////////"/>
              </a:ext>
            </a:extLst>
          </p:cNvSpPr>
          <p:nvPr/>
        </p:nvSpPr>
        <p:spPr>
          <a:xfrm>
            <a:off x="1097280" y="6156960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29" name="Text 2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MAYAAGgcAABwIwAAch8AABAAAAAmAAAACAAAAP//////////"/>
              </a:ext>
            </a:extLst>
          </p:cNvSpPr>
          <p:nvPr/>
        </p:nvSpPr>
        <p:spPr>
          <a:xfrm>
            <a:off x="1341120" y="6156960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6.  Rampa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30" name="Shape 2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2IFzRpT20j8AAAAAAADwvwAAAAAAAOA/AAAAAAAA4D8AAAAAAADgPwAAAAAAAOA/AAAAAAAA4D8AAAAAAADgPwAAAAAAAOA/AAAAAAAA4D8CAAAAjAAAAAEAAAAAAAAA3Oj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Oj/AP///wEAAAAAAAAAAAAAAAAAAAAAAAAAAAAAAAAAAAAAAAAAAAAAAAB/f38A5+bmA8zMzADAwP8Af39/AAAAAAAAAAAAAAAAAAAAAAAAAAAAIQAAABgAAAAUAAAAYCcAAGgcAADgRgAAch8AABAAAAAmAAAACAAAAP//////////"/>
              </a:ext>
            </a:extLst>
          </p:cNvSpPr>
          <p:nvPr/>
        </p:nvSpPr>
        <p:spPr>
          <a:xfrm>
            <a:off x="8534400" y="6156960"/>
            <a:ext cx="6827520" cy="658707"/>
          </a:xfrm>
          <a:prstGeom prst="roundRect">
            <a:avLst>
              <a:gd name="adj" fmla="val 14815"/>
            </a:avLst>
          </a:prstGeom>
          <a:solidFill>
            <a:srgbClr val="DCE8FF"/>
          </a:solidFill>
          <a:ln>
            <a:noFill/>
          </a:ln>
          <a:effectLst/>
        </p:spPr>
      </p:sp>
      <p:sp>
        <p:nvSpPr>
          <p:cNvPr id="31" name="Text 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CgAAGgcAADARQAAch8AABAAAAAmAAAACAAAAP//////////"/>
              </a:ext>
            </a:extLst>
          </p:cNvSpPr>
          <p:nvPr/>
        </p:nvSpPr>
        <p:spPr>
          <a:xfrm>
            <a:off x="8778240" y="6156960"/>
            <a:ext cx="6339840" cy="6587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1600" kern="1">
                <a:solidFill>
                  <a:srgbClr val="1E3A5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F.  Özel gereksinimli bireylere uygun sınav sistemi</a:t>
            </a:r>
            <a:endParaRPr lang="en-us" sz="16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32" name="Shape 30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vR3htOBF1z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Dh0AAAAkAADuLQAAGCcAABAAAAAmAAAACAAAAP//////////"/>
              </a:ext>
            </a:extLst>
          </p:cNvSpPr>
          <p:nvPr/>
        </p:nvSpPr>
        <p:spPr>
          <a:xfrm>
            <a:off x="6297507" y="7802880"/>
            <a:ext cx="3657600" cy="670560"/>
          </a:xfrm>
          <a:prstGeom prst="roundRect">
            <a:avLst>
              <a:gd name="adj" fmla="val 18182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33" name="Text 31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Dh0AAAAkAADuLQAAGCcAABAAAAAmAAAACAAAAP//////////"/>
              </a:ext>
            </a:extLst>
          </p:cNvSpPr>
          <p:nvPr/>
        </p:nvSpPr>
        <p:spPr>
          <a:xfrm>
            <a:off x="6297507" y="7802880"/>
            <a:ext cx="3657600" cy="6705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Cevapları Gör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AAAAAAAA8D8AAAAAAADwvwAAAAAAAOA/AAAAAAAA4D8AAAAAAADgPwAAAAAAAOA/AAAAAAAA4D8AAAAAAADgPwAAAAAAAOA/AAAAAAAA4D8CAAAAjAAAAAEAAAAAAAAAHjpf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jpfAP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</p:sp>
      <p:sp>
        <p:nvSpPr>
          <p:cNvPr id="3" name="Text 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PgBAADgEAAAyAQAABAAAAAmAAAACAAAAP//////////"/>
              </a:ext>
            </a:extLst>
          </p:cNvSpPr>
          <p:nvPr/>
        </p:nvSpPr>
        <p:spPr>
          <a:xfrm>
            <a:off x="609600" y="426720"/>
            <a:ext cx="30480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733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✏️  Sosyal Bilgiler</a:t>
            </a:r>
            <a:endParaRPr lang="en-us" sz="1733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4" name="Shap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mpmZmZmZ2T8AAAAAAADwvwAAAAAAAOA/AAAAAAAA4D8AAAAAAADgPwAAAAAAAOA/AAAAAAAA4D8AAAAAAADgPwAAAAAAAOA/AAAAAAAA4D8CAAAAjAAAAAEAAAAAAAAAJWPr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JWPrAP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</p:sp>
      <p:sp>
        <p:nvSpPr>
          <p:cNvPr id="5" name="Text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ABIAAPgBAAArSAAAyAQAABAAAAAmAAAACAAAAP//////////"/>
              </a:ext>
            </a:extLst>
          </p:cNvSpPr>
          <p:nvPr/>
        </p:nvSpPr>
        <p:spPr>
          <a:xfrm>
            <a:off x="3901441" y="426720"/>
            <a:ext cx="11740727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867" b="1" kern="1">
                <a:solidFill>
                  <a:srgbClr val="FFFFFF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Etkinlik 2 — Eşleştirme Cevapları</a:t>
            </a:r>
            <a:endParaRPr lang="en-us" sz="1867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6" name="Text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0AIAANMnAAArSAAAgykAABAAAAAmAAAACAAAAP//////////"/>
              </a:ext>
            </a:extLst>
          </p:cNvSpPr>
          <p:nvPr/>
        </p:nvSpPr>
        <p:spPr>
          <a:xfrm>
            <a:off x="609601" y="8631767"/>
            <a:ext cx="15032567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1200" kern="1">
                <a:solidFill>
                  <a:srgbClr val="6B7280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Hazırlayan: Engin DEMİRCİ | Sosyal Bilgiler Öğretmeni</a:t>
            </a:r>
            <a:endParaRPr lang="en-us" sz="12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7" name="Shap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3e9QFOgTqT8AAAAAAADwvwAAAAAAAOA/AAAAAAAA4D8AAAAAAADgPwAAAAAAAOA/AAAAAAAA4D8AAAAAAADgPwAAAAAAAOA/AAAAAAAA4D8CAAAAjAAAAAEAAAAAAAAA4/XpAP///wgAAAAAAAAAAAAAAAAAAAAAAAAAAAAAAAAAAAAAeAAAAAEAAABAAAAAAAAAAAAAAABaAAAAAAAAAAAAAAAAAAAAAAAAAAAAAAAAAAAAAAAAAAAAAAAAAAAAAAAAAAAAAAAAAAAAAAAAAAAAAAAAAAAAAAAAAAAAAAAAAAAAFAAAADwAAAABAAAAAAAAABWAPQAe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4/XpAP///wEAAAAAAAAAAAAAAAAAAAAAAAAAAAAAAAAAAAAAAAAAABWAPQB/f38A5+bmA8zMzADAwP8Af39/AAAAAAAAAAAAAAAAAAAAAAAAAAAAIQAAABgAAAAUAAAAEAUAAHgGAADrRQAACCIAABAAAAAmAAAACAAAAP//////////"/>
              </a:ext>
            </a:extLst>
          </p:cNvSpPr>
          <p:nvPr/>
        </p:nvSpPr>
        <p:spPr>
          <a:xfrm>
            <a:off x="1097281" y="1402080"/>
            <a:ext cx="14057207" cy="5974080"/>
          </a:xfrm>
          <a:prstGeom prst="roundRect">
            <a:avLst>
              <a:gd name="adj" fmla="val 2449"/>
            </a:avLst>
          </a:prstGeom>
          <a:solidFill>
            <a:srgbClr val="E3F5E9"/>
          </a:solidFill>
          <a:ln w="19050" cap="flat" cmpd="sng" algn="ctr">
            <a:solidFill>
              <a:srgbClr val="15803D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ext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OAHAACrQwAAQAsAABAAAAAmAAAACAAAAP//////////"/>
              </a:ext>
            </a:extLst>
          </p:cNvSpPr>
          <p:nvPr/>
        </p:nvSpPr>
        <p:spPr>
          <a:xfrm>
            <a:off x="1584961" y="170688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✅ 1. Aşık Veysel  →  Görme engelli, sazıyla ve sözleriyle tanınan halk ozanı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9" name="Text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BgMAACrQwAAeA8AABAAAAAmAAAACAAAAP//////////"/>
              </a:ext>
            </a:extLst>
          </p:cNvSpPr>
          <p:nvPr/>
        </p:nvSpPr>
        <p:spPr>
          <a:xfrm>
            <a:off x="1584961" y="262128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✅ 2. Sare Aydın  →  Parapleji tanısıyla tıp eğitimini birincilikle tamamlayan doktor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0" name="Text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FAQAACrQwAAsBMAABAAAAAmAAAACAAAAP//////////"/>
              </a:ext>
            </a:extLst>
          </p:cNvSpPr>
          <p:nvPr/>
        </p:nvSpPr>
        <p:spPr>
          <a:xfrm>
            <a:off x="1584961" y="353568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✅ 3. Umut Evleri  →  Bağımsız yaşam becerisi kazandıran kurum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1" name="Text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IgUAACrQwAA6BcAABAAAAAmAAAACAAAAP//////////"/>
              </a:ext>
            </a:extLst>
          </p:cNvSpPr>
          <p:nvPr/>
        </p:nvSpPr>
        <p:spPr>
          <a:xfrm>
            <a:off x="1584961" y="445008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✅ 4. E-KPSS  →  Özel gereksinimli bireylere uygun sınav sistemi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2" name="Text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MAYAACrQwAAIBwAABAAAAAmAAAACAAAAP//////////"/>
              </a:ext>
            </a:extLst>
          </p:cNvSpPr>
          <p:nvPr/>
        </p:nvSpPr>
        <p:spPr>
          <a:xfrm>
            <a:off x="1584961" y="536448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✅ 5. Braille Alfabesi  →  Görme engelliler için kabartma yazı sistemi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3" name="Text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UAcAAPgcAACrQwAAWCAAABAAAAAmAAAACAAAAP//////////"/>
              </a:ext>
            </a:extLst>
          </p:cNvSpPr>
          <p:nvPr/>
        </p:nvSpPr>
        <p:spPr>
          <a:xfrm>
            <a:off x="1584961" y="6278880"/>
            <a:ext cx="13081847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defTabSz="1219170"/>
            <a:r>
              <a:rPr lang="en-us" sz="2000" kern="1">
                <a:solidFill>
                  <a:srgbClr val="2D2D2D"/>
                </a:solidFill>
                <a:latin typeface="Calibri" pitchFamily="2" charset="-94"/>
                <a:ea typeface="Calibri" pitchFamily="2" charset="-94"/>
                <a:cs typeface="Calibri" pitchFamily="2" charset="-94"/>
              </a:rPr>
              <a:t>✅ 6. Rampa  →  Fiziksel erişilebilirlik düzenlemesi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  <p:sp>
        <p:nvSpPr>
          <p:cNvPr id="14" name="Shape 12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QAAAA0AAAAAkAAAAEgAAACQAAAASAAAAAAAAAAAAAAAAAAAAAEAAABQAAAAvR3htOBF1z8AAAAAAADwvwAAAAAAAOA/AAAAAAAA4D8AAAAAAADgPwAAAAAAAOA/AAAAAAAA4D8AAAAAAADgPwAAAAAAAOA/AAAAAAAA4D8CAAAAjAAAAAEAAAAAAAAA+78k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78kAP///wEAAAAAAAAAAAAAAAAAAAAAAAAAAAAAAAAAAAAAAAAAAAAAAAB/f38A5+bmA8zMzADAwP8Af39/AAAAAAAAAAAAAAAAAAAAAAAAAAAAIQAAABgAAAAUAAAA7hsAAEgkAAAOLwAAYCcAABAAAAAmAAAACAAAAP//////////"/>
              </a:ext>
            </a:extLst>
          </p:cNvSpPr>
          <p:nvPr/>
        </p:nvSpPr>
        <p:spPr>
          <a:xfrm>
            <a:off x="6053667" y="7863840"/>
            <a:ext cx="4145280" cy="670560"/>
          </a:xfrm>
          <a:prstGeom prst="roundRect">
            <a:avLst>
              <a:gd name="adj" fmla="val 18182"/>
            </a:avLst>
          </a:prstGeom>
          <a:solidFill>
            <a:srgbClr val="FBBF24"/>
          </a:solidFill>
          <a:ln>
            <a:noFill/>
          </a:ln>
          <a:effectLst/>
        </p:spPr>
      </p:sp>
      <p:sp>
        <p:nvSpPr>
          <p:cNvPr id="15" name="Text 13">
            <a:hlinkClick r:id="rId3" action="ppaction://hlinksldjump"/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0fefahMAAAAlAAAAZAAAAA0AAAAAAAAAAAAAAAAAAAAAA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7hsAAEgkAAAOLwAAYCcAABAAAAAmAAAACAAAAP//////////"/>
              </a:ext>
            </a:extLst>
          </p:cNvSpPr>
          <p:nvPr/>
        </p:nvSpPr>
        <p:spPr>
          <a:xfrm>
            <a:off x="6053667" y="7863840"/>
            <a:ext cx="4145280" cy="6705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/>
          <a:lstStyle/>
          <a:p>
            <a:pPr algn="ctr" defTabSz="1219170"/>
            <a:r>
              <a:rPr lang="en-us" sz="2000" b="1" u="sng" kern="1">
                <a:solidFill>
                  <a:srgbClr val="1A1A1A"/>
                </a:solidFill>
                <a:latin typeface="Calibri" pitchFamily="2" charset="-94"/>
                <a:ea typeface="Calibri" pitchFamily="2" charset="-94"/>
                <a:cs typeface="Calibri" pitchFamily="2" charset="-94"/>
                <a:hlinkClick r:id="rId3" action="ppaction://hlinksldjump"/>
              </a:rPr>
              <a:t>Sonraki Etkinliğe Geç ➜</a:t>
            </a:r>
            <a:endParaRPr lang="en-us" sz="2000" kern="1">
              <a:solidFill>
                <a:srgbClr val="000000"/>
              </a:solidFill>
              <a:latin typeface="Calibri" pitchFamily="2" charset="-94"/>
              <a:ea typeface="Calibri" pitchFamily="2" charset="-94"/>
              <a:cs typeface="Calibri" pitchFamily="2" charset="-94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3A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1" y="2560321"/>
            <a:ext cx="1406103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 b="1">
                <a:solidFill>
                  <a:srgbClr val="FBBF24"/>
                </a:solidFill>
                <a:latin typeface="Calibri"/>
              </a:rPr>
              <a:t>İNTERAKTİF ETKİNLİKLER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1" y="3169920"/>
            <a:ext cx="140610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585"/>
            <a:r>
              <a:rPr sz="4800" b="1">
                <a:solidFill>
                  <a:srgbClr val="FFFFFF"/>
                </a:solidFill>
                <a:latin typeface="Cambria"/>
              </a:rPr>
              <a:t>Özel Gereksinimli Bireyler İçin Fırsat Eşitliği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7281" y="5486401"/>
            <a:ext cx="14061033" cy="3282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133" i="1">
                <a:solidFill>
                  <a:srgbClr val="DCE8FF"/>
                </a:solidFill>
                <a:latin typeface="Calibri"/>
              </a:rPr>
              <a:t>Boşluk Doldurma  ·  Eşleştirme  ·  Sınıflandırma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097280" y="6827520"/>
            <a:ext cx="341376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Başla 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7281" y="8473441"/>
            <a:ext cx="14061033" cy="2051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1333">
                <a:solidFill>
                  <a:srgbClr val="DCE8FF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Etkinlik 1 — Boşluk Doldurma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950720"/>
            <a:ext cx="14061033" cy="365760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87680" tIns="365760"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77440"/>
            <a:ext cx="13085673" cy="45134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933" b="1">
                <a:solidFill>
                  <a:srgbClr val="FBBF24"/>
                </a:solidFill>
                <a:latin typeface="Cambria"/>
              </a:rPr>
              <a:t>Nasıl Oynanır?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1"/>
            <a:ext cx="13085673" cy="7903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FFFFFF"/>
                </a:solidFill>
                <a:latin typeface="Calibri"/>
              </a:rPr>
              <a:t>Her slaytta boşluk bırakılmış bir cümle göreceksin. Altındaki dört seçenekten doğru olduğunu düşündüğüne tıkla. Doğruysa yeşil ekranda açıklamasını okuyup devam edeceksin; yanlışsa kırmızı ekranda ipucu alıp tekrar deneyeceksin.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420916" y="6096000"/>
            <a:ext cx="341376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Başla ➜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1/4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/>
            <a:r>
              <a:rPr sz="2667">
                <a:solidFill>
                  <a:srgbClr val="FFFFFF"/>
                </a:solidFill>
                <a:latin typeface="Calibri"/>
              </a:rPr>
              <a:t>Özel gereksinim bir eksiklik değil, bir </a:t>
            </a:r>
            <a:r>
              <a:rPr sz="2667" b="1">
                <a:solidFill>
                  <a:srgbClr val="FBBF24"/>
                </a:solidFill>
                <a:latin typeface="Calibri"/>
              </a:rPr>
              <a:t>＿＿＿＿＿＿＿＿</a:t>
            </a:r>
            <a:r>
              <a:rPr sz="2667">
                <a:solidFill>
                  <a:srgbClr val="FFFFFF"/>
                </a:solidFill>
                <a:latin typeface="Calibri"/>
              </a:rPr>
              <a:t>'tır.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1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A.  FARKLILIK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4734458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B.  BAŞARI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371637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C.  SORUN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2008816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D.  YETENEK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1/4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15803D"/>
                </a:solidFill>
                <a:latin typeface="Cambria"/>
              </a:rPr>
              <a:t>✅  Doğru!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1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Özel gereksinim, bireyin öğrenme ve algılama biçimindeki farklılığı ifade eder; bir eksiklik değildir.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Soru ➜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1/4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1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İpucu: Özel gereksinim, bireyin öğrenme ve algılama biçimindeki farklılığı ifade eder; bir eksiklik değildir.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2/4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/>
            <a:r>
              <a:rPr sz="2667">
                <a:solidFill>
                  <a:srgbClr val="FFFFFF"/>
                </a:solidFill>
                <a:latin typeface="Calibri"/>
              </a:rPr>
              <a:t>Anayasa'nın </a:t>
            </a:r>
            <a:r>
              <a:rPr sz="2667" b="1">
                <a:solidFill>
                  <a:srgbClr val="FBBF24"/>
                </a:solidFill>
                <a:latin typeface="Calibri"/>
              </a:rPr>
              <a:t>＿＿＿＿＿＿＿＿</a:t>
            </a:r>
            <a:r>
              <a:rPr sz="2667">
                <a:solidFill>
                  <a:srgbClr val="FFFFFF"/>
                </a:solidFill>
                <a:latin typeface="Calibri"/>
              </a:rPr>
              <a:t>. maddesine göre herkes kanun önünde eşittir.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1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A.  10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4734458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B.  5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371637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C.  12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2008816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D.  24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2/4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15803D"/>
                </a:solidFill>
                <a:latin typeface="Cambria"/>
              </a:rPr>
              <a:t>✅  Doğru!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Anayasamızın 10. maddesi, kanun önünde eşitliği güvence altına alır.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Soru ➜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2/4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İpucu: Anayasamızın 10. maddesi, kanun önünde eşitliği güvence altına alır.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3/4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/>
            <a:r>
              <a:rPr sz="2667" b="1">
                <a:solidFill>
                  <a:srgbClr val="FBBF24"/>
                </a:solidFill>
                <a:latin typeface="Calibri"/>
              </a:rPr>
              <a:t>＿＿＿＿＿＿＿＿</a:t>
            </a:r>
            <a:r>
              <a:rPr sz="2667">
                <a:solidFill>
                  <a:srgbClr val="FFFFFF"/>
                </a:solidFill>
                <a:latin typeface="Calibri"/>
              </a:rPr>
              <a:t>, herkese aynı şeyi değil, ihtiyacına göre imkân sunmaktır.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1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A.  Eşitlik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4734458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B.  Fırsat Eşitliği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8371637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C.  Ayrıcalık</a:t>
            </a:r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12008816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D.  Yardım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3/4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15803D"/>
                </a:solidFill>
                <a:latin typeface="Cambria"/>
              </a:rPr>
              <a:t>✅  Doğru!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Fırsat eşitliği (adalet), bireyin ihtiyacına göre destek sunulmasıdır.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Soru ➜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3/4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İpucu: Fırsat eşitliği (adalet), bireyin ihtiyacına göre destek sunulmasıdır.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4/4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/>
            <a:r>
              <a:rPr sz="2667">
                <a:solidFill>
                  <a:srgbClr val="FFFFFF"/>
                </a:solidFill>
                <a:latin typeface="Calibri"/>
              </a:rPr>
              <a:t>Bir yerin başkasının yardımına ihtiyaç duymadan kullanılabilmesine </a:t>
            </a:r>
            <a:r>
              <a:rPr sz="2667" b="1">
                <a:solidFill>
                  <a:srgbClr val="FBBF24"/>
                </a:solidFill>
                <a:latin typeface="Calibri"/>
              </a:rPr>
              <a:t>＿＿＿＿＿＿＿＿</a:t>
            </a:r>
            <a:r>
              <a:rPr sz="2667">
                <a:solidFill>
                  <a:srgbClr val="FFFFFF"/>
                </a:solidFill>
                <a:latin typeface="Calibri"/>
              </a:rPr>
              <a:t> denir.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1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A.  Konfor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4734458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B.  Erişilebilirlik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8371637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C.  Güvenlik</a:t>
            </a:r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12008816" y="4145280"/>
            <a:ext cx="3149497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1A1A1A"/>
                </a:solidFill>
                <a:latin typeface="Calibri"/>
              </a:rPr>
              <a:t>D.  Estetik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4/4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15803D"/>
                </a:solidFill>
                <a:latin typeface="Cambria"/>
              </a:rPr>
              <a:t>✅  Doğru!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Erişilebilirlik, bağımsız kullanım imkânı sağlayan fiziksel/dijital/sosyal düzenlemelerdir.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Soru ➜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Boşluk Doldurma — Soru 4/4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194560"/>
            <a:ext cx="13085673" cy="5335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467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1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İpucu: Erişilebilirlik, bağımsız kullanım imkânı sağlayan fiziksel/dijital/sosyal düzenlemelerdir.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Etkinlik 2 — Eşleştirme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1" y="1341120"/>
            <a:ext cx="14061033" cy="2873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1867" i="1">
                <a:solidFill>
                  <a:srgbClr val="6B7280"/>
                </a:solidFill>
                <a:latin typeface="Calibri"/>
              </a:rPr>
              <a:t>Sol taraftaki kavramları sağdaki tanımlarla eşleştir. Kâğıdına numarayla harfi yazdıktan sonra cevapları görmek için butona tıkla.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" y="2133600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867" b="1">
                <a:solidFill>
                  <a:srgbClr val="FFFFFF"/>
                </a:solidFill>
                <a:latin typeface="Calibri"/>
              </a:rPr>
              <a:t>1.  Aşık Veysel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534400" y="2133600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DCE8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600">
                <a:solidFill>
                  <a:srgbClr val="1E3A5F"/>
                </a:solidFill>
                <a:latin typeface="Calibri"/>
              </a:rPr>
              <a:t>A.  Bağımsız yaşam becerisi kazandıran kurum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97280" y="2938272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867" b="1">
                <a:solidFill>
                  <a:srgbClr val="FFFFFF"/>
                </a:solidFill>
                <a:latin typeface="Calibri"/>
              </a:rPr>
              <a:t>2.  Sare Aydın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534400" y="2938272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DCE8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600">
                <a:solidFill>
                  <a:srgbClr val="1E3A5F"/>
                </a:solidFill>
                <a:latin typeface="Calibri"/>
              </a:rPr>
              <a:t>B.  Görme engelliler için kabartma yazı sistemi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097280" y="3742944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867" b="1">
                <a:solidFill>
                  <a:srgbClr val="FFFFFF"/>
                </a:solidFill>
                <a:latin typeface="Calibri"/>
              </a:rPr>
              <a:t>3.  Umut Evleri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534400" y="3742944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DCE8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600">
                <a:solidFill>
                  <a:srgbClr val="1E3A5F"/>
                </a:solidFill>
                <a:latin typeface="Calibri"/>
              </a:rPr>
              <a:t>C.  Görme engelli, sazıyla ve sözleriyle tanınan halk ozanı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97280" y="4547616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867" b="1">
                <a:solidFill>
                  <a:srgbClr val="FFFFFF"/>
                </a:solidFill>
                <a:latin typeface="Calibri"/>
              </a:rPr>
              <a:t>4.  E-KPSS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534400" y="4547616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DCE8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600">
                <a:solidFill>
                  <a:srgbClr val="1E3A5F"/>
                </a:solidFill>
                <a:latin typeface="Calibri"/>
              </a:rPr>
              <a:t>D.  Fiziksel erişilebilirlik düzenlemesi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097280" y="5352288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867" b="1">
                <a:solidFill>
                  <a:srgbClr val="FFFFFF"/>
                </a:solidFill>
                <a:latin typeface="Calibri"/>
              </a:rPr>
              <a:t>5.  Braille Alfabesi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534400" y="5352288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DCE8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600">
                <a:solidFill>
                  <a:srgbClr val="1E3A5F"/>
                </a:solidFill>
                <a:latin typeface="Calibri"/>
              </a:rPr>
              <a:t>E.  Parapleji tanısıyla tıp eğitimini birincilikle tamamlayan doktor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97280" y="6156960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867" b="1">
                <a:solidFill>
                  <a:srgbClr val="FFFFFF"/>
                </a:solidFill>
                <a:latin typeface="Calibri"/>
              </a:rPr>
              <a:t>6.  Rampa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534400" y="6156960"/>
            <a:ext cx="6827520" cy="658368"/>
          </a:xfrm>
          <a:prstGeom prst="roundRect">
            <a:avLst>
              <a:gd name="adj" fmla="val 15000"/>
            </a:avLst>
          </a:prstGeom>
          <a:solidFill>
            <a:srgbClr val="DCE8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43840" tIns="0" rIns="0" bIns="0" rtlCol="0" anchor="ctr"/>
          <a:lstStyle/>
          <a:p>
            <a:pPr defTabSz="609585"/>
            <a:r>
              <a:rPr sz="1600">
                <a:solidFill>
                  <a:srgbClr val="1E3A5F"/>
                </a:solidFill>
                <a:latin typeface="Calibri"/>
              </a:rPr>
              <a:t>F.  Özel gereksinimli bireylere uygun sınav sistemi</a:t>
            </a:r>
          </a:p>
        </p:txBody>
      </p:sp>
      <p:sp>
        <p:nvSpPr>
          <p:cNvPr id="18" name="Rounded Rectangle 17">
            <a:hlinkClick r:id="rId2" action="ppaction://hlinksldjump"/>
          </p:cNvPr>
          <p:cNvSpPr/>
          <p:nvPr/>
        </p:nvSpPr>
        <p:spPr>
          <a:xfrm>
            <a:off x="6298996" y="7802880"/>
            <a:ext cx="3657600" cy="67056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Cevapları Gör ➜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Etkinlik 2 — Eşleştirme Cevapları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402080"/>
            <a:ext cx="14061033" cy="59740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1706881"/>
            <a:ext cx="1308567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>
                <a:solidFill>
                  <a:srgbClr val="2D2D2D"/>
                </a:solidFill>
                <a:latin typeface="Calibri"/>
              </a:rPr>
              <a:t>✅ 1. Aşık Veysel  →  Görme engelli, sazıyla ve sözleriyle tanınan halk ozanı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2621281"/>
            <a:ext cx="1308567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>
                <a:solidFill>
                  <a:srgbClr val="2D2D2D"/>
                </a:solidFill>
                <a:latin typeface="Calibri"/>
              </a:rPr>
              <a:t>✅ 2. Sare Aydın  →  Parapleji tanısıyla tıp eğitimini birincilikle tamamlayan doktor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84961" y="3535681"/>
            <a:ext cx="1308567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>
                <a:solidFill>
                  <a:srgbClr val="2D2D2D"/>
                </a:solidFill>
                <a:latin typeface="Calibri"/>
              </a:rPr>
              <a:t>✅ 3. Umut Evleri  →  Bağımsız yaşam becerisi kazandıran kurum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84961" y="4450081"/>
            <a:ext cx="1308567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>
                <a:solidFill>
                  <a:srgbClr val="2D2D2D"/>
                </a:solidFill>
                <a:latin typeface="Calibri"/>
              </a:rPr>
              <a:t>✅ 4. E-KPSS  →  Özel gereksinimli bireylere uygun sınav sistemi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84961" y="5364481"/>
            <a:ext cx="1308567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>
                <a:solidFill>
                  <a:srgbClr val="2D2D2D"/>
                </a:solidFill>
                <a:latin typeface="Calibri"/>
              </a:rPr>
              <a:t>✅ 5. Braille Alfabesi  →  Görme engelliler için kabartma yazı sistemi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4961" y="6278881"/>
            <a:ext cx="13085673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000">
                <a:solidFill>
                  <a:srgbClr val="2D2D2D"/>
                </a:solidFill>
                <a:latin typeface="Calibri"/>
              </a:rPr>
              <a:t>✅ 6. Rampa  →  Fiziksel erişilebilirlik düzenlemesi</a:t>
            </a:r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6055156" y="7863840"/>
            <a:ext cx="4145280" cy="67056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Etkinliğe Geç ➜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Etkinlik 3 — Sınıflandırma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950720"/>
            <a:ext cx="14061033" cy="365760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77440"/>
            <a:ext cx="13085673" cy="45134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2933" b="1">
                <a:solidFill>
                  <a:srgbClr val="FBBF24"/>
                </a:solidFill>
                <a:latin typeface="Cambria"/>
              </a:rPr>
              <a:t>Nasıl Oynanır?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108961"/>
            <a:ext cx="13085673" cy="7903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FFFFFF"/>
                </a:solidFill>
                <a:latin typeface="Calibri"/>
              </a:rPr>
              <a:t>Her slaytta bir durum/örnek verilecek. Bu örneğin 'Eğitim', 'Sosyal-Fiziksel Çevre' veya 'Ekonomi-İstihdam' alanlarından hangisine ait olduğuna tıklayarak karar ver.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420916" y="6096000"/>
            <a:ext cx="341376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Başla ➜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1/5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>
              <a:lnSpc>
                <a:spcPts val="3467"/>
              </a:lnSpc>
            </a:pPr>
            <a:r>
              <a:rPr sz="2667" b="1">
                <a:solidFill>
                  <a:srgbClr val="FFFFFF"/>
                </a:solidFill>
                <a:latin typeface="Calibri"/>
              </a:rPr>
              <a:t>Sınıfta sesli kitap kullanımı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0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Eğitim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94685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Sosyal-Fiziksel Çevre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1079642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Ekonomi-İstihdam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1/5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15803D"/>
                </a:solidFill>
                <a:latin typeface="Cambria"/>
              </a:rPr>
              <a:t>✅  Doğru sınıflandırma!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"Sınıfta sesli kitap kullanımı" örneği Eğitim alanına aittir.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Kart ➜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1/5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Durumu tekrar oku ve hangi alanla ilgili olduğunu düşün.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2/5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>
              <a:lnSpc>
                <a:spcPts val="3467"/>
              </a:lnSpc>
            </a:pPr>
            <a:r>
              <a:rPr sz="2667" b="1">
                <a:solidFill>
                  <a:srgbClr val="FFFFFF"/>
                </a:solidFill>
                <a:latin typeface="Calibri"/>
              </a:rPr>
              <a:t>Kaldırımlara rampa yapılması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0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Eğitim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94685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Sosyal-Fiziksel Çevre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1079642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Ekonomi-İstihdam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2/5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15803D"/>
                </a:solidFill>
                <a:latin typeface="Cambria"/>
              </a:rPr>
              <a:t>✅  Doğru sınıflandırma!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"Kaldırımlara rampa yapılması" örneği Sosyal-Fiziksel Çevre alanına aittir.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Kart ➜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2/5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Durumu tekrar oku ve hangi alanla ilgili olduğunu düşün.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3/5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>
              <a:lnSpc>
                <a:spcPts val="3467"/>
              </a:lnSpc>
            </a:pPr>
            <a:r>
              <a:rPr sz="2667" b="1">
                <a:solidFill>
                  <a:srgbClr val="FFFFFF"/>
                </a:solidFill>
                <a:latin typeface="Calibri"/>
              </a:rPr>
              <a:t>Engelli bireylere kamu kurumlarında kontenjan ayrılması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0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Eğitim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594685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Sosyal-Fiziksel Çevre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1079642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Ekonomi-İstihdam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3/5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15803D"/>
                </a:solidFill>
                <a:latin typeface="Cambria"/>
              </a:rPr>
              <a:t>✅  Doğru sınıflandırma!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1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"Engelli bireylere kamu kurumlarında kontenjan ayrılması" örneği Ekonomi-İstihdam alanına aittir.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Kart ➜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3/5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Durumu tekrar oku ve hangi alanla ilgili olduğunu düşün.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4/5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>
              <a:lnSpc>
                <a:spcPts val="3467"/>
              </a:lnSpc>
            </a:pPr>
            <a:r>
              <a:rPr sz="2667" b="1">
                <a:solidFill>
                  <a:srgbClr val="FFFFFF"/>
                </a:solidFill>
                <a:latin typeface="Calibri"/>
              </a:rPr>
              <a:t>Bireyselleştirilmiş Eğitim Planı (BEP) hazırlanması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0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Eğitim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94685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Sosyal-Fiziksel Çevre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1079642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Ekonomi-İstihdam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4/5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15803D"/>
                </a:solidFill>
                <a:latin typeface="Cambria"/>
              </a:rPr>
              <a:t>✅  Doğru sınıflandırma!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"Bireyselleştirilmiş Eğitim Planı (BEP) hazırlanması" örneği Eğitim alanına aittir.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Sonraki Kart ➜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4/5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Durumu tekrar oku ve hangi alanla ilgili olduğunu düşün.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5/5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584960"/>
            <a:ext cx="14061033" cy="1950720"/>
          </a:xfrm>
          <a:prstGeom prst="roundRect">
            <a:avLst>
              <a:gd name="adj" fmla="val 8000"/>
            </a:avLst>
          </a:prstGeom>
          <a:solidFill>
            <a:srgbClr val="2D2D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87680" tIns="0" rIns="487680" bIns="0" rtlCol="0" anchor="ctr"/>
          <a:lstStyle/>
          <a:p>
            <a:pPr defTabSz="609585">
              <a:lnSpc>
                <a:spcPts val="3467"/>
              </a:lnSpc>
            </a:pPr>
            <a:r>
              <a:rPr sz="2667" b="1">
                <a:solidFill>
                  <a:srgbClr val="FFFFFF"/>
                </a:solidFill>
                <a:latin typeface="Calibri"/>
              </a:rPr>
              <a:t>Toplu taşımada öncelikli koltuk ayrılması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1097280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Eğitim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94685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Sosyal-Fiziksel Çevre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10796421" y="4145280"/>
            <a:ext cx="4361891" cy="1219200"/>
          </a:xfrm>
          <a:prstGeom prst="roundRect">
            <a:avLst>
              <a:gd name="adj" fmla="val 12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1A1A1A"/>
                </a:solidFill>
                <a:latin typeface="Calibri"/>
              </a:rPr>
              <a:t>Ekonomi-İstihdam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5/5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E3F5E9"/>
          </a:solidFill>
          <a:ln w="19050">
            <a:solidFill>
              <a:srgbClr val="1580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15803D"/>
                </a:solidFill>
                <a:latin typeface="Cambria"/>
              </a:rPr>
              <a:t>✅  Doğru sınıflandırma!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2D2D2D"/>
                </a:solidFill>
                <a:latin typeface="Calibri"/>
              </a:rPr>
              <a:t>"Toplu taşımada öncelikli koltuk ayrılması" örneği Sosyal-Fiziksel Çevre alanına aittir.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Bitir ➜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426720"/>
            <a:ext cx="3048000" cy="609600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733" b="1">
                <a:solidFill>
                  <a:srgbClr val="FFFFFF"/>
                </a:solidFill>
                <a:latin typeface="Calibri"/>
              </a:rPr>
              <a:t>✏️  Sosyal Bilgiler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01441" y="426720"/>
            <a:ext cx="11744553" cy="609600"/>
          </a:xfrm>
          <a:prstGeom prst="roundRect">
            <a:avLst>
              <a:gd name="adj" fmla="val 20000"/>
            </a:avLst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1867" b="1">
                <a:solidFill>
                  <a:srgbClr val="FFFFFF"/>
                </a:solidFill>
                <a:latin typeface="Calibri"/>
              </a:rPr>
              <a:t>Sınıflandırma — Kart 5/5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1" y="8631936"/>
            <a:ext cx="15036393" cy="1846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 defTabSz="609585"/>
            <a:r>
              <a:rPr sz="1200">
                <a:solidFill>
                  <a:srgbClr val="6B7280"/>
                </a:solidFill>
                <a:latin typeface="Calibri"/>
              </a:rPr>
              <a:t>Hazırlayan: Engin DEMİRCİ | Sosyal Bilgiler Öğretmeni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97281" y="1828800"/>
            <a:ext cx="14061033" cy="4145280"/>
          </a:xfrm>
          <a:prstGeom prst="roundRect">
            <a:avLst>
              <a:gd name="adj" fmla="val 8000"/>
            </a:avLst>
          </a:prstGeom>
          <a:solidFill>
            <a:srgbClr val="FCE8E8"/>
          </a:solidFill>
          <a:ln w="19050">
            <a:solidFill>
              <a:srgbClr val="B91C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4961" y="2316481"/>
            <a:ext cx="13085673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3200" b="1">
                <a:solidFill>
                  <a:srgbClr val="B91C1C"/>
                </a:solidFill>
                <a:latin typeface="Cambria"/>
              </a:rPr>
              <a:t>❌  Yanlış, tekrar dene!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4961" y="3230880"/>
            <a:ext cx="1308567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 i="1">
                <a:solidFill>
                  <a:srgbClr val="2D2D2D"/>
                </a:solidFill>
                <a:latin typeface="Calibri"/>
              </a:rPr>
              <a:t>Durumu tekrar oku ve hangi alanla ilgili olduğunu düşün.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177076" y="646176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Tekrar Dene ➜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3A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1" y="2804161"/>
            <a:ext cx="14061033" cy="6975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4533" b="1">
                <a:solidFill>
                  <a:srgbClr val="FBBF24"/>
                </a:solidFill>
                <a:latin typeface="Cambria"/>
              </a:rPr>
              <a:t>🎉  Tebrikler!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1" y="3901440"/>
            <a:ext cx="14061033" cy="37997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>
              <a:lnSpc>
                <a:spcPts val="3200"/>
              </a:lnSpc>
            </a:pPr>
            <a:r>
              <a:rPr sz="2133">
                <a:solidFill>
                  <a:srgbClr val="FFFFFF"/>
                </a:solidFill>
                <a:latin typeface="Calibri"/>
              </a:rPr>
              <a:t>Fırsat eşitliği etkinliklerini tamamladın. Bugün öğrendiklerini çevrende de uygulamayı unutma!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6177076" y="5608320"/>
            <a:ext cx="3901440" cy="731520"/>
          </a:xfrm>
          <a:prstGeom prst="roundRect">
            <a:avLst>
              <a:gd name="adj" fmla="val 14000"/>
            </a:avLst>
          </a:prstGeom>
          <a:solidFill>
            <a:srgbClr val="FBBF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609585"/>
            <a:r>
              <a:rPr sz="2000" b="1">
                <a:solidFill>
                  <a:srgbClr val="1A1A1A"/>
                </a:solidFill>
                <a:latin typeface="Calibri"/>
              </a:rPr>
              <a:t>Baştan Başla 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1" y="8473441"/>
            <a:ext cx="14061033" cy="2051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defTabSz="609585"/>
            <a:r>
              <a:rPr sz="1333">
                <a:solidFill>
                  <a:srgbClr val="DCE8FF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5271E116-5EF1-D058-8C5F-E316E41035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232" y="-12700"/>
            <a:ext cx="16256000" cy="9144000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101C43C7-1BBD-6E1D-05A3-588FB11EB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8787" y="-18578"/>
            <a:ext cx="8314286" cy="7185536"/>
          </a:xfrm>
          <a:prstGeom prst="rect">
            <a:avLst/>
          </a:prstGeom>
        </p:spPr>
      </p:pic>
      <p:sp>
        <p:nvSpPr>
          <p:cNvPr id="11" name="Metin kutusu 10">
            <a:extLst>
              <a:ext uri="{FF2B5EF4-FFF2-40B4-BE49-F238E27FC236}">
                <a16:creationId xmlns:a16="http://schemas.microsoft.com/office/drawing/2014/main" id="{0B54D054-246E-EE2B-0564-693ABCB05DAD}"/>
              </a:ext>
            </a:extLst>
          </p:cNvPr>
          <p:cNvSpPr txBox="1"/>
          <p:nvPr/>
        </p:nvSpPr>
        <p:spPr>
          <a:xfrm>
            <a:off x="216061" y="5012353"/>
            <a:ext cx="7911940" cy="858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1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97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by Kruffy" panose="00000400000000000000" pitchFamily="2" charset="0"/>
                <a:ea typeface="+mn-ea"/>
                <a:cs typeface="+mn-cs"/>
              </a:rPr>
              <a:t> </a:t>
            </a:r>
          </a:p>
        </p:txBody>
      </p:sp>
      <p:pic>
        <p:nvPicPr>
          <p:cNvPr id="27" name="Resim 26">
            <a:extLst>
              <a:ext uri="{FF2B5EF4-FFF2-40B4-BE49-F238E27FC236}">
                <a16:creationId xmlns:a16="http://schemas.microsoft.com/office/drawing/2014/main" id="{D931D785-14C0-173A-14B7-81537F1A3A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141" y="3702462"/>
            <a:ext cx="8312955" cy="3663337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A1339C31-DA99-4449-DF5C-28C8D90A3AD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7749" y="-10817"/>
            <a:ext cx="8363943" cy="9144000"/>
          </a:xfrm>
          <a:prstGeom prst="rect">
            <a:avLst/>
          </a:prstGeom>
        </p:spPr>
      </p:pic>
      <p:pic>
        <p:nvPicPr>
          <p:cNvPr id="13" name="Resim 12">
            <a:hlinkClick r:id="rId7"/>
            <a:extLst>
              <a:ext uri="{FF2B5EF4-FFF2-40B4-BE49-F238E27FC236}">
                <a16:creationId xmlns:a16="http://schemas.microsoft.com/office/drawing/2014/main" id="{098B7733-1241-9A70-FC0D-5EEAC69ADD3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04" y="396437"/>
            <a:ext cx="7911940" cy="255783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7E77B77-F341-504C-8B69-5C2840CB673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337" y="7225714"/>
            <a:ext cx="1475336" cy="147533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9C9AB17-8BA9-4274-A2ED-2324E2BE1E0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4336" y="1475747"/>
            <a:ext cx="1508289" cy="150828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8D61D51-2A17-4EF9-9A34-9641D05A9A8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687" y="7156603"/>
            <a:ext cx="1601369" cy="160136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9098598-7827-4B13-8BD7-9594315EA933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9514" y="6874330"/>
            <a:ext cx="2165913" cy="2165913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B3C6B96-4D58-4608-BD05-92DAE190ADA4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74300" y="979176"/>
            <a:ext cx="1665257" cy="2501429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3018AB6B-C3DD-4CA6-6008-1809549EB45C}"/>
              </a:ext>
            </a:extLst>
          </p:cNvPr>
          <p:cNvSpPr txBox="1"/>
          <p:nvPr/>
        </p:nvSpPr>
        <p:spPr>
          <a:xfrm>
            <a:off x="3359861" y="3639292"/>
            <a:ext cx="11993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14"/>
              </a:rPr>
              <a:t>Hakkımda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Resim 18">
            <a:extLst>
              <a:ext uri="{FF2B5EF4-FFF2-40B4-BE49-F238E27FC236}">
                <a16:creationId xmlns:a16="http://schemas.microsoft.com/office/drawing/2014/main" id="{07D3FAF3-EC45-17E7-67AB-FFE5DE1993F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961289" y="7142772"/>
            <a:ext cx="1426588" cy="213988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90FA2003-280B-0375-C06D-91CB538090B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17486" y="7142360"/>
            <a:ext cx="1591194" cy="2170364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1852C0DD-AAA9-CA9C-551D-F1246120FB6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447712" y="7166957"/>
            <a:ext cx="1426588" cy="2139881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7BA541CC-1E13-D566-1B4A-F39542D7F13B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34" y="7205260"/>
            <a:ext cx="3405574" cy="1984284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973F3AE3-9BA4-DA65-C911-BC821599F95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55056" y="6948561"/>
            <a:ext cx="2164268" cy="1883827"/>
          </a:xfrm>
          <a:prstGeom prst="rect">
            <a:avLst/>
          </a:prstGeom>
        </p:spPr>
      </p:pic>
      <p:pic>
        <p:nvPicPr>
          <p:cNvPr id="107" name="Google Shape;107;p13" descr="image.png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3730231" y="3021123"/>
            <a:ext cx="458565" cy="531068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403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2436</Words>
  <Application>Microsoft Office PowerPoint</Application>
  <PresentationFormat>Özel</PresentationFormat>
  <Paragraphs>437</Paragraphs>
  <Slides>107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7</vt:i4>
      </vt:variant>
      <vt:variant>
        <vt:lpstr>Slayt Başlıkları</vt:lpstr>
      </vt:variant>
      <vt:variant>
        <vt:i4>107</vt:i4>
      </vt:variant>
    </vt:vector>
  </HeadingPairs>
  <TitlesOfParts>
    <vt:vector size="121" baseType="lpstr">
      <vt:lpstr>Aptos</vt:lpstr>
      <vt:lpstr>Aptos Display</vt:lpstr>
      <vt:lpstr>Arial</vt:lpstr>
      <vt:lpstr>Baby Kruffy</vt:lpstr>
      <vt:lpstr>Calibri</vt:lpstr>
      <vt:lpstr>Calibri Light</vt:lpstr>
      <vt:lpstr>Cambria</vt:lpstr>
      <vt:lpstr>Office Theme</vt:lpstr>
      <vt:lpstr>1_Office Theme</vt:lpstr>
      <vt:lpstr>Presentation</vt:lpstr>
      <vt:lpstr>2_Office Theme</vt:lpstr>
      <vt:lpstr>Office Teması</vt:lpstr>
      <vt:lpstr>3_Office Theme</vt:lpstr>
      <vt:lpstr>1_Office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kazihiro kazihiro</dc:creator>
  <cp:lastModifiedBy>kazihiro kazihiro</cp:lastModifiedBy>
  <cp:revision>80</cp:revision>
  <dcterms:created xsi:type="dcterms:W3CDTF">2006-08-16T00:00:00Z</dcterms:created>
  <dcterms:modified xsi:type="dcterms:W3CDTF">2026-09-11T17:09:41Z</dcterms:modified>
</cp:coreProperties>
</file>