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88" r:id="rId7"/>
    <p:sldId id="262" r:id="rId8"/>
    <p:sldId id="263" r:id="rId9"/>
    <p:sldId id="264" r:id="rId10"/>
    <p:sldId id="286" r:id="rId11"/>
    <p:sldId id="266" r:id="rId12"/>
    <p:sldId id="267" r:id="rId13"/>
    <p:sldId id="268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5" d="100"/>
          <a:sy n="85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519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Türk dünyasıyla kültürel iş birliklerini keşfediyoruz.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Bugünün kazanımı.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görev.
⏱️ SÜRE: 2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durak.
⏱️ SÜRE: 1 dk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Türk dünyası kavramı.</a:t>
            </a:r>
          </a:p>
          <a:p>
            <a:endParaRPr/>
          </a:p>
          <a:p>
            <a:r>
              <a:t>⏱️ SÜRE: 3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Türk dünyasına ait ülkeleri ayırt edin.</a:t>
            </a:r>
          </a:p>
          <a:p>
            <a:endParaRPr/>
          </a:p>
          <a:p>
            <a:r>
              <a:t>⏱️ SÜRE: 1,5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Mutlak ve göreceli konum ayrımı.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Mutlak mı göreceli mi?
⏱️ SÜRE: 1,5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İş birliği kurumları.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Demir İpek Yolu ve kültür elçileri.</a:t>
            </a:r>
          </a:p>
          <a:p>
            <a:endParaRPr/>
          </a:p>
          <a:p>
            <a:r>
              <a:t>⏱️ SÜRE: 3 dk</a:t>
            </a:r>
          </a:p>
          <a:p>
            <a:endParaRPr/>
          </a:p>
          <a:p>
            <a:r>
              <a:t>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Kalkın-oturun.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Bilgi/yorum.
⏱️ SÜRE: 2-3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Kendi hayat.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Kilitler.
⏱️ SÜRE: 3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Kapanış.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SINIF SOSYAL BİLGİLER  ·  2. Öğrenme Alanı Evimiz Dünya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Ülkemizin Türk Dünyasıyla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İş Birlikleri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kültürel bağlarımızı keşfet!</a:t>
            </a:r>
            <a:endParaRPr lang="en-US" sz="1500" dirty="0"/>
          </a:p>
        </p:txBody>
      </p:sp>
      <p:pic>
        <p:nvPicPr>
          <p:cNvPr id="10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243F6FA-3610-6388-5845-3B36CB82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66424" y="4690872"/>
            <a:ext cx="2578768" cy="25787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SB.6.2.3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273"/>
            </a:avLst>
          </a:prstGeom>
          <a:solidFill>
            <a:srgbClr val="2E2A6B"/>
          </a:solidFill>
          <a:ln/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914400" y="1938528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🎯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"Ülkemizin Türk dünyasıyla kültürel iş birliklerini yorumlayabilme."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1106424" y="370332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1106424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🌍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Tanımlarım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68472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 ve özerk devlet kavramlarını tanımlarım.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3904488" y="370332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3904488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🕌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348278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coğrafyası ile gönül coğrafyası arasındaki farkı ayırt ederim.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670255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670255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🏛️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Belirlerim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628084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iş birliği yapan kurumları belirlerim.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9500616" y="3703320"/>
            <a:ext cx="822960" cy="82296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950061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💡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Yorumlarım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07891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kültürel iş birliklerini yorumlarım.</a:t>
            </a:r>
            <a:endParaRPr lang="en-US" sz="105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🌍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Türk Dünyası mı, Değil mi?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 Türk dünyasına ait mi?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🕌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Kültür mü, Gönül mü?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Coğrafya hangisine örnektir?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🏛️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Kurum Eşleştirme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Kurumu doğru görevle eşleştir.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Türk Dünyası Şifresi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kilitleri aç.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0526"/>
            </a:avLst>
          </a:prstGeom>
          <a:solidFill>
            <a:srgbClr val="E9971B"/>
          </a:solidFill>
          <a:ln/>
        </p:spPr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pic>
        <p:nvPicPr>
          <p:cNvPr id="31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2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HARİTAMIZ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8421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1691640" y="189280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🌍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 nedir, yapısı nasıldır?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200" dirty="0"/>
          </a:p>
        </p:txBody>
      </p:sp>
      <p:sp>
        <p:nvSpPr>
          <p:cNvPr id="14" name="Shape 12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1691640" y="300837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🇹🇷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Atatürk ve Ortak Özellikler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Atatürk'ün vasiyeti ve ortak değerlerimiz.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200" dirty="0"/>
          </a:p>
        </p:txBody>
      </p:sp>
      <p:sp>
        <p:nvSpPr>
          <p:cNvPr id="21" name="Shape 19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2" name="Text 20"/>
          <p:cNvSpPr/>
          <p:nvPr/>
        </p:nvSpPr>
        <p:spPr>
          <a:xfrm>
            <a:off x="1691640" y="412394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🏛️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İş Birliği Kurumları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TDT, TİKA, YEE, YTB, TÜRKSOY nedir?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8421"/>
            </a:avLst>
          </a:prstGeom>
          <a:solidFill>
            <a:srgbClr val="2E2A6B"/>
          </a:solidFill>
          <a:ln/>
        </p:spPr>
      </p:sp>
      <p:sp>
        <p:nvSpPr>
          <p:cNvPr id="27" name="Text 25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200" dirty="0"/>
          </a:p>
        </p:txBody>
      </p:sp>
      <p:sp>
        <p:nvSpPr>
          <p:cNvPr id="28" name="Shape 26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1691640" y="523951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🕌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ve Gönül Coğrafyası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Demir İpek Yolu ve kültür elçilerimiz.</a:t>
            </a:r>
            <a:endParaRPr lang="en-US" sz="11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TÜRK DÜNYASI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657600" cy="27432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</p:spPr>
      </p:sp>
      <p:sp>
        <p:nvSpPr>
          <p:cNvPr id="20" name="Text 17"/>
          <p:cNvSpPr/>
          <p:nvPr/>
        </p:nvSpPr>
        <p:spPr>
          <a:xfrm>
            <a:off x="548640" y="5870448"/>
            <a:ext cx="11091672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ND Sosyal Bilgiler Atölyesi</a:t>
            </a:r>
            <a:endParaRPr lang="en-US" sz="800" dirty="0"/>
          </a:p>
        </p:txBody>
      </p:sp>
      <p:pic>
        <p:nvPicPr>
          <p:cNvPr id="21" name="Image 1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2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5</a:t>
            </a:r>
            <a:endParaRPr lang="en-US" sz="900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7A51D2E7-043C-EA6B-72B5-9F38A78863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76656"/>
            <a:ext cx="12192000" cy="6181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F2B87B8A-C37B-76C5-FF49-C7E37E9150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43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Türk Dünyası mı, Değil mi?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ülkeler Türk dünyasına mı aittir? Grubunla karar ver — cevapları öğretmenin açacak!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🇦🇿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Azerbaycan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🇫🇷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Fransa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🇰🇿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Kazakistan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🇯🇵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Japonya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7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Azerbaycan ve Kazakistan bağımsız Türk devletidir; Fransa ve Japonya Türk dünyasına ait değildir.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Azerbaycan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DÜNYASI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Fransa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DEĞİL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Kazakistan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DÜNYASI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Japonya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DEĞİL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8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07981" y="91440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ATATÜRK VE ORTAK ÖZELLİKLER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394960"/>
            <a:ext cx="10515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Atatürk, Türk dünyasına sahip çıkmamızı vasiyet etmiştir; ortak değerlerimiz bağlarımızı güçlendirir.</a:t>
            </a:r>
            <a:endParaRPr lang="en-US" sz="1250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434BA9A8-9ECA-2CE0-E47F-36021BFD34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6165"/>
            <a:ext cx="12263718" cy="63918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0080" y="320040"/>
            <a:ext cx="8229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159C8E"/>
                </a:solidFill>
                <a:latin typeface="Calibri"/>
              </a:rPr>
              <a:t>YENİ KAVRAMLAR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Türk Dünyasıyla İş Birlikleri   ·   15</a:t>
            </a:r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7A4AEC16-1668-3500-CE1E-7553AD3032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0080"/>
            <a:ext cx="12192000" cy="621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6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Kültür mü, Gönül mü?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örnekler KÜLTÜR coğrafyasına mı, GÖNÜL coğrafyasına mı aittir?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🗣️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Türkçe konuşulan ülkeler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🤝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Bosna-Hersek dostluğu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🕌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Osmanlı camileri, köprüleri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❤️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Somali'ye yapılan yardım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11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 ve mimari kültür coğrafyasına; dostluk ve yardımlaşma gönül coğrafyasına örnektir.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Türkçe konuşulan ülkeler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Bosna-Hersek dostluğu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GÖNÜL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Osmanlı camileri, köprüleri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Somali'ye yapılan yardım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GÖNÜL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12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İŞ BİRLİĞİ KURUMLARI</a:t>
            </a:r>
            <a:endParaRPr lang="en-US" sz="1200" dirty="0"/>
          </a:p>
        </p:txBody>
      </p:sp>
      <p:sp>
        <p:nvSpPr>
          <p:cNvPr id="38" name="Text 35"/>
          <p:cNvSpPr/>
          <p:nvPr/>
        </p:nvSpPr>
        <p:spPr>
          <a:xfrm>
            <a:off x="10681498" y="40233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42" name="Text 3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13</a:t>
            </a:r>
            <a:endParaRPr lang="en-US" sz="900" dirty="0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C4C40FE0-1489-4016-0DA5-709BFD6092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6656"/>
            <a:ext cx="12192000" cy="6181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Kurum Eşleştirme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görevler hangi kuruma aittir? Grubunla karar ver!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💰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Kalkınma elçisi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🎭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dünyasının UNESCO'su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🗣️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Yurt dışında Türkçe öğretimi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🏙️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Merkezi İstanbul, 2021'de kuruldu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15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TİKA kalkınma elçisi, TÜRKSOY kültür UNESCO'su, Yunus Emre Enstitüsü dil öğretimi, TDT iş birliği kurumudur.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Kalkınma elçisi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TİKA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dünyasının UNESCO'su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TÜRKSOY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Yurt dışında Türkçe öğretimi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YEE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Merkezi İstanbul, 2021'de kuruldu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TDT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16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DEMİR İPEK YOLU VE KÜLTÜR ELÇİLERİ</a:t>
            </a:r>
            <a:endParaRPr lang="en-US" sz="1200" dirty="0"/>
          </a:p>
        </p:txBody>
      </p:sp>
      <p:sp>
        <p:nvSpPr>
          <p:cNvPr id="12" name="Text 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17</a:t>
            </a:r>
            <a:endParaRPr lang="en-US" sz="900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7A01A403-BE80-4CC7-410C-DF56D3FC3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6656"/>
            <a:ext cx="12192000" cy="6181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 yalnızca Orta Asya'yı kapsar.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Özerk devlet tamamen bağımsızdır.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4" name="Shape 12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TÜRKSOY 1993'te kurulmuştur.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Demir İpek Yolu Türkiye'yi Çin'e bağlar.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548640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2" name="Shape 20"/>
          <p:cNvSpPr/>
          <p:nvPr/>
        </p:nvSpPr>
        <p:spPr>
          <a:xfrm>
            <a:off x="777240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1417320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Nevruz sadece Türkiye'de kutlanır.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6181344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6" name="Shape 24"/>
          <p:cNvSpPr/>
          <p:nvPr/>
        </p:nvSpPr>
        <p:spPr>
          <a:xfrm>
            <a:off x="6409944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7050024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TİKA, Türkiye'nin kalkınma elçisidir.</a:t>
            </a:r>
            <a:endParaRPr lang="en-US" sz="120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19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5" name="Text 3"/>
          <p:cNvSpPr/>
          <p:nvPr/>
        </p:nvSpPr>
        <p:spPr>
          <a:xfrm>
            <a:off x="777240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 yalnızca Orta Asya'yı kapsar.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777240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181344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409944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Özerk devlet tamamen bağımsızdır.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409944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48640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3" name="Text 11"/>
          <p:cNvSpPr/>
          <p:nvPr/>
        </p:nvSpPr>
        <p:spPr>
          <a:xfrm>
            <a:off x="777240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TÜRKSOY 1993'te kurulmuştur.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77240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181344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7" name="Text 15"/>
          <p:cNvSpPr/>
          <p:nvPr/>
        </p:nvSpPr>
        <p:spPr>
          <a:xfrm>
            <a:off x="6409944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Demir İpek Yolu Türkiye'yi Çin'e bağlar.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6409944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48640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1" name="Text 19"/>
          <p:cNvSpPr/>
          <p:nvPr/>
        </p:nvSpPr>
        <p:spPr>
          <a:xfrm>
            <a:off x="777240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Nevruz sadece Türkiye'de kutlanır.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777240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5" name="Text 23"/>
          <p:cNvSpPr/>
          <p:nvPr/>
        </p:nvSpPr>
        <p:spPr>
          <a:xfrm>
            <a:off x="6409944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TİKA, Türkiye'nin kalkınma elçisidir.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6409944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20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3794760" y="1874520"/>
            <a:ext cx="4599432" cy="1645920"/>
          </a:xfrm>
          <a:prstGeom prst="roundRect">
            <a:avLst>
              <a:gd name="adj" fmla="val 5556"/>
            </a:avLst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3794760" y="1874520"/>
            <a:ext cx="459943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dirty="0">
                <a:solidFill>
                  <a:srgbClr val="000000"/>
                </a:solidFill>
              </a:rPr>
              <a:t>🌍</a:t>
            </a:r>
            <a:endParaRPr lang="en-US" sz="3200" dirty="0"/>
          </a:p>
        </p:txBody>
      </p:sp>
      <p:sp>
        <p:nvSpPr>
          <p:cNvPr id="9" name="Shape 7"/>
          <p:cNvSpPr/>
          <p:nvPr/>
        </p:nvSpPr>
        <p:spPr>
          <a:xfrm>
            <a:off x="3840480" y="2834640"/>
            <a:ext cx="4507992" cy="594360"/>
          </a:xfrm>
          <a:prstGeom prst="roundRect">
            <a:avLst>
              <a:gd name="adj" fmla="val 9231"/>
            </a:avLst>
          </a:prstGeom>
          <a:solidFill>
            <a:srgbClr val="211E52"/>
          </a:solidFill>
          <a:ln/>
        </p:spPr>
      </p:sp>
      <p:sp>
        <p:nvSpPr>
          <p:cNvPr id="10" name="Text 8"/>
          <p:cNvSpPr/>
          <p:nvPr/>
        </p:nvSpPr>
        <p:spPr>
          <a:xfrm>
            <a:off x="3840480" y="2834640"/>
            <a:ext cx="450799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DÜNYASI İLE İŞ BİRLİĞİ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548640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2" name="Text 10"/>
          <p:cNvSpPr/>
          <p:nvPr/>
        </p:nvSpPr>
        <p:spPr>
          <a:xfrm>
            <a:off x="685800" y="2194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 TÜRK DÜNYASI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685800" y="2880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Coğrafya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714232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5" name="Text 13"/>
          <p:cNvSpPr/>
          <p:nvPr/>
        </p:nvSpPr>
        <p:spPr>
          <a:xfrm>
            <a:off x="8851392" y="2194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🇹🇷 ATATÜRK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8851392" y="2880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Vasiyet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48640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8" name="Text 16"/>
          <p:cNvSpPr/>
          <p:nvPr/>
        </p:nvSpPr>
        <p:spPr>
          <a:xfrm>
            <a:off x="685800" y="4480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🏛️ KURUMLAR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85800" y="5166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TDT-TİKA-YEE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8714232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21" name="Text 19"/>
          <p:cNvSpPr/>
          <p:nvPr/>
        </p:nvSpPr>
        <p:spPr>
          <a:xfrm>
            <a:off x="8851392" y="4480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7C7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🕌 KÜLTÜR-GÖNÜL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8851392" y="5166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Coğrafya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822960" y="6309360"/>
            <a:ext cx="10561320" cy="685800"/>
          </a:xfrm>
          <a:prstGeom prst="roundRect">
            <a:avLst>
              <a:gd name="adj" fmla="val 10667"/>
            </a:avLst>
          </a:prstGeom>
          <a:solidFill>
            <a:srgbClr val="211E52"/>
          </a:solidFill>
          <a:ln/>
        </p:spPr>
      </p:sp>
      <p:sp>
        <p:nvSpPr>
          <p:cNvPr id="24" name="Text 22"/>
          <p:cNvSpPr/>
          <p:nvPr/>
        </p:nvSpPr>
        <p:spPr>
          <a:xfrm>
            <a:off x="1097280" y="6309360"/>
            <a:ext cx="102412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Türk dünyası; ortak kurumlar, tarih bilinci ve kültürel bağlarla güçlenir.</a:t>
            </a:r>
            <a:endParaRPr lang="en-US" sz="1150" dirty="0"/>
          </a:p>
        </p:txBody>
      </p:sp>
      <p:pic>
        <p:nvPicPr>
          <p:cNvPr id="25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21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186994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5" name="Text 3"/>
          <p:cNvSpPr/>
          <p:nvPr/>
        </p:nvSpPr>
        <p:spPr>
          <a:xfrm>
            <a:off x="640080" y="18699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🌍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1417320" y="1691640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663440" y="1691640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Ortak dil, tarih ve kültürle bağlı, geniş bir coğrafyadır.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640080" y="2793492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9" name="Text 7"/>
          <p:cNvSpPr/>
          <p:nvPr/>
        </p:nvSpPr>
        <p:spPr>
          <a:xfrm>
            <a:off x="640080" y="279349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🇹🇷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417320" y="2615184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Atatürk'ün Vasiyeti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663440" y="2615184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halklarına sahip çıkmamızı öğütlemiştir.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40080" y="3717036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371703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🏛️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417320" y="3538728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İş Birliği Kurumları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4663440" y="3538728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TDT, TİKA, Yunus Emre Enstitüsü, YTB, TÜRKSOY.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40080" y="4640580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464058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🚂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417320" y="4462272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Demir İpek Yolu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4663440" y="4462272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Türkiye'yi Çin'e bağlayan stratejik demiryolu.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40080" y="5564124"/>
            <a:ext cx="566928" cy="566928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1" name="Text 19"/>
          <p:cNvSpPr/>
          <p:nvPr/>
        </p:nvSpPr>
        <p:spPr>
          <a:xfrm>
            <a:off x="640080" y="556412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🕌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417320" y="5385816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ve Gönül Coğrafyası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663440" y="5385816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Ortak değerler ve dostluk bağlarını ifade eder.</a:t>
            </a:r>
            <a:endParaRPr lang="en-US" sz="1150" dirty="0"/>
          </a:p>
        </p:txBody>
      </p:sp>
      <p:pic>
        <p:nvPicPr>
          <p:cNvPr id="2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5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22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Türk dünyası kavramını tanımlayınız.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Türk dünyasının yapısını oluşturan üç kısmı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Türk dünyasıyla iş birliği yapan kurumlardan üçünü sayınız.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Demir İpek Yolu'nun güzergâhını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Kültür elçilerimizden birinin katkısını yazınız.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E45B4E"/>
          </a:solidFill>
          <a:ln/>
        </p:spPr>
      </p:sp>
      <p:sp>
        <p:nvSpPr>
          <p:cNvPr id="11" name="Shape 9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2" name="Text 10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6492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Atatürk'ün vasiyetinin günümüzdeki önemini yorumlayınız.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Kültür coğrafyası ile gönül coğrafyası arasındaki farkı örnekle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"Demir İpek Yolu olmasaydı Türk dünyasıyla bağlarımız nasıl etkilenirdi?" tartışınız.</a:t>
            </a:r>
            <a:endParaRPr lang="en-US" sz="1100" dirty="0"/>
          </a:p>
        </p:txBody>
      </p:sp>
      <p:pic>
        <p:nvPicPr>
          <p:cNvPr id="1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23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943100"/>
            <a:ext cx="731520" cy="73152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731520" y="194310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☀️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691640" y="182880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1691640" y="219456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Ailenle birlikte Türk dünyası ülkelerinin bayraklarını araştırın.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48640" y="310896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731520" y="3360420"/>
            <a:ext cx="731520" cy="7315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731520" y="33604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👨‍👩‍👧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691640" y="324612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1691640" y="361188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Nevruz kutlamalarını Türk dünyasındaki farklı ülkelerle karşılaştırın.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48640" y="452628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731520" y="4777740"/>
            <a:ext cx="731520" cy="73152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6" name="Text 14"/>
          <p:cNvSpPr/>
          <p:nvPr/>
        </p:nvSpPr>
        <p:spPr>
          <a:xfrm>
            <a:off x="731520" y="47777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🧠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1691640" y="466344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1691640" y="502920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"Atatürk'ün vasiyeti gerçekleşmeseydi Türk dünyasıyla bağlarımız nasıl olurdu?" İfadeyi tartış.</a:t>
            </a:r>
            <a:endParaRPr lang="en-US" sz="1150" dirty="0"/>
          </a:p>
        </p:txBody>
      </p:sp>
      <p:pic>
        <p:nvPicPr>
          <p:cNvPr id="1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24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Türk Dünyası Şifresi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dünyasının UNESCO'su olarak bilinen kurum?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BTK demiryolunun diğer adı?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"Cep Herkülü" lakaplı sporcu?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Dostluk ve dayanışma bağlarını ifade eden coğrafya?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25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4" name="Text 2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 şifresini çözdünüz!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6" name="Text 4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TÜRKSOY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DEMİR İPEK YOLU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2" name="Text 10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NAIM SÜLEYMANOĞLU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5" name="Text 13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GÖNÜL COĞRAFYASI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pic>
        <p:nvPicPr>
          <p:cNvPr id="1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26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"Ülkemizin Türk Dünyasıyla Kültürel İş Birlikleri" konusunu başarıyla tamamladın.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ND Sosyal Bilgiler Atölyesi + OpenMoji (CC BY-SA 4.0)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Dünyasıyla İş Birlikleri   ·   27</a:t>
            </a:r>
            <a:endParaRPr lang="en-US" sz="900" dirty="0"/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BFA64715-67B3-3826-C4F2-156F96014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790" y="3843688"/>
            <a:ext cx="2374232" cy="2374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1603</Words>
  <Application>Microsoft Office PowerPoint</Application>
  <PresentationFormat>Geniş ekran</PresentationFormat>
  <Paragraphs>360</Paragraphs>
  <Slides>25</Slides>
  <Notes>23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25</vt:i4>
      </vt:variant>
    </vt:vector>
  </HeadingPairs>
  <TitlesOfParts>
    <vt:vector size="28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3</cp:revision>
  <dcterms:created xsi:type="dcterms:W3CDTF">2026-07-28T21:52:19Z</dcterms:created>
  <dcterms:modified xsi:type="dcterms:W3CDTF">2026-07-29T11:35:58Z</dcterms:modified>
</cp:coreProperties>
</file>