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88" r:id="rId8"/>
    <p:sldId id="262" r:id="rId9"/>
    <p:sldId id="263" r:id="rId10"/>
    <p:sldId id="264" r:id="rId11"/>
    <p:sldId id="287" r:id="rId12"/>
    <p:sldId id="289" r:id="rId13"/>
    <p:sldId id="290" r:id="rId14"/>
    <p:sldId id="291" r:id="rId15"/>
    <p:sldId id="266" r:id="rId16"/>
    <p:sldId id="267" r:id="rId17"/>
    <p:sldId id="268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5" d="100"/>
          <a:sy n="85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519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Doğal ve beşerî çevre ilişkisini keşfediyoruz.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Bugünün kazanımı.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görev.
⏱️ SÜRE: 2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durak.
⏱️ SÜRE: 1 dk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Doğal ve beşerî çevre kavramları.</a:t>
            </a:r>
          </a:p>
          <a:p>
            <a:endParaRPr/>
          </a:p>
          <a:p>
            <a:r>
              <a:t>⏱️ SÜRE: 3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Doğal çevre unsurları.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Doğal ve beşerî çevre unsurlarını ayırt edin.</a:t>
            </a:r>
          </a:p>
          <a:p>
            <a:endParaRPr/>
          </a:p>
          <a:p>
            <a:r>
              <a:t>⏱️ SÜRE: 1,5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Hava olayı, hava durumu ve iklim ayrımı.</a:t>
            </a:r>
          </a:p>
          <a:p>
            <a:endParaRPr/>
          </a:p>
          <a:p>
            <a:r>
              <a:t>⏱️ SÜRE: 3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Mutlak mı göreceli mi?
⏱️ SÜRE: 1,5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Yeryüzü şekilleri.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Nüfus, göç ve yerleşme.</a:t>
            </a:r>
          </a:p>
          <a:p>
            <a:endParaRPr/>
          </a:p>
          <a:p>
            <a:r>
              <a:t>⏱️ SÜRE: 3 dk</a:t>
            </a:r>
          </a:p>
          <a:p>
            <a:endParaRPr/>
          </a:p>
          <a:p>
            <a:r>
              <a:t>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Toplu ve dağınık yerleşme tipleri.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Kalkın-oturun.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Bilgi/yorum.
⏱️ SÜRE: 2-3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Kendi hayat.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Kilitler.
⏱️ SÜRE: 3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Kapanış.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SINIF SOSYAL BİLGİLER  ·  2. Öğrenme Alanı Evimiz Dünya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Özellikleri Arasındaki İlişki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arasındaki ilişkiyi keşfet!</a:t>
            </a:r>
            <a:endParaRPr lang="en-US" sz="1500" dirty="0"/>
          </a:p>
        </p:txBody>
      </p:sp>
      <p:pic>
        <p:nvPicPr>
          <p:cNvPr id="10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243F6FA-3610-6388-5845-3B36CB82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66424" y="4690872"/>
            <a:ext cx="2578768" cy="25787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SB.6.2.2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273"/>
            </a:avLst>
          </a:prstGeom>
          <a:solidFill>
            <a:srgbClr val="2E2A6B"/>
          </a:solidFill>
          <a:ln/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914400" y="1938528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🎯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"Ülkemizin doğal ve beşerî çevre özellikleri arasındaki ilişkiyi çözümleyebilme."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1106424" y="370332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1106424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🌿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Tanımlarım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68472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çevre ve beşerî çevre kavramlarını tanımlarım.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3904488" y="370332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3904488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☁️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348278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İklim, hava durumu ve hava olayı arasındaki farkı ayırt ederim.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670255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670255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🏔️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Belirlerim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628084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Türkiye'deki iklim tiplerini ve yer şekillerini belirlerim.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9500616" y="3703320"/>
            <a:ext cx="822960" cy="82296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950061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💡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Yorumlarım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07891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Doğal-beşerî çevre etkileşimini yorumlarım.</a:t>
            </a:r>
            <a:endParaRPr lang="en-US" sz="105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🌿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Doğal mı, Beşerî mi?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Unsur doğal mı beşerî çevreye mi ait?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☁️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İklim mi, Hava Durumu mu?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İfade iklime mi hava durumuna mı ait?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🏔️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Yer Şekli Eşleştirme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 şeklini doğru tanımla.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Çevre Şifresi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kilitleri aç.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0526"/>
            </a:avLst>
          </a:prstGeom>
          <a:solidFill>
            <a:srgbClr val="E9971B"/>
          </a:solidFill>
          <a:ln/>
        </p:spPr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pic>
        <p:nvPicPr>
          <p:cNvPr id="31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2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HARİTAMIZ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8421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1691640" y="189280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🌿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çevre ve beşerî çevre kavramları nelerdir?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200" dirty="0"/>
          </a:p>
        </p:txBody>
      </p:sp>
      <p:sp>
        <p:nvSpPr>
          <p:cNvPr id="14" name="Shape 12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1691640" y="300837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☁️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İklim ve Hava Durumu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Hava olayı, hava durumu ve iklim özellikleri.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200" dirty="0"/>
          </a:p>
        </p:txBody>
      </p:sp>
      <p:sp>
        <p:nvSpPr>
          <p:cNvPr id="21" name="Shape 19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2" name="Text 20"/>
          <p:cNvSpPr/>
          <p:nvPr/>
        </p:nvSpPr>
        <p:spPr>
          <a:xfrm>
            <a:off x="1691640" y="412394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🏔️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Yeryüzü Şekilleri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Dağlar, ovalar, platolar nelerdir?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8421"/>
            </a:avLst>
          </a:prstGeom>
          <a:solidFill>
            <a:srgbClr val="2E2A6B"/>
          </a:solidFill>
          <a:ln/>
        </p:spPr>
      </p:sp>
      <p:sp>
        <p:nvSpPr>
          <p:cNvPr id="27" name="Text 25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200" dirty="0"/>
          </a:p>
        </p:txBody>
      </p:sp>
      <p:sp>
        <p:nvSpPr>
          <p:cNvPr id="28" name="Shape 26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1691640" y="523951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🏘️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Nüfus, Göç ve Yerleşme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Nüfus, göç ve yerleşme tipleri.</a:t>
            </a:r>
            <a:endParaRPr lang="en-US" sz="11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DOĞAL VE BEŞERÎ ÇEVRE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657600" cy="27432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</p:spPr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6C7A2CFF-7F17-A568-7A27-1A67EE4487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92210"/>
            <a:ext cx="12192001" cy="60657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TEMEL KAVRAMLAR</a:t>
            </a:r>
            <a:endParaRPr lang="en-US" sz="1200" dirty="0"/>
          </a:p>
        </p:txBody>
      </p:sp>
      <p:sp>
        <p:nvSpPr>
          <p:cNvPr id="35" name="Text 3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6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2889504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Tarıma elverişli, ulaşım kolay, nüfus yoğun olur.</a:t>
            </a:r>
            <a:endParaRPr lang="en-US" sz="1200" b="1" dirty="0">
              <a:solidFill>
                <a:schemeClr val="bg1"/>
              </a:solidFill>
            </a:endParaRPr>
          </a:p>
        </p:txBody>
      </p:sp>
      <p:pic>
        <p:nvPicPr>
          <p:cNvPr id="42" name="Resim 41">
            <a:extLst>
              <a:ext uri="{FF2B5EF4-FFF2-40B4-BE49-F238E27FC236}">
                <a16:creationId xmlns:a16="http://schemas.microsoft.com/office/drawing/2014/main" id="{76E692B5-BA84-C493-8051-5D01308256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76656"/>
            <a:ext cx="12254753" cy="6181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DC242BE2-311D-37D2-2E9A-13BF134CD7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9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Doğal mı, Beşerî mi?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unsurlar DOĞAL çevreye mi, BEŞERİ çevreye mi aittir? Grubunla karar ver — cevapları öğretmenin açacak!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🌲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Ormanlar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🏗️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Baraj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🏞️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Göller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🏭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Fabrika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7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Ormanlar ve göller doğal çevreye; baraj ve fabrika beşerî çevreye aittir.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Ormanlar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Baraj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BEŞERİ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Göller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Fabrika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BEŞERİ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8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İKLİM VE HAVA DURUMU</a:t>
            </a:r>
            <a:endParaRPr lang="en-US" sz="1200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3E53D43D-D575-BE72-2977-5311B56C30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6656"/>
            <a:ext cx="12192000" cy="6181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Doğal ve Beşerî Çevre   ·   13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63B42E40-D638-9758-4415-7154E3EB6B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1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B8161573-ED37-DB7A-4293-944570E5EF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6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CB4C4C10-0668-63CA-297B-F7C7D2900E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1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B4706FDF-39EA-8C88-C4F4-3CA3BAA3CF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89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İklim mi, Hava Durumu mu?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ifadeler İKLİMe mi, HAVA DURUMUNA mı aittir?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☀️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Akdeniz yazları sıcak ve kuraktır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🌧️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İstanbul'da bugün yağmur bekleniyor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🌦️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Karadeniz'de her mevsim yağış görülür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🌫️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sabah sis etkili oldu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11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Akdeniz ve Karadeniz'in genel özellikleri iklim; günlük tahminler hava durumudur.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Akdeniz yazları sıcak ve kuraktır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464424" y="2697480"/>
            <a:ext cx="1387736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İKLİM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İstanbul'da bugün yağmur bekleniyor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10250422" y="2697480"/>
            <a:ext cx="1234441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7" name="Text 15"/>
          <p:cNvSpPr/>
          <p:nvPr/>
        </p:nvSpPr>
        <p:spPr>
          <a:xfrm>
            <a:off x="10250424" y="2697480"/>
            <a:ext cx="12344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HAVA DURUMU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Karadeniz'de her mevsim yağış görülür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464424" y="4434840"/>
            <a:ext cx="1387736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İKLİM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sabah sis etkili oldu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10250422" y="4434840"/>
            <a:ext cx="1234442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9" name="Text 27"/>
          <p:cNvSpPr/>
          <p:nvPr/>
        </p:nvSpPr>
        <p:spPr>
          <a:xfrm>
            <a:off x="10250424" y="4434840"/>
            <a:ext cx="12344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HAVA DURUMU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12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72076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YERYÜZÜ ŞEKİLLERİ</a:t>
            </a:r>
            <a:endParaRPr lang="en-US" sz="1200" dirty="0"/>
          </a:p>
        </p:txBody>
      </p:sp>
      <p:sp>
        <p:nvSpPr>
          <p:cNvPr id="38" name="Text 35"/>
          <p:cNvSpPr/>
          <p:nvPr/>
        </p:nvSpPr>
        <p:spPr>
          <a:xfrm>
            <a:off x="10681498" y="40233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0CF00F16-AE08-199F-E448-76CB7DC49C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1892"/>
            <a:ext cx="12192000" cy="6276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Yer Şekli Eşleştirme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tanımlar hangi yer şekline aittir? Grubunla karar ver!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🌾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Tarıma en elverişli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🐄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Hayvancılığın geliştiği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🏔️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görülen yer şekli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💧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büyüğü Van Gölü olan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15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Ovalar tarıma, platolar hayvancılığa elverişlidir; dağlar en yaygın, göller su kaynağıdır.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Tarıma en elverişli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OVA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Hayvancılığın geliştiği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PLATO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görülen yer şekli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DAĞ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büyüğü Van Gölü olan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GÖLLER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16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NÜFUS, GÖÇ VE YERLEŞME</a:t>
            </a:r>
            <a:endParaRPr lang="en-US" sz="1200" dirty="0"/>
          </a:p>
        </p:txBody>
      </p:sp>
      <p:sp>
        <p:nvSpPr>
          <p:cNvPr id="12" name="Text 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17</a:t>
            </a:r>
            <a:endParaRPr lang="en-US" sz="900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F55397D1-50B8-5AD2-3594-37296B2D9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6656"/>
            <a:ext cx="12192000" cy="6181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703B572A-2AA7-D639-F76B-5DE8FC93EE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çevre koşulları beşerî çevreyi hiçbir şekilde etkilemez.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Akdeniz ikliminde en fazla yağış kış mevsiminde alınır.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4" name="Shape 12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Dağların kıyıya paralel uzanması deniz etkisini iç kesimlere taşır.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Ovalarda tarımın gelişmesi doğal-beşerî çevre etkileşimine örnektir.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548640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2" name="Shape 20"/>
          <p:cNvSpPr/>
          <p:nvPr/>
        </p:nvSpPr>
        <p:spPr>
          <a:xfrm>
            <a:off x="777240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1417320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Karadeniz ikliminde bitki örtüsü bozkırdır.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6181344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6" name="Shape 24"/>
          <p:cNvSpPr/>
          <p:nvPr/>
        </p:nvSpPr>
        <p:spPr>
          <a:xfrm>
            <a:off x="6409944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7050024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Dağlık bölgelerde ulaşım zorluğu nüfusun az olmasına neden olur.</a:t>
            </a:r>
            <a:endParaRPr lang="en-US" sz="120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19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5" name="Text 3"/>
          <p:cNvSpPr/>
          <p:nvPr/>
        </p:nvSpPr>
        <p:spPr>
          <a:xfrm>
            <a:off x="777240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çevre koşulları beşerî çevreyi hiçbir şekilde etkilemez.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777240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181344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409944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Akdeniz ikliminde en fazla yağış kış mevsiminde alınır.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409944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48640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3" name="Text 11"/>
          <p:cNvSpPr/>
          <p:nvPr/>
        </p:nvSpPr>
        <p:spPr>
          <a:xfrm>
            <a:off x="777240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Dağların kıyıya paralel uzanması deniz etkisini iç kesimlere taşır.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77240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181344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7" name="Text 15"/>
          <p:cNvSpPr/>
          <p:nvPr/>
        </p:nvSpPr>
        <p:spPr>
          <a:xfrm>
            <a:off x="6409944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Ovalarda tarımın gelişmesi doğal-beşerî çevre etkileşimine örnektir.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6409944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48640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1" name="Text 19"/>
          <p:cNvSpPr/>
          <p:nvPr/>
        </p:nvSpPr>
        <p:spPr>
          <a:xfrm>
            <a:off x="777240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Karadeniz ikliminde bitki örtüsü bozkırdır.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777240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5" name="Text 23"/>
          <p:cNvSpPr/>
          <p:nvPr/>
        </p:nvSpPr>
        <p:spPr>
          <a:xfrm>
            <a:off x="6409944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Dağlık bölgelerde ulaşım zorluğu nüfusun az olmasına neden olur.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6409944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20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3794760" y="1874520"/>
            <a:ext cx="4599432" cy="1645920"/>
          </a:xfrm>
          <a:prstGeom prst="roundRect">
            <a:avLst>
              <a:gd name="adj" fmla="val 5556"/>
            </a:avLst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3794760" y="1874520"/>
            <a:ext cx="459943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dirty="0">
                <a:solidFill>
                  <a:srgbClr val="000000"/>
                </a:solidFill>
              </a:rPr>
              <a:t>🌿</a:t>
            </a:r>
            <a:endParaRPr lang="en-US" sz="3200" dirty="0"/>
          </a:p>
        </p:txBody>
      </p:sp>
      <p:sp>
        <p:nvSpPr>
          <p:cNvPr id="9" name="Shape 7"/>
          <p:cNvSpPr/>
          <p:nvPr/>
        </p:nvSpPr>
        <p:spPr>
          <a:xfrm>
            <a:off x="3840480" y="2834640"/>
            <a:ext cx="4507992" cy="594360"/>
          </a:xfrm>
          <a:prstGeom prst="roundRect">
            <a:avLst>
              <a:gd name="adj" fmla="val 9231"/>
            </a:avLst>
          </a:prstGeom>
          <a:solidFill>
            <a:srgbClr val="211E52"/>
          </a:solidFill>
          <a:ln/>
        </p:spPr>
      </p:sp>
      <p:sp>
        <p:nvSpPr>
          <p:cNvPr id="10" name="Text 8"/>
          <p:cNvSpPr/>
          <p:nvPr/>
        </p:nvSpPr>
        <p:spPr>
          <a:xfrm>
            <a:off x="3840480" y="2834640"/>
            <a:ext cx="450799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DOĞAL-BEŞERİ ÇEVRE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548640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2" name="Text 10"/>
          <p:cNvSpPr/>
          <p:nvPr/>
        </p:nvSpPr>
        <p:spPr>
          <a:xfrm>
            <a:off x="685800" y="2194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☁️ İKLİM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685800" y="2880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Çevre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714232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5" name="Text 13"/>
          <p:cNvSpPr/>
          <p:nvPr/>
        </p:nvSpPr>
        <p:spPr>
          <a:xfrm>
            <a:off x="8851392" y="2194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🏔️ YER ŞEKLİ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8851392" y="2880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Çevre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48640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8" name="Text 16"/>
          <p:cNvSpPr/>
          <p:nvPr/>
        </p:nvSpPr>
        <p:spPr>
          <a:xfrm>
            <a:off x="685800" y="4480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🏗️ BEŞERİ ÇEVRE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85800" y="5166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 Yapımı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8714232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21" name="Text 19"/>
          <p:cNvSpPr/>
          <p:nvPr/>
        </p:nvSpPr>
        <p:spPr>
          <a:xfrm>
            <a:off x="8851392" y="4480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7C7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👥 NÜFUS/GÖÇ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8851392" y="5166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Yerleşme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822960" y="6309360"/>
            <a:ext cx="10561320" cy="685800"/>
          </a:xfrm>
          <a:prstGeom prst="roundRect">
            <a:avLst>
              <a:gd name="adj" fmla="val 10667"/>
            </a:avLst>
          </a:prstGeom>
          <a:solidFill>
            <a:srgbClr val="211E52"/>
          </a:solidFill>
          <a:ln/>
        </p:spPr>
      </p:sp>
      <p:sp>
        <p:nvSpPr>
          <p:cNvPr id="24" name="Text 22"/>
          <p:cNvSpPr/>
          <p:nvPr/>
        </p:nvSpPr>
        <p:spPr>
          <a:xfrm>
            <a:off x="1097280" y="6309360"/>
            <a:ext cx="102412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Doğal çevre beşerî çevreyi şekillendirir; beşerî çevre de doğal çevreyi değiştirir.</a:t>
            </a:r>
            <a:endParaRPr lang="en-US" sz="1150" dirty="0"/>
          </a:p>
        </p:txBody>
      </p:sp>
      <p:pic>
        <p:nvPicPr>
          <p:cNvPr id="25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21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186994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5" name="Text 3"/>
          <p:cNvSpPr/>
          <p:nvPr/>
        </p:nvSpPr>
        <p:spPr>
          <a:xfrm>
            <a:off x="640080" y="18699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🌿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1417320" y="1691640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663440" y="1691640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çevre kendiliğinden oluşur; beşerî çevre insan etkisiyle ortaya çıkar.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640080" y="2793492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9" name="Text 7"/>
          <p:cNvSpPr/>
          <p:nvPr/>
        </p:nvSpPr>
        <p:spPr>
          <a:xfrm>
            <a:off x="640080" y="279349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☁️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417320" y="2615184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İklim Kavramları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663440" y="2615184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Hava olayı kısa süreli; hava durumu gün içi; iklim uzun yılların ortalaması.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40080" y="3717036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371703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🌡️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417320" y="3538728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Türkiye'deki İklimler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4663440" y="3538728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Akdeniz (maki), Karadeniz (orman), Karasal (bozkır) olmak üzere üç tip.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40080" y="4640580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464058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🏔️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417320" y="4462272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Yeryüzü Şekilleri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4663440" y="4462272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Dağlar, ovalar, platolar ve su kaynakları beşerî faaliyetleri etkiler.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40080" y="5564124"/>
            <a:ext cx="566928" cy="566928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1" name="Text 19"/>
          <p:cNvSpPr/>
          <p:nvPr/>
        </p:nvSpPr>
        <p:spPr>
          <a:xfrm>
            <a:off x="640080" y="556412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👥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417320" y="5385816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Nüfus ve Yerleşme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663440" y="5385816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faktörler nüfus dağılımını ve yerleşme tipini belirler.</a:t>
            </a:r>
            <a:endParaRPr lang="en-US" sz="1150" dirty="0"/>
          </a:p>
        </p:txBody>
      </p:sp>
      <p:pic>
        <p:nvPicPr>
          <p:cNvPr id="2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5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22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Doğal çevre ve beşerî çevre kavramlarını tanımlayınız.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Hava olayı, hava durumu ve iklim farklarını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Türkiye'de görülen üç iklim tipini sayınız.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Türkiye'deki başlıca yer şekillerini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Göç kavramını ve nedenlerini açıklayınız.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E45B4E"/>
          </a:solidFill>
          <a:ln/>
        </p:spPr>
      </p:sp>
      <p:sp>
        <p:nvSpPr>
          <p:cNvPr id="11" name="Shape 9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2" name="Text 10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6492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Doğal-beşerî çevre etkileşimini örneklerle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Dağların kıyıya paralel uzanmasının iklime etkisini yorumlayınız.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"İklim olmasaydı yerleşme nasıl etkilenirdi?" tartışınız.</a:t>
            </a:r>
            <a:endParaRPr lang="en-US" sz="1100" dirty="0"/>
          </a:p>
        </p:txBody>
      </p:sp>
      <p:pic>
        <p:nvPicPr>
          <p:cNvPr id="1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23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943100"/>
            <a:ext cx="731520" cy="73152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731520" y="194310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☀️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691640" y="182880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1691640" y="219456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Yaşadığınız yerdeki doğal ve beşerî çevre unsurlarını listeleyin.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48640" y="310896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731520" y="3360420"/>
            <a:ext cx="731520" cy="7315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731520" y="33604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👨‍👩‍👧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691640" y="324612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1691640" y="361188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Ailenle birlikte bir hafta boyunca hava durumu tahminlerini takip edin.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48640" y="452628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731520" y="4777740"/>
            <a:ext cx="731520" cy="73152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6" name="Text 14"/>
          <p:cNvSpPr/>
          <p:nvPr/>
        </p:nvSpPr>
        <p:spPr>
          <a:xfrm>
            <a:off x="731520" y="47777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🧠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1691640" y="466344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1691640" y="502920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"Türkiye'de dağlar olmasaydı iklim nasıl değişirdi?" İfadeyi tartış.</a:t>
            </a:r>
            <a:endParaRPr lang="en-US" sz="1150" dirty="0"/>
          </a:p>
        </p:txBody>
      </p:sp>
      <p:pic>
        <p:nvPicPr>
          <p:cNvPr id="1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24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Çevre Şifresi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Yazları sıcak-kurak, kışları ılık-yağışlı iklim?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Türkiye'de en çok görülen yer şekli?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mevsim yağışlı olan iklim tipi?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Kilometrekareye düşen kişi sayısına ne denir?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25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4" name="Text 2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şifresini çözdünüz!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6" name="Text 4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AKDENİZ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DAĞLAR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2" name="Text 10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KARADENİZ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5" name="Text 13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NÜFUS YOĞUNLUĞU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pic>
        <p:nvPicPr>
          <p:cNvPr id="1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26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"Doğal ve Beşerî Çevre Özellikleri Arasındaki İlişki" konusunu başarıyla tamamladın.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ND Sosyal Bilgiler Atölyesi + OpenMoji (CC BY-SA 4.0)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   ·   27</a:t>
            </a:r>
            <a:endParaRPr lang="en-US" sz="900" dirty="0"/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BFA64715-67B3-3826-C4F2-156F96014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790" y="3843688"/>
            <a:ext cx="2374232" cy="2374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1710</Words>
  <Application>Microsoft Office PowerPoint</Application>
  <PresentationFormat>Geniş ekran</PresentationFormat>
  <Paragraphs>374</Paragraphs>
  <Slides>30</Slides>
  <Notes>25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3</cp:revision>
  <dcterms:created xsi:type="dcterms:W3CDTF">2026-07-28T21:52:19Z</dcterms:created>
  <dcterms:modified xsi:type="dcterms:W3CDTF">2026-07-29T08:31:54Z</dcterms:modified>
</cp:coreProperties>
</file>