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8" r:id="rId9"/>
    <p:sldId id="273" r:id="rId10"/>
    <p:sldId id="276" r:id="rId11"/>
    <p:sldId id="279" r:id="rId12"/>
    <p:sldId id="280" r:id="rId13"/>
    <p:sldId id="282" r:id="rId14"/>
    <p:sldId id="283" r:id="rId15"/>
    <p:sldId id="284" r:id="rId16"/>
    <p:sldId id="292" r:id="rId17"/>
  </p:sldIdLst>
  <p:sldSz cx="12192000" cy="6858000"/>
  <p:notesSz cx="6858000" cy="9144000"/>
  <p:defaultTextStyle>
    <a:defPPr>
      <a:buNone/>
    </a:defPPr>
    <a:lvl1pPr marL="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1pPr>
    <a:lvl2pPr marL="457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2pPr>
    <a:lvl3pPr marL="914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3pPr>
    <a:lvl4pPr marL="1371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4pPr>
    <a:lvl5pPr marL="18288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5pPr>
    <a:lvl6pPr marL="22860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6pPr>
    <a:lvl7pPr marL="2743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7pPr>
    <a:lvl8pPr marL="3200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8pPr>
    <a:lvl9pPr marL="3657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Ön bilgileri yoklayınız. 1: Yön, çevredeki yapılar ve mesafe. 2: Koordinatlar. 3: Ulaşım, ticaret ve kültürel etkileşim. 4: Yön, Ekvator, başlangıç meridyeni ve lejant gibi örnekler kabul edilir.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Yoktur. Çözüm: Afrika’ya yakın olmak, o kıtada toprağa sahip olmak anlamına gelmez.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İklim çeşitliliğini yalnızca enleme bağlamayınız. Doğal ve beşerî çevrenin ayrıntılı ilişkileri 6.2.2 kapsamındadır.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Örnek cevap: Romanya ve Ukrayna. Rusya, Bulgaristan ve Gürcistan da kabul edilir. Deniz komşuluğu ifadesi, ülkeler arasında mutlaka belirlenmiş ortak deniz yetki sınırı bulunduğu anlamına gelmez.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Afrika. Kıta adlandırmalarında MEB kitabındaki Okyanusya kullanılmıştır.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Enlem, bir yerin Ekvator’a göre açısal uzaklığıdır. Kuzey veya güney olarak belirtilir. Paralel çizgisi ile enlem değeri ayrımını vurgulayınız. Dereceler kuzey ve güneyde 0°–90° arasında değişir.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Kuzey ifadesinden. Verilen sınır dereceleri ders kitabındaki yaklaşık değerlerdir.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Sunum için yazılmış özgün şiir. Öğrencilerden şiirdeki coğrafya kavramlarını bulmalarını isteyiniz.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Okulu referans alan göreceli tarifin. Çözüm: Referans alınan unsur değişirken aynı noktanın enlem ve boylamı değişmez. Çizgi anlatımında karakter ve konuşma metinleri birlikte kullanılmıştır.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1 meridyen, 2 Ekvator, 3 göreceli konum, 4 mutlak konum, 5 Mavi Vatan. Çözüm: Çizgi türleri, konum türleri ve deniz yetki alanları birbirinden ayrılır.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1 Güney ve Doğu Yarım Küre. 2 Aynı meridyen üzerindedirler, boylamları aynıdır. 3 Ekvator. Çözüm: B, Ekvator’un güneyinde ve 0° meridyeninin doğusunda; D ve E aynı dikey yayda; C ve E 0° paralelindedir.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Cevap: B</a:t>
            </a:r>
          </a:p>
          <a:p>
            <a:r>
              <a:t>Çözüm: Afrika’nın batısı ile Güney Amerika’nın doğusu arasında Atlas Okyanusu bulunur. Diğer okyanuslar belirtilen iki kıyı arasında değildir.</a:t>
            </a:r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  <a:p>
            <a:endParaRPr/>
          </a:p>
          <a:p>
            <a:r>
              <a:t>Kaynak: MEB Sosyal Bilgiler 6. Sınıf 1. Kitap, 2026–2027, s.54–75. https://cdn.eba.gov.tr/temel-egitim/yayin/2026-2027/ktp/sosyalbilgiler6-1.pdf</a:t>
            </a:r>
          </a:p>
          <a:p>
            <a:r>
              <a:t>Ek kaynak ve harita görselleri: Kullanıcının sağladığı 6 sosyal BH_fasikul 02 (01-64) CEVAP(1).pdf, s.4–28. Karakterler ve tasarım: Kullanıcının 5.2.1 Sosyoberk sunumu.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90649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A044A-1601-4C98-ABAD-EDCDEBC766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buNone/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D00969-0331-4E02-8ECD-EC60BDBDE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Asıl alt başlık stilini düzenlemek için tıklayın</a:t>
            </a: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E2FED-2BDB-4586-B428-C745C1FA52AB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buNone/>
              <a:defRPr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E40C0-A0E2-45CF-9119-F1A7B70D0F71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buNone/>
              <a:defRPr baseline="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39BDF0-7A00-4D8D-A8DD-8C3A9549B8A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buNone/>
              <a:defRPr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t>‹#›</a:t>
            </a:fld>
            <a:endParaRPr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5408C952-8620-4332-B967-E40990029EE6}"/>
              </a:ext>
            </a:extLst>
          </p:cNvPr>
          <p:cNvSpPr>
            <a:spLocks noGrp="1"/>
          </p:cNvSpPr>
          <p:nvPr/>
        </p:nvSpPr>
        <p:spPr>
          <a:xfrm>
            <a:off x="8151962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DC3AB93C-A9EB-4509-86CF-D078D99694E4}"/>
              </a:ext>
            </a:extLst>
          </p:cNvPr>
          <p:cNvSpPr>
            <a:spLocks noGrp="1"/>
          </p:cNvSpPr>
          <p:nvPr/>
        </p:nvSpPr>
        <p:spPr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B60D9-0B31-4086-AB0A-3EC03641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Asıl başlık stilini düzenlemek için tıklayın</a:t>
            </a:r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0E801-E5A9-4689-8151-2CE2E73EC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5294C-B70C-4A1D-B057-C5759EB7CB8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FB371-B1C3-4F6E-ACDF-9F4566D880D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DA5AD-1D44-4830-9E29-8A7D9C59FD4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 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56877-AC84-443A-9D1F-731A3203E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buNone/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CB3890-BEFB-46B1-A0E9-BA917E55E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Asıl metin stillerini düzenle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EC07D-3ACD-4FBA-8B90-3C933DD8574D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FF4F5-7622-46E7-A0D6-C83A3BC3C778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buNone/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2283B-F78A-446F-B024-E0C64B693243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t>‹#›</a:t>
            </a:fld>
            <a:endParaRPr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1FFD566F-724D-459C-8D00-4C61401965F6}"/>
              </a:ext>
            </a:extLst>
          </p:cNvPr>
          <p:cNvSpPr>
            <a:spLocks noGrp="1"/>
          </p:cNvSpPr>
          <p:nvPr/>
        </p:nvSpPr>
        <p:spPr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86BC-91A1-4337-9554-38FDFD4FE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7D173-1112-44AD-83BB-A7324E17CC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buNone/>
              <a:defRPr baseline="0">
                <a:solidFill>
                  <a:schemeClr val="tx2"/>
                </a:solidFill>
              </a:defRPr>
            </a:lvl1pPr>
            <a:lvl2pPr>
              <a:buNone/>
              <a:defRPr baseline="0">
                <a:solidFill>
                  <a:schemeClr val="tx2"/>
                </a:solidFill>
              </a:defRPr>
            </a:lvl2pPr>
            <a:lvl3pPr>
              <a:buNone/>
              <a:defRPr baseline="0">
                <a:solidFill>
                  <a:schemeClr val="tx2"/>
                </a:solidFill>
              </a:defRPr>
            </a:lvl3pPr>
            <a:lvl4pPr>
              <a:buNone/>
              <a:defRPr baseline="0">
                <a:solidFill>
                  <a:schemeClr val="tx2"/>
                </a:solidFill>
              </a:defRPr>
            </a:lvl4pPr>
            <a:lvl5pPr>
              <a:buNone/>
              <a:defRPr baseline="0">
                <a:solidFill>
                  <a:schemeClr val="tx2"/>
                </a:solidFill>
              </a:defRPr>
            </a:lvl5pPr>
          </a:lstStyle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1002F4-E62D-47C6-B221-F2150C3DCAF6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  <a:lvl2pPr>
              <a:buNone/>
              <a:defRPr>
                <a:solidFill>
                  <a:schemeClr val="tx2"/>
                </a:solidFill>
              </a:defRPr>
            </a:lvl2pPr>
            <a:lvl3pPr>
              <a:buNone/>
              <a:defRPr>
                <a:solidFill>
                  <a:schemeClr val="tx2"/>
                </a:solidFill>
              </a:defRPr>
            </a:lvl3pPr>
            <a:lvl4pPr>
              <a:buNone/>
              <a:defRPr>
                <a:solidFill>
                  <a:schemeClr val="tx2"/>
                </a:solidFill>
              </a:defRPr>
            </a:lvl4pPr>
            <a:lvl5pPr>
              <a:buNone/>
              <a:defRPr>
                <a:solidFill>
                  <a:schemeClr val="tx2"/>
                </a:solidFill>
              </a:defRPr>
            </a:lvl5pPr>
          </a:lstStyle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0A7737-052E-430C-9642-6F7B15E0E51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AD5610-E2C9-4042-AE14-21182960F98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4AFA28-FC97-4A7D-8EF9-FDAC9EFCE7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C526D-B8B4-4D17-BB7E-11ED11821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847F35-9ECB-4E85-B210-FBBF7AA7B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Asıl metin stillerini düzenle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5D82AD-A659-476D-B45A-D7280B94B98F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buNone/>
              <a:defRPr baseline="0">
                <a:solidFill>
                  <a:schemeClr val="tx2"/>
                </a:solidFill>
              </a:defRPr>
            </a:lvl1pPr>
            <a:lvl2pPr>
              <a:buNone/>
              <a:defRPr baseline="0">
                <a:solidFill>
                  <a:schemeClr val="tx2"/>
                </a:solidFill>
              </a:defRPr>
            </a:lvl2pPr>
            <a:lvl3pPr>
              <a:buNone/>
              <a:defRPr baseline="0">
                <a:solidFill>
                  <a:schemeClr val="tx2"/>
                </a:solidFill>
              </a:defRPr>
            </a:lvl3pPr>
            <a:lvl4pPr>
              <a:buNone/>
              <a:defRPr baseline="0">
                <a:solidFill>
                  <a:schemeClr val="tx2"/>
                </a:solidFill>
              </a:defRPr>
            </a:lvl4pPr>
            <a:lvl5pPr>
              <a:buNone/>
              <a:defRPr baseline="0">
                <a:solidFill>
                  <a:schemeClr val="tx2"/>
                </a:solidFill>
              </a:defRPr>
            </a:lvl5pPr>
          </a:lstStyle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D4599D-2E24-47CE-93AA-14F4938E803B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Asıl metin stillerini düzenle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5DE1D2-4F60-41F6-85EA-4E55587B0DBA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buNone/>
              <a:defRPr baseline="0">
                <a:solidFill>
                  <a:schemeClr val="tx2"/>
                </a:solidFill>
              </a:defRPr>
            </a:lvl1pPr>
            <a:lvl2pPr>
              <a:buNone/>
              <a:defRPr baseline="0">
                <a:solidFill>
                  <a:schemeClr val="tx2"/>
                </a:solidFill>
              </a:defRPr>
            </a:lvl2pPr>
            <a:lvl3pPr>
              <a:buNone/>
              <a:defRPr baseline="0">
                <a:solidFill>
                  <a:schemeClr val="tx2"/>
                </a:solidFill>
              </a:defRPr>
            </a:lvl3pPr>
            <a:lvl4pPr>
              <a:buNone/>
              <a:defRPr baseline="0">
                <a:solidFill>
                  <a:schemeClr val="tx2"/>
                </a:solidFill>
              </a:defRPr>
            </a:lvl4pPr>
            <a:lvl5pPr>
              <a:buNone/>
              <a:defRPr baseline="0">
                <a:solidFill>
                  <a:schemeClr val="tx2"/>
                </a:solidFill>
              </a:defRPr>
            </a:lvl5pPr>
          </a:lstStyle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7D4A07-5BAA-47E2-B435-47D3D2F9A27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68FD9D-4102-48F0-A9C5-78A3F4CD485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DFCD14-91CB-4343-8899-94890C53689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916C7-393E-44B0-9A63-EA56CC62C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Asıl başlık stilini düzenlemek için tıklayın</a:t>
            </a:r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ADD39E-99A0-44B1-8D4B-4C7B12175B4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F2AA55-4A34-444A-AD6F-0F0BB96A1AA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874E0F-D7B6-466F-A86C-71259708B4F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0CE95F-D5DF-435C-A92B-3F02E8F12B1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8892C3-2CE3-489D-9CFE-988D6A4FA7C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C3E80B-0E38-4328-8E33-68C0BFBFC11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EC1A4A5-F69B-40D2-8E1E-C48611D9E97E}"/>
              </a:ext>
            </a:extLst>
          </p:cNvPr>
          <p:cNvSpPr>
            <a:spLocks noGrp="1"/>
          </p:cNvSpPr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9D7748-BDE8-4CDC-8CCD-7DE12736C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buNone/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9FF7A-B499-4B27-9DF0-BD22B813E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8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CE14FB-1C7D-4588-8053-14EB99DD255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Asıl metin stillerini düzenle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CBE681-9ED0-4720-B1B8-539745644D06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2EABF-4B65-4F4C-AC53-FCE0639B94E3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742956-637C-44EA-AA27-37DA7AAF5986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t>‹#›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CCD826-A12B-4876-BE6A-B5E798E0A00B}"/>
              </a:ext>
            </a:extLst>
          </p:cNvPr>
          <p:cNvSpPr>
            <a:spLocks noGrp="1"/>
          </p:cNvSpPr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7A0287B-027E-4B0B-93C0-98F2EBAAF90C}"/>
              </a:ext>
            </a:extLst>
          </p:cNvPr>
          <p:cNvSpPr>
            <a:spLocks noGrp="1"/>
          </p:cNvSpPr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014F51-D4EF-4C9A-9F12-ED23AAE19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buNone/>
              <a:defRPr sz="4800" baseline="0"/>
            </a:lvl1pPr>
          </a:lstStyle>
          <a:p>
            <a:r>
              <a:t>Asıl başlık stilini düzenlemek için tıklayın</a:t>
            </a:r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754877-651B-4DCE-8271-CA5E65C801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t>Resim eklemek için simgeye tıklayın</a:t>
            </a:r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7F4E83-1734-484A-A9CC-ACC297751BC4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Asıl metin stillerini düzenle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92C12A-F1D1-4ED8-8459-E5232D84E433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F13A7D-CE3E-4C1E-A00F-D1B315A91DF3}"/>
              </a:ext>
            </a:extLst>
          </p:cNvPr>
          <p:cNvSpPr>
            <a:spLocks noGrp="1"/>
          </p:cNvSpPr>
          <p:nvPr>
            <p:ph type="ft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422DF-DA06-41A5-8BE6-B7C2B5770580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buNone/>
              <a:defRPr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t>‹#›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D805B80-BDF0-42EE-B03D-4DF9FF1C9300}"/>
              </a:ext>
            </a:extLst>
          </p:cNvPr>
          <p:cNvSpPr>
            <a:spLocks noGrp="1"/>
          </p:cNvSpPr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FF7C1-B196-4674-B81E-3A2745FAA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Asıl başlık stilini düzenlemek için tıklayın</a:t>
            </a:r>
            <a:endParaRPr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3ED0E0-F629-44D6-999F-571691C98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13C48-82B2-4B05-A91D-8EA45BBDEC4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E7F5F-4955-4C9A-A40E-85DFA9E1B54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B8985-E431-432A-A70A-B91B84B1407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7BC420-170F-4DFE-A977-D084638B4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t>Asıl başlık stilini düzenlemek için tıklayın</a:t>
            </a:r>
            <a:endParaRPr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006B1-D523-4F0D-89C9-B0CB258BFC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C9D8E-CA31-4B76-9386-B42278B61F2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6801E-C517-462D-B5E4-DD8FAC7F060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9D3AB-DA14-4D51-9F3E-DEF8B7B2C99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FF40BA9-0F04-4A54-952E-B5A5B4714AA4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63C73F-8B88-4373-99BE-1041682CD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anchor="t">
            <a:normAutofit/>
          </a:bodyPr>
          <a:lstStyle/>
          <a:p>
            <a:r>
              <a:t>Asıl başlık stilini düzenlemek için tıklayın</a:t>
            </a:r>
            <a:endParaRPr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435689-71FB-4DA5-BD16-DEEF2FC074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Asıl metin stillerini düzenle</a:t>
            </a:r>
          </a:p>
          <a:p>
            <a:pPr lvl="1">
              <a:buNone/>
            </a:pPr>
            <a:r>
              <a:t>İkinci düzey</a:t>
            </a:r>
          </a:p>
          <a:p>
            <a:pPr lvl="2">
              <a:buNone/>
            </a:pPr>
            <a:r>
              <a:t>Üçüncü düzey</a:t>
            </a:r>
          </a:p>
          <a:p>
            <a:pPr lvl="3">
              <a:buNone/>
            </a:pPr>
            <a:r>
              <a:t>Dördüncü düzey</a:t>
            </a:r>
          </a:p>
          <a:p>
            <a:pPr lvl="4">
              <a:buNone/>
            </a:pPr>
            <a:r>
              <a:t>Beşinci düzey</a:t>
            </a: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B615EE-DD7F-4D1E-B5C1-C743C85501D7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 baseline="0">
                <a:solidFill>
                  <a:schemeClr val="tx2"/>
                </a:solidFill>
              </a:defRPr>
            </a:lvl1pPr>
          </a:lstStyle>
          <a:p>
            <a:fld id="{81E31B66-95A8-4D4D-BBCB-E21375363991}" type="datetimeFigureOut">
              <a:t>4.10.2026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DB2C7-7C8C-4F76-9341-8ADE4B437AAC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 baseline="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1F555-7B87-4133-AA13-09BE28AE9823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 baseline="0">
                <a:solidFill>
                  <a:schemeClr val="tx2"/>
                </a:solidFill>
              </a:defRPr>
            </a:lvl1pPr>
          </a:lstStyle>
          <a:p>
            <a:fld id="{CFF40BA9-0F04-4A54-952E-B5A5B4714AA4}" type="slidenum">
              <a:t>‹#›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8EB3E7-06A0-4AC8-8F54-6274C63B55CF}"/>
              </a:ext>
            </a:extLst>
          </p:cNvPr>
          <p:cNvSpPr>
            <a:spLocks noGrp="1"/>
          </p:cNvSpPr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lt"/>
          <a:cs typeface="+mj-lt"/>
        </a:defRPr>
      </a:lvl1pPr>
    </p:titleStyle>
    <p:bodyStyle>
      <a:lvl1pPr marL="384048" indent="-384048" algn="l" defTabSz="914400">
        <a:lnSpc>
          <a:spcPct val="94000"/>
        </a:lnSpc>
        <a:spcBef>
          <a:spcPts val="1000"/>
        </a:spcBef>
        <a:spcAft>
          <a:spcPts val="200"/>
        </a:spcAft>
        <a:buFont typeface="Franklin Gothic Book"/>
        <a:buChar char="■"/>
        <a:defRPr sz="2000" kern="1200" baseline="0">
          <a:solidFill>
            <a:schemeClr val="tx2"/>
          </a:solidFill>
          <a:latin typeface="+mn-lt"/>
          <a:ea typeface="+mn-lt"/>
          <a:cs typeface="+mn-lt"/>
        </a:defRPr>
      </a:lvl1pPr>
      <a:lvl2pPr marL="9144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2000" i="1" kern="1200" baseline="0">
          <a:solidFill>
            <a:schemeClr val="tx2"/>
          </a:solidFill>
          <a:latin typeface="+mn-lt"/>
          <a:ea typeface="+mn-lt"/>
          <a:cs typeface="+mn-lt"/>
        </a:defRPr>
      </a:lvl2pPr>
      <a:lvl3pPr marL="13716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800" kern="1200" baseline="0">
          <a:solidFill>
            <a:schemeClr val="tx2"/>
          </a:solidFill>
          <a:latin typeface="+mn-lt"/>
          <a:ea typeface="+mn-lt"/>
          <a:cs typeface="+mn-lt"/>
        </a:defRPr>
      </a:lvl3pPr>
      <a:lvl4pPr marL="18288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1800" i="1" kern="1200" baseline="0">
          <a:solidFill>
            <a:schemeClr val="tx2"/>
          </a:solidFill>
          <a:latin typeface="+mn-lt"/>
          <a:ea typeface="+mn-lt"/>
          <a:cs typeface="+mn-lt"/>
        </a:defRPr>
      </a:lvl4pPr>
      <a:lvl5pPr marL="22860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600" kern="1200" baseline="0">
          <a:solidFill>
            <a:schemeClr val="tx2"/>
          </a:solidFill>
          <a:latin typeface="+mn-lt"/>
          <a:ea typeface="+mn-lt"/>
          <a:cs typeface="+mn-lt"/>
        </a:defRPr>
      </a:lvl5pPr>
      <a:lvl6pPr marL="27432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1600" i="1" kern="1200" baseline="0">
          <a:solidFill>
            <a:schemeClr val="tx2"/>
          </a:solidFill>
          <a:latin typeface="+mn-lt"/>
          <a:ea typeface="+mn-lt"/>
          <a:cs typeface="+mn-lt"/>
        </a:defRPr>
      </a:lvl6pPr>
      <a:lvl7pPr marL="32004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400" kern="1200" baseline="0">
          <a:solidFill>
            <a:schemeClr val="tx2"/>
          </a:solidFill>
          <a:latin typeface="+mn-lt"/>
          <a:ea typeface="+mn-lt"/>
          <a:cs typeface="+mn-lt"/>
        </a:defRPr>
      </a:lvl7pPr>
      <a:lvl8pPr marL="36576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–"/>
        <a:defRPr sz="1400" i="1" kern="1200" baseline="0">
          <a:solidFill>
            <a:schemeClr val="tx2"/>
          </a:solidFill>
          <a:latin typeface="+mn-lt"/>
          <a:ea typeface="+mn-lt"/>
          <a:cs typeface="+mn-lt"/>
        </a:defRPr>
      </a:lvl8pPr>
      <a:lvl9pPr marL="4114800" indent="-384048" algn="l" defTabSz="914400">
        <a:lnSpc>
          <a:spcPct val="94000"/>
        </a:lnSpc>
        <a:spcBef>
          <a:spcPts val="500"/>
        </a:spcBef>
        <a:spcAft>
          <a:spcPts val="200"/>
        </a:spcAft>
        <a:buFont typeface="Franklin Gothic Book"/>
        <a:buChar char="■"/>
        <a:defRPr sz="1400" kern="1200" baseline="0">
          <a:solidFill>
            <a:schemeClr val="tx2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>
            <a:extLst>
              <a:ext uri="{FF2B5EF4-FFF2-40B4-BE49-F238E27FC236}">
                <a16:creationId xmlns:a16="http://schemas.microsoft.com/office/drawing/2014/main" id="{A5222505-AB19-47D5-BE3A-508892A8EE19}"/>
              </a:ext>
            </a:extLst>
          </p:cNvPr>
          <p:cNvSpPr>
            <a:spLocks noGrp="1"/>
          </p:cNvSpPr>
          <p:nvPr/>
        </p:nvSpPr>
        <p:spPr>
          <a:xfrm>
            <a:off x="1428750" y="2333625"/>
            <a:ext cx="9334500" cy="20478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750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6600" b="1" dirty="0">
                <a:solidFill>
                  <a:srgbClr val="202016"/>
                </a:solidFill>
                <a:ea typeface="Calibri"/>
                <a:cs typeface="Calibri"/>
              </a:rPr>
              <a:t>ÜLKEMİZİN, KITALARIN VE</a:t>
            </a:r>
          </a:p>
          <a:p>
            <a:pPr>
              <a:defRPr sz="3750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6600" b="1" dirty="0">
                <a:solidFill>
                  <a:srgbClr val="202016"/>
                </a:solidFill>
                <a:ea typeface="Calibri"/>
                <a:cs typeface="Calibri"/>
              </a:rPr>
              <a:t>OKYANUSLARIN KONUMU</a:t>
            </a:r>
          </a:p>
        </p:txBody>
      </p:sp>
      <p:sp>
        <p:nvSpPr>
          <p:cNvPr id="2" name="Dikdörtgen 1">
            <a:extLst>
              <a:ext uri="{FF2B5EF4-FFF2-40B4-BE49-F238E27FC236}">
                <a16:creationId xmlns:a16="http://schemas.microsoft.com/office/drawing/2014/main" id="{743BC7E7-A475-40D1-91D7-7861D5C02AFF}"/>
              </a:ext>
            </a:extLst>
          </p:cNvPr>
          <p:cNvSpPr>
            <a:spLocks noGrp="1"/>
          </p:cNvSpPr>
          <p:nvPr/>
        </p:nvSpPr>
        <p:spPr>
          <a:xfrm>
            <a:off x="2762250" y="4857750"/>
            <a:ext cx="7810500" cy="5238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1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10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Evimiz</a:t>
            </a:r>
            <a:r>
              <a:rPr sz="210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1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Dünya</a:t>
            </a:r>
            <a:endParaRPr sz="21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748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A8B2C94C-5857-4475-A913-A05F8E46B659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7030A0"/>
                </a:solidFill>
                <a:latin typeface="Calibri"/>
                <a:ea typeface="Calibri"/>
                <a:cs typeface="Calibri"/>
              </a:defRPr>
            </a:pPr>
            <a:r>
              <a:rPr sz="3375" b="1">
                <a:solidFill>
                  <a:srgbClr val="7030A0"/>
                </a:solidFill>
                <a:latin typeface="Calibri"/>
                <a:ea typeface="Calibri"/>
                <a:cs typeface="Calibri"/>
              </a:rPr>
              <a:t>Cevaplayalım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90B9334A-986D-408A-AAB3-2C49508C9D66}"/>
              </a:ext>
            </a:extLst>
          </p:cNvPr>
          <p:cNvSpPr>
            <a:spLocks noGrp="1"/>
          </p:cNvSpPr>
          <p:nvPr/>
        </p:nvSpPr>
        <p:spPr>
          <a:xfrm>
            <a:off x="952500" y="1200150"/>
            <a:ext cx="10382250" cy="51435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1.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Okulunuzun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arkadaşınıza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nasıl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tarif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edersiniz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2.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Okyanustaki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gemi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çevresinde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bina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veya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sokak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yokken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nasıl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bildirebilir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3.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iki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kıtada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toprağının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bulunması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hangi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alanlarda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etkili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olabilir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4.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dünya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haritasında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ilk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olarak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hangi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işaretleri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ararsınız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6615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25635BCC-BDC3-4260-BBB9-1C82AA967DDA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C00000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 smtClean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Tanımlar</a:t>
            </a:r>
            <a:endParaRPr sz="3375" b="1" dirty="0">
              <a:solidFill>
                <a:srgbClr val="C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D1868AEA-1BF2-49C5-B3F8-30DF60CC9387}"/>
              </a:ext>
            </a:extLst>
          </p:cNvPr>
          <p:cNvSpPr>
            <a:spLocks noGrp="1"/>
          </p:cNvSpPr>
          <p:nvPr/>
        </p:nvSpPr>
        <p:spPr>
          <a:xfrm>
            <a:off x="952500" y="1200150"/>
            <a:ext cx="10382250" cy="51435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Coğrafi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Dünya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üzerindeki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bulunduğu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yerdir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Göreceli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çevresindeki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doğal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beşerî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unsurlara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belirlenen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konumudur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Mutlak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enlem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boylam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değerleriyle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belirtilen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konumudur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Jeopolitik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ülkenin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konumu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kaynaklarının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uluslararası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ilişkilerine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etkisidir</a:t>
            </a:r>
            <a:r>
              <a:rPr sz="200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/>
            </a:r>
            <a:b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</a:br>
            <a:r>
              <a:rPr lang="tr-TR"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Kıta: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Yeryüzündeki büyük kara parçalarına verilen addır.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Okyanus</a:t>
            </a:r>
            <a:r>
              <a:rPr lang="tr-TR"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Kıtalar arasında geniş alanlar kaplayan büyük tuzlu su kütlesidir.</a:t>
            </a:r>
          </a:p>
          <a:p>
            <a:pPr>
              <a:lnSpc>
                <a:spcPct val="150000"/>
              </a:lnSpc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Ekvator: </a:t>
            </a:r>
            <a:r>
              <a:rPr lang="tr-TR" sz="200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Kutup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noktalarına eşit uzaklıktaki hayalî çemberdir. 0° paraleli olarak gösterilir.</a:t>
            </a:r>
          </a:p>
          <a:p>
            <a:pPr>
              <a:lnSpc>
                <a:spcPct val="150000"/>
              </a:lnSpc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 </a:t>
            </a:r>
            <a:r>
              <a:rPr lang="tr-TR"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Yarım Küre: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Ekvator’un kuzeyi güneyi Güney Yarım Küre’dir.</a:t>
            </a:r>
          </a:p>
          <a:p>
            <a:pPr>
              <a:lnSpc>
                <a:spcPct val="150000"/>
              </a:lnSpc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Başlangıç meridyeni: </a:t>
            </a:r>
            <a:r>
              <a:rPr lang="tr-TR" sz="200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Doğu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 batı boylamlarının başlangıcıdır</a:t>
            </a:r>
            <a:r>
              <a:rPr lang="tr-TR" sz="200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Enlem:</a:t>
            </a:r>
            <a:r>
              <a:rPr lang="tr-TR" sz="200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Bir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 Ekvator’a göre </a:t>
            </a:r>
            <a:r>
              <a:rPr lang="tr-TR" sz="200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açısal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uzaklığıdır. Kuzey veya güney olarak belirtilir.</a:t>
            </a: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Boylam:</a:t>
            </a:r>
            <a:r>
              <a:rPr lang="tr-TR" sz="200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Bir 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 başlangıç meridyenine göre </a:t>
            </a:r>
            <a:r>
              <a:rPr lang="tr-TR" sz="200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açısal</a:t>
            </a:r>
            <a:r>
              <a:rPr lang="tr-TR" sz="200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uzaklığıdır. Doğu veya batı olarak belirtilir.</a:t>
            </a:r>
          </a:p>
          <a:p>
            <a:pPr>
              <a:lnSpc>
                <a:spcPct val="150000"/>
              </a:lnSpc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endParaRPr lang="tr-TR" sz="200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endParaRPr lang="tr-TR" sz="240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lnSpc>
                <a:spcPct val="150000"/>
              </a:lnSpc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8720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917AB0D5-8EA3-4BF1-81DD-02EEA4A5F09A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008747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 smtClean="0">
                <a:solidFill>
                  <a:srgbClr val="008747"/>
                </a:solidFill>
                <a:latin typeface="Calibri"/>
                <a:ea typeface="Calibri"/>
                <a:cs typeface="Calibri"/>
              </a:rPr>
              <a:t>Örnekler</a:t>
            </a:r>
            <a:endParaRPr sz="3375" b="1" dirty="0">
              <a:solidFill>
                <a:srgbClr val="008747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52500" y="811966"/>
            <a:ext cx="10435936" cy="57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Coğrafi konum: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Türkiye’nin dünya haritasındaki yeri, coğrafi konumunu gösterir.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Göreceli konum: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Türkiye’nin Asya ve Avrupa kıtalarında topraklarının bulunması, göreceli konumuna örnektir.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Mutlak konum: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Türkiye’nin 36°–42° kuzey paralelleri ile 26°–45° doğu meridyenleri arasında yer alması, mutlak konumunu belirtir.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Jeopolitik konum: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İstanbul ve Çanakkale boğazlarının uluslararası deniz ulaşımında önemli olması, Türkiye’nin jeopolitik önemini artırır.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Kıta: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Asya, Avrupa ve Afrika, kıtalara örnektir.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Okyanus: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Afrika ile Güney Amerika arasında bulunan Atlas Okyanusu, okyanuslara örnektir.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Paralel: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Türkiye’den geçen 40° kuzey paraleli, Ekvator’a paralel uzanan hayalî çemberlerden biridir.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Meridyen: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Türkiye’den geçen 30° doğu meridyeni, iki kutup noktasını birleştiren hayalî yarım çemberlerden biridir.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Enlem: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Bir yerin Ekvator’un 40° kuzeyinde bulunması, o yerin enlem bilgisidir.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Boylam: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Bir yerin başlangıç meridyeninin 30° doğusunda bulunması, o yerin boylam bilgisidir.</a:t>
            </a:r>
          </a:p>
          <a:p>
            <a:pPr marL="0" marR="0" lvl="0" indent="0" algn="l" defTabSz="914400" rtl="0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Yarım küre:</a:t>
            </a:r>
            <a:r>
              <a:rPr kumimoji="0" lang="tr-TR" altLang="tr-T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Türkiye, Ekvator’a göre Kuzey Yarım Küre’de; başlangıç meridyenine göre Doğu Yarım Küre’de yer alır. </a:t>
            </a:r>
          </a:p>
        </p:txBody>
      </p:sp>
    </p:spTree>
    <p:extLst>
      <p:ext uri="{BB962C8B-B14F-4D97-AF65-F5344CB8AC3E}">
        <p14:creationId xmlns:p14="http://schemas.microsoft.com/office/powerpoint/2010/main" val="3804175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80326D3E-669E-48C8-9A10-924F49B17EDF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Anlatım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Türkiye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Nerede</a:t>
            </a:r>
            <a:r>
              <a:rPr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?</a:t>
            </a:r>
            <a:r>
              <a:rPr lang="tr-TR"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, Denizler ve Boğazlar</a:t>
            </a:r>
            <a:endParaRPr sz="3375" b="1" dirty="0">
              <a:solidFill>
                <a:srgbClr val="96701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78925EBD-7BD8-4B4E-A53A-C2FF30EBF965}"/>
              </a:ext>
            </a:extLst>
          </p:cNvPr>
          <p:cNvSpPr>
            <a:spLocks noGrp="1"/>
          </p:cNvSpPr>
          <p:nvPr/>
        </p:nvSpPr>
        <p:spPr>
          <a:xfrm>
            <a:off x="952500" y="1171575"/>
            <a:ext cx="5429250" cy="46672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toprakları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Asya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Avrupa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kıtalarında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alır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Anadolu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Asya’da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;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Trakya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Avrupa’dadır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Asya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Avrupa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Afrika’nın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birbirine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yaklaştığı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alandadır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Bu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ulaşım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ticaret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bağlantılarını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etkiler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285875" y="3775718"/>
            <a:ext cx="4762500" cy="2063107"/>
          </a:xfrm>
          <a:prstGeom prst="rect">
            <a:avLst/>
          </a:prstGeom>
        </p:spPr>
      </p:pic>
      <p:sp>
        <p:nvSpPr>
          <p:cNvPr id="8" name="Dikdörtgen 7">
            <a:extLst>
              <a:ext uri="{FF2B5EF4-FFF2-40B4-BE49-F238E27FC236}">
                <a16:creationId xmlns:a16="http://schemas.microsoft.com/office/drawing/2014/main" id="{C3C71C74-AE59-4F6A-A5DD-CEB1C2A582C0}"/>
              </a:ext>
            </a:extLst>
          </p:cNvPr>
          <p:cNvSpPr>
            <a:spLocks noGrp="1"/>
          </p:cNvSpPr>
          <p:nvPr/>
        </p:nvSpPr>
        <p:spPr>
          <a:xfrm>
            <a:off x="952500" y="6019800"/>
            <a:ext cx="10287000" cy="6286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02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2025" b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Türkiye’nin Afrika kıtasında toprağı var mıdır?</a:t>
            </a:r>
          </a:p>
        </p:txBody>
      </p:sp>
      <p:sp>
        <p:nvSpPr>
          <p:cNvPr id="10" name="Dikdörtgen 9">
            <a:extLst>
              <a:ext uri="{FF2B5EF4-FFF2-40B4-BE49-F238E27FC236}">
                <a16:creationId xmlns:a16="http://schemas.microsoft.com/office/drawing/2014/main" id="{78925EBD-7BD8-4B4E-A53A-C2FF30EBF965}"/>
              </a:ext>
            </a:extLst>
          </p:cNvPr>
          <p:cNvSpPr>
            <a:spLocks noGrp="1"/>
          </p:cNvSpPr>
          <p:nvPr/>
        </p:nvSpPr>
        <p:spPr>
          <a:xfrm>
            <a:off x="6381750" y="1171575"/>
            <a:ext cx="5429250" cy="46672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 Karadeniz, Marmara Denizi, Ege Denizi ve Akdeniz’e kıyısı vardır.</a:t>
            </a:r>
          </a:p>
          <a:p>
            <a:endParaRPr lang="tr-TR" sz="225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İstanbul ve Çanakkale boğazları, Karadeniz ile Akdeniz arasındaki deniz ulaşımında önemlidir.</a:t>
            </a:r>
            <a:endParaRPr lang="tr-TR" sz="225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2632" y="3775718"/>
            <a:ext cx="4767485" cy="26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7A1BB439-A549-4F9F-8EF4-23B0DD14D971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3375" b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Anlatım: Göreceli Konumun Etkileri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BD0C3A45-0339-4314-A264-6FDCF001A46C}"/>
              </a:ext>
            </a:extLst>
          </p:cNvPr>
          <p:cNvSpPr>
            <a:spLocks noGrp="1"/>
          </p:cNvSpPr>
          <p:nvPr/>
        </p:nvSpPr>
        <p:spPr>
          <a:xfrm>
            <a:off x="952500" y="1200150"/>
            <a:ext cx="10382250" cy="51435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önemli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ulaşım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enerji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yolları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üzerinde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bulunması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ülkeler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arasındaki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bağlantılarda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rol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oynamasını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sağlar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şekilleri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yakınlık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yükselti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farklılıkları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ülkemizde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doğal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çevrenin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çeşitlenmesine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katkıda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bulunur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Tarihî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birikimi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doğal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güzellikleri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turizm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açısından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önemini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artırır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616" y="3953163"/>
            <a:ext cx="7269018" cy="28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81F700D7-A6AF-45D0-963C-90450152321D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Anlatım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Deniz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</a:t>
            </a:r>
            <a:r>
              <a:rPr sz="3375" b="1" dirty="0" err="1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Komşularımız</a:t>
            </a:r>
            <a:r>
              <a:rPr lang="tr-TR"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, Mavi Vatan</a:t>
            </a:r>
            <a:endParaRPr sz="3375" b="1" dirty="0">
              <a:solidFill>
                <a:srgbClr val="96701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59CBCE2E-0424-42E2-ABE9-C4A46D5A7909}"/>
              </a:ext>
            </a:extLst>
          </p:cNvPr>
          <p:cNvSpPr>
            <a:spLocks noGrp="1"/>
          </p:cNvSpPr>
          <p:nvPr/>
        </p:nvSpPr>
        <p:spPr>
          <a:xfrm>
            <a:off x="952500" y="1171575"/>
            <a:ext cx="5429250" cy="263726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Ülkeler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arasında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komşuluk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ilişkileri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yalnızca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kara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sınırlarıyla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kurulmaz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Aynı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kıyısı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bulunan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ülkeler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arasında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da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ulaşım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ticaret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bağlantıları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gelişir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Karadeniz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Akdeniz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çevresindeki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ülkeleri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haritada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inceleyiniz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522604" y="1171575"/>
            <a:ext cx="4762500" cy="2637261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952500" y="3863667"/>
            <a:ext cx="10564668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Mavi Vatan, Türkiye’nin çevresindeki denizlerde sahip olduğu hak ve yetki alanlarını ifade eder.</a:t>
            </a:r>
          </a:p>
          <a:p>
            <a:endParaRPr lang="tr-TR" sz="2250" dirty="0" smtClean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Denizlerimizden balıkçılık, ulaşım, ticaret ve enerji kaynakları bakımından yararlanırız.</a:t>
            </a:r>
          </a:p>
          <a:p>
            <a:endParaRPr lang="tr-TR" sz="2250" dirty="0" smtClean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Denizlerdeki haklarımızın ve doğal kaynaklarımızın korunması, ülkemizin güvenliği ve geleceği açısından önemlidir.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5A3FA371-7277-4EAE-8629-86E3BC29EDEC}"/>
              </a:ext>
            </a:extLst>
          </p:cNvPr>
          <p:cNvSpPr>
            <a:spLocks noGrp="1"/>
          </p:cNvSpPr>
          <p:nvPr/>
        </p:nvSpPr>
        <p:spPr>
          <a:xfrm>
            <a:off x="2336800" y="285750"/>
            <a:ext cx="86169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lang="tr-TR"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	</a:t>
            </a:r>
            <a:r>
              <a:rPr sz="3375" b="1" dirty="0" err="1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Yedi</a:t>
            </a:r>
            <a:r>
              <a:rPr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Kıta</a:t>
            </a:r>
            <a:r>
              <a:rPr lang="tr-TR"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                          Beş Okyanus</a:t>
            </a:r>
            <a:endParaRPr sz="3375" b="1" dirty="0">
              <a:solidFill>
                <a:srgbClr val="96701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FA4462FB-6CA5-43EC-9D08-00A58D5B3775}"/>
              </a:ext>
            </a:extLst>
          </p:cNvPr>
          <p:cNvSpPr>
            <a:spLocks noGrp="1"/>
          </p:cNvSpPr>
          <p:nvPr/>
        </p:nvSpPr>
        <p:spPr>
          <a:xfrm>
            <a:off x="1650134" y="1085850"/>
            <a:ext cx="4302991" cy="14287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Asya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•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Avrupa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•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Afrika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Amerika •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Güney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Amerika</a:t>
            </a: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Antarktika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•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Okyanusya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4"/>
          <a:srcRect l="4127" r="2629"/>
          <a:stretch/>
        </p:blipFill>
        <p:spPr>
          <a:xfrm>
            <a:off x="2504497" y="3108036"/>
            <a:ext cx="7278255" cy="3381375"/>
          </a:xfrm>
          <a:prstGeom prst="rect">
            <a:avLst/>
          </a:prstGeom>
        </p:spPr>
      </p:pic>
      <p:sp>
        <p:nvSpPr>
          <p:cNvPr id="7" name="Dikdörtgen 6">
            <a:extLst>
              <a:ext uri="{FF2B5EF4-FFF2-40B4-BE49-F238E27FC236}">
                <a16:creationId xmlns:a16="http://schemas.microsoft.com/office/drawing/2014/main" id="{F93181A0-D275-43DE-AB22-60378B1C54B7}"/>
              </a:ext>
            </a:extLst>
          </p:cNvPr>
          <p:cNvSpPr>
            <a:spLocks noGrp="1"/>
          </p:cNvSpPr>
          <p:nvPr/>
        </p:nvSpPr>
        <p:spPr>
          <a:xfrm>
            <a:off x="6293427" y="1085850"/>
            <a:ext cx="4755573" cy="80875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Büyük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(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Pasifik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) • Atlas (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Atlantik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) • Hint</a:t>
            </a: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(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Arktik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) •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Güney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Okyanusu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E16340B3-A0C2-4D88-81CB-B72BE7B8243F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Anlatım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3375" b="1" dirty="0" err="1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Paraleller</a:t>
            </a:r>
            <a:r>
              <a:rPr lang="tr-TR" sz="3375" b="1" dirty="0" smtClean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                             Meridyenler</a:t>
            </a:r>
            <a:endParaRPr sz="3375" b="1" dirty="0">
              <a:solidFill>
                <a:srgbClr val="96701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CEAA504C-CF48-4DB5-8DF4-89772871D4F4}"/>
              </a:ext>
            </a:extLst>
          </p:cNvPr>
          <p:cNvSpPr>
            <a:spLocks noGrp="1"/>
          </p:cNvSpPr>
          <p:nvPr/>
        </p:nvSpPr>
        <p:spPr>
          <a:xfrm>
            <a:off x="952500" y="1171575"/>
            <a:ext cx="4901046" cy="2855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Paraleller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Ekvator’a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uzanan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hayalî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çemberlerdir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0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uzun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Ekvator’dur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Kutuplara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gidildikçe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paralellerin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uzunlukları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kısalır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0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derece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aralıklı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arasındaki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uzaklık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yaklaşık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111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km’dir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0365A812-C05D-4AF3-A730-14F8EFEF529B}"/>
              </a:ext>
            </a:extLst>
          </p:cNvPr>
          <p:cNvSpPr>
            <a:spLocks noGrp="1"/>
          </p:cNvSpPr>
          <p:nvPr/>
        </p:nvSpPr>
        <p:spPr>
          <a:xfrm>
            <a:off x="6207991" y="1170132"/>
            <a:ext cx="5143500" cy="250946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Meridyenler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kutup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noktalarını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birleştiren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hayalî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yarım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çemberlerdir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Uzunlukları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birbirine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eşittir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0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Aralarındaki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uzaklık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Ekvator’dan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kutuplara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doğru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azalır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0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derece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aralıklı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iki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meridyen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arasında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4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dakikalık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yerel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saat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farkı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vardır</a:t>
            </a:r>
            <a:r>
              <a:rPr sz="20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156" y="3759200"/>
            <a:ext cx="3982989" cy="298724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218" y="3759200"/>
            <a:ext cx="3989532" cy="299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ECA2DE16-330A-4650-A7F9-044D4367F3B5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967019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Anlatım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Mutlak</a:t>
            </a:r>
            <a:r>
              <a:rPr sz="3375" b="1" dirty="0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 </a:t>
            </a:r>
            <a:r>
              <a:rPr sz="3375" b="1" dirty="0" err="1">
                <a:solidFill>
                  <a:srgbClr val="967019"/>
                </a:solidFill>
                <a:latin typeface="Calibri"/>
                <a:ea typeface="Calibri"/>
                <a:cs typeface="Calibri"/>
              </a:rPr>
              <a:t>Konumu</a:t>
            </a:r>
            <a:endParaRPr sz="3375" b="1" dirty="0">
              <a:solidFill>
                <a:srgbClr val="967019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3EE22640-824D-4010-B740-14B592BF7394}"/>
              </a:ext>
            </a:extLst>
          </p:cNvPr>
          <p:cNvSpPr>
            <a:spLocks noGrp="1"/>
          </p:cNvSpPr>
          <p:nvPr/>
        </p:nvSpPr>
        <p:spPr>
          <a:xfrm>
            <a:off x="952500" y="1047750"/>
            <a:ext cx="5669973" cy="14287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25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Türkiye, Kuzey ve Doğu Yarım Kürelerde yer alır.</a:t>
            </a: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36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°–42°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paralelleri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26°–45°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doğu</a:t>
            </a:r>
            <a:r>
              <a:rPr sz="225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meridyenleri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952500" y="2605519"/>
            <a:ext cx="5041900" cy="3310575"/>
          </a:xfrm>
          <a:prstGeom prst="rect">
            <a:avLst/>
          </a:prstGeom>
        </p:spPr>
      </p:pic>
      <p:sp>
        <p:nvSpPr>
          <p:cNvPr id="7" name="Dikdörtgen 6">
            <a:extLst>
              <a:ext uri="{FF2B5EF4-FFF2-40B4-BE49-F238E27FC236}">
                <a16:creationId xmlns:a16="http://schemas.microsoft.com/office/drawing/2014/main" id="{5F91EE97-4440-47A1-8DEF-88E95618AB7C}"/>
              </a:ext>
            </a:extLst>
          </p:cNvPr>
          <p:cNvSpPr>
            <a:spLocks noGrp="1"/>
          </p:cNvSpPr>
          <p:nvPr/>
        </p:nvSpPr>
        <p:spPr>
          <a:xfrm>
            <a:off x="6225309" y="2476500"/>
            <a:ext cx="5585691" cy="414770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Yarım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Küre’nin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orta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kuşağında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alır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Yıl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içinde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dört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mevsim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yaşanır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250" b="0" dirty="0" smtClean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Diğer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koşullar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benzer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olduğunda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güneyden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kuzeye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gidildikçe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sıcaklık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genel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olarak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azalır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Yükselti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etkisi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durumu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değiştirebilir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250" b="0" dirty="0" smtClean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Daha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doğudaki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yerlerin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yerel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saati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daha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25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ileridir</a:t>
            </a:r>
            <a:r>
              <a:rPr sz="225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  <a:endParaRPr sz="225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35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02BEF2A2-37ED-43F7-80E9-C7525DAAB151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3375" b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Şiir: Dünya’nın Adresi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CA2C1C67-5FE2-4399-B48D-E07F3C0FF12B}"/>
              </a:ext>
            </a:extLst>
          </p:cNvPr>
          <p:cNvSpPr>
            <a:spLocks noGrp="1"/>
          </p:cNvSpPr>
          <p:nvPr/>
        </p:nvSpPr>
        <p:spPr>
          <a:xfrm>
            <a:off x="952500" y="1200150"/>
            <a:ext cx="10382250" cy="51435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Haritayı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açınca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görünür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yollar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Mavi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denizlere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uzanır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karalar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ötekinin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neresindedir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Yönleri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bilenler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yerini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bildirir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 algn="ctr"/>
            <a:endParaRPr sz="28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Ekvator’dan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kuzeye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güneye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bakarız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Meridyenlerle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doğuyu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batıyı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ararız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adresi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sayılarla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belirir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Çevre</a:t>
            </a:r>
            <a:r>
              <a:rPr sz="280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tanı</a:t>
            </a:r>
            <a:r>
              <a:rPr lang="tr-TR" sz="280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ndıkça</a:t>
            </a:r>
            <a:r>
              <a:rPr sz="280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anlamı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genişler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pPr algn="ctr"/>
            <a:endParaRPr sz="28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İki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kıtada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yurdum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denizlerle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yan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yana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</a:t>
            </a:r>
          </a:p>
          <a:p>
            <a:pPr algn="ctr"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Her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harita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kapı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açar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bu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dünyaya</a:t>
            </a:r>
            <a:r>
              <a:rPr sz="28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367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4" name="Dikdörtgen 3">
            <a:extLst>
              <a:ext uri="{FF2B5EF4-FFF2-40B4-BE49-F238E27FC236}">
                <a16:creationId xmlns:a16="http://schemas.microsoft.com/office/drawing/2014/main" id="{C0FB1C48-9EDA-4537-B49E-EF8D661B855E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3375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Çizgi</a:t>
            </a:r>
            <a:r>
              <a:rPr sz="3375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</a:t>
            </a:r>
            <a:endParaRPr sz="3375" b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90" y="1085850"/>
            <a:ext cx="7583055" cy="56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3DBB6DC9-D2B7-4121-AEA9-0BCB7E391695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B98200"/>
                </a:solidFill>
                <a:latin typeface="Calibri"/>
                <a:ea typeface="Calibri"/>
                <a:cs typeface="Calibri"/>
              </a:defRPr>
            </a:pPr>
            <a:r>
              <a:rPr sz="3375" b="1">
                <a:solidFill>
                  <a:srgbClr val="B98200"/>
                </a:solidFill>
                <a:latin typeface="Calibri"/>
                <a:ea typeface="Calibri"/>
                <a:cs typeface="Calibri"/>
              </a:rPr>
              <a:t>Etkinlik: Kavramları Tamamlayalım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DE7B2A98-987A-4AA6-B4BC-FB39D63F08EA}"/>
              </a:ext>
            </a:extLst>
          </p:cNvPr>
          <p:cNvSpPr>
            <a:spLocks noGrp="1"/>
          </p:cNvSpPr>
          <p:nvPr/>
        </p:nvSpPr>
        <p:spPr>
          <a:xfrm>
            <a:off x="952500" y="1200150"/>
            <a:ext cx="10382250" cy="51435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Kavramlar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: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Ekvator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meridyen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göreceli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mutlak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,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Mavi</a:t>
            </a:r>
            <a:r>
              <a:rPr sz="2400" b="0" i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i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Vatan</a:t>
            </a:r>
            <a:endParaRPr sz="2400" b="0" i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1.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Kutupları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birleştiren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hayalî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yarım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çemberlere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...............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2. 0°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paraleli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...............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olarak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adlandırılır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3.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Türkiye’nin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boğazlarına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komşularına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...............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ile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açıklanır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4.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yerin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enlem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boylam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değerleri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...............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bilgisidir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  <a:p>
            <a:endParaRPr sz="24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4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5.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Denizlerimizdeki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hak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yetki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alanlarımız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...............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kavramıyla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ifade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edilir</a:t>
            </a:r>
            <a:r>
              <a:rPr sz="2400" b="0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059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C2E8E33B-5CFE-49F0-83AD-A2C4FB9E6AAA}"/>
              </a:ext>
            </a:extLst>
          </p:cNvPr>
          <p:cNvSpPr>
            <a:spLocks noGrp="1"/>
          </p:cNvSpPr>
          <p:nvPr/>
        </p:nvSpPr>
        <p:spPr>
          <a:xfrm>
            <a:off x="952500" y="285750"/>
            <a:ext cx="10001250" cy="70485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B98200"/>
                </a:solidFill>
                <a:latin typeface="Calibri"/>
                <a:ea typeface="Calibri"/>
                <a:cs typeface="Calibri"/>
              </a:defRPr>
            </a:pPr>
            <a:r>
              <a:rPr sz="3375" b="1">
                <a:solidFill>
                  <a:srgbClr val="B98200"/>
                </a:solidFill>
                <a:latin typeface="Calibri"/>
                <a:ea typeface="Calibri"/>
                <a:cs typeface="Calibri"/>
              </a:rPr>
              <a:t>Etkinlik: Noktaların Konumu</a:t>
            </a:r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8F48E988-3433-4651-8DBA-CBFD87C7D83A}"/>
              </a:ext>
            </a:extLst>
          </p:cNvPr>
          <p:cNvSpPr>
            <a:spLocks noGrp="1"/>
          </p:cNvSpPr>
          <p:nvPr/>
        </p:nvSpPr>
        <p:spPr>
          <a:xfrm>
            <a:off x="952500" y="725632"/>
            <a:ext cx="10537536" cy="293856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Haritada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işaretli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noktalara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göre:</a:t>
            </a:r>
            <a:endParaRPr sz="2000" b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1. B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noktası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hangi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yarım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kürelerdedir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  <a:endParaRPr sz="2000" b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2. D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E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noktalarının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hangi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konum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bilgisi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ortaktır</a:t>
            </a:r>
            <a:r>
              <a:rPr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  <a:endParaRPr sz="2000" b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  <a:p>
            <a:pPr>
              <a:defRPr sz="225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3. C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ve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E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noktaları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hangi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özel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çizgi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üzerinde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yer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000" b="1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alır</a:t>
            </a:r>
            <a:r>
              <a:rPr sz="2000" b="1" dirty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?</a:t>
            </a:r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777134" y="2009346"/>
            <a:ext cx="8721436" cy="470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1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1049000" y="228600"/>
            <a:ext cx="762000" cy="857250"/>
          </a:xfrm>
          <a:prstGeom prst="rect">
            <a:avLst/>
          </a:prstGeom>
        </p:spPr>
      </p:pic>
      <p:sp>
        <p:nvSpPr>
          <p:cNvPr id="11" name="Dikdörtgen 10">
            <a:extLst>
              <a:ext uri="{FF2B5EF4-FFF2-40B4-BE49-F238E27FC236}">
                <a16:creationId xmlns:a16="http://schemas.microsoft.com/office/drawing/2014/main" id="{ED036068-68B4-4C52-95F0-073C2C46B7A2}"/>
              </a:ext>
            </a:extLst>
          </p:cNvPr>
          <p:cNvSpPr>
            <a:spLocks noGrp="1"/>
          </p:cNvSpPr>
          <p:nvPr/>
        </p:nvSpPr>
        <p:spPr>
          <a:xfrm>
            <a:off x="952498" y="427432"/>
            <a:ext cx="10001250" cy="42097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375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lang="tr-TR" sz="2000" b="1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1, 2 ve 3. soruları aşağıda verilen bilgilere göre cevaplayınız.</a:t>
            </a:r>
            <a:endParaRPr sz="2000" b="1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952498" y="848409"/>
            <a:ext cx="98938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Bir kargo şirketinin Türkiye’de K ve L adında iki merkezi vardır. Merkezlerin konumları </a:t>
            </a:r>
            <a:r>
              <a:rPr lang="tr-TR" dirty="0" smtClean="0">
                <a:latin typeface="Calibri" panose="020F0502020204030204" pitchFamily="34" charset="0"/>
                <a:cs typeface="Calibri" panose="020F0502020204030204" pitchFamily="34" charset="0"/>
              </a:rPr>
              <a:t>ise şu şekilde belirtilmiştir</a:t>
            </a: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981894"/>
              </p:ext>
            </p:extLst>
          </p:nvPr>
        </p:nvGraphicFramePr>
        <p:xfrm>
          <a:off x="1237672" y="1560714"/>
          <a:ext cx="8026401" cy="1097280"/>
        </p:xfrm>
        <a:graphic>
          <a:graphicData uri="http://schemas.openxmlformats.org/drawingml/2006/table">
            <a:tbl>
              <a:tblPr/>
              <a:tblGrid>
                <a:gridCol w="2675467">
                  <a:extLst>
                    <a:ext uri="{9D8B030D-6E8A-4147-A177-3AD203B41FA5}">
                      <a16:colId xmlns:a16="http://schemas.microsoft.com/office/drawing/2014/main" val="1973103852"/>
                    </a:ext>
                  </a:extLst>
                </a:gridCol>
                <a:gridCol w="2675467">
                  <a:extLst>
                    <a:ext uri="{9D8B030D-6E8A-4147-A177-3AD203B41FA5}">
                      <a16:colId xmlns:a16="http://schemas.microsoft.com/office/drawing/2014/main" val="1222560203"/>
                    </a:ext>
                  </a:extLst>
                </a:gridCol>
                <a:gridCol w="2675467">
                  <a:extLst>
                    <a:ext uri="{9D8B030D-6E8A-4147-A177-3AD203B41FA5}">
                      <a16:colId xmlns:a16="http://schemas.microsoft.com/office/drawing/2014/main" val="36843903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tr-TR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Merkez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Enlem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b="1" u="sng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Boylam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9603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r-TR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40° kuzey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30° doğu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60935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tr-TR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40° kuzey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r-TR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40° doğu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227360"/>
                  </a:ext>
                </a:extLst>
              </a:tr>
            </a:tbl>
          </a:graphicData>
        </a:graphic>
      </p:graphicFrame>
      <p:sp>
        <p:nvSpPr>
          <p:cNvPr id="4" name="Dikdörtgen 3"/>
          <p:cNvSpPr/>
          <p:nvPr/>
        </p:nvSpPr>
        <p:spPr>
          <a:xfrm>
            <a:off x="952498" y="2723968"/>
            <a:ext cx="10858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K merkezi ile yakındaki liman arasına bir demir yolu yapılmıştır. Böylece kargolar limana daha kısa sürede ulaştırılmaya başlanmıştır. İki merkezin de bulunduğu yer değişmemiştir.</a:t>
            </a:r>
          </a:p>
        </p:txBody>
      </p:sp>
      <p:sp>
        <p:nvSpPr>
          <p:cNvPr id="5" name="Dikdörtgen 4"/>
          <p:cNvSpPr/>
          <p:nvPr/>
        </p:nvSpPr>
        <p:spPr>
          <a:xfrm>
            <a:off x="952498" y="3491531"/>
            <a:ext cx="34532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1. K ve L merkezlerini karşılaştıran hangi ifade doğrudur?</a:t>
            </a:r>
            <a:endParaRPr lang="tr-T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L, K’nin doğusundadır ve Ekvator’a daha yakındır.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L, K’nin batısındadır ve Ekvator’a daha uzaktır.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L, K’nin doğusundadır ve Ekvator’a uzaklıkları eşittir.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L, K’nin batısındadır ve Ekvator’a uzaklıkları eşittir.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636655" y="3510189"/>
            <a:ext cx="33897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2. Yeni demir yolu, K merkezinin hangi özelliğini değiştirmiştir?</a:t>
            </a:r>
            <a:endParaRPr lang="tr-T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Limana ulaşımını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Ekvator’a uzaklığını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Bulunduğu paraleli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Bulunduğu meridyeni</a:t>
            </a:r>
          </a:p>
        </p:txBody>
      </p:sp>
      <p:sp>
        <p:nvSpPr>
          <p:cNvPr id="7" name="Dikdörtgen 6"/>
          <p:cNvSpPr/>
          <p:nvPr/>
        </p:nvSpPr>
        <p:spPr>
          <a:xfrm>
            <a:off x="8257309" y="3491531"/>
            <a:ext cx="39346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>
                <a:latin typeface="Calibri" panose="020F0502020204030204" pitchFamily="34" charset="0"/>
                <a:cs typeface="Calibri" panose="020F0502020204030204" pitchFamily="34" charset="0"/>
              </a:rPr>
              <a:t>3. Verilen bilgilerden hangisine ulaşılamaz?</a:t>
            </a:r>
            <a:endParaRPr lang="tr-T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A) İki merkez de Ekvator’un kuzeyindedir.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B) Merkezlerin başlangıç meridyenine uzaklıkları eşittir.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C) Merkezler aynı paralel üzerinde yer alır.</a:t>
            </a:r>
            <a:b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tr-TR" dirty="0">
                <a:latin typeface="Calibri" panose="020F0502020204030204" pitchFamily="34" charset="0"/>
                <a:cs typeface="Calibri" panose="020F0502020204030204" pitchFamily="34" charset="0"/>
              </a:rPr>
              <a:t>D) K merkezinden limana kargo taşıma süresi kısalmıştır.</a:t>
            </a:r>
          </a:p>
        </p:txBody>
      </p:sp>
    </p:spTree>
    <p:extLst>
      <p:ext uri="{BB962C8B-B14F-4D97-AF65-F5344CB8AC3E}">
        <p14:creationId xmlns:p14="http://schemas.microsoft.com/office/powerpoint/2010/main" val="222287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>
            <a:extLst>
              <a:ext uri="{FF2B5EF4-FFF2-40B4-BE49-F238E27FC236}">
                <a16:creationId xmlns:a16="http://schemas.microsoft.com/office/drawing/2014/main" id="{A5222505-AB19-47D5-BE3A-508892A8EE19}"/>
              </a:ext>
            </a:extLst>
          </p:cNvPr>
          <p:cNvSpPr>
            <a:spLocks noGrp="1"/>
          </p:cNvSpPr>
          <p:nvPr/>
        </p:nvSpPr>
        <p:spPr>
          <a:xfrm>
            <a:off x="1428750" y="2333625"/>
            <a:ext cx="9334500" cy="20478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3750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6600" b="1" dirty="0">
                <a:solidFill>
                  <a:srgbClr val="202016"/>
                </a:solidFill>
                <a:ea typeface="Calibri"/>
                <a:cs typeface="Calibri"/>
              </a:rPr>
              <a:t>ÜLKEMİZİN, KITALARIN VE</a:t>
            </a:r>
          </a:p>
          <a:p>
            <a:pPr>
              <a:defRPr sz="3750" b="1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6600" b="1" dirty="0">
                <a:solidFill>
                  <a:srgbClr val="202016"/>
                </a:solidFill>
                <a:ea typeface="Calibri"/>
                <a:cs typeface="Calibri"/>
              </a:rPr>
              <a:t>OKYANUSLARIN KONUMU</a:t>
            </a:r>
          </a:p>
        </p:txBody>
      </p:sp>
      <p:sp>
        <p:nvSpPr>
          <p:cNvPr id="2" name="Dikdörtgen 1">
            <a:extLst>
              <a:ext uri="{FF2B5EF4-FFF2-40B4-BE49-F238E27FC236}">
                <a16:creationId xmlns:a16="http://schemas.microsoft.com/office/drawing/2014/main" id="{743BC7E7-A475-40D1-91D7-7861D5C02AFF}"/>
              </a:ext>
            </a:extLst>
          </p:cNvPr>
          <p:cNvSpPr>
            <a:spLocks noGrp="1"/>
          </p:cNvSpPr>
          <p:nvPr/>
        </p:nvSpPr>
        <p:spPr>
          <a:xfrm>
            <a:off x="2762250" y="4857750"/>
            <a:ext cx="7810500" cy="5238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defRPr sz="2100" b="0">
                <a:solidFill>
                  <a:srgbClr val="202016"/>
                </a:solidFill>
                <a:latin typeface="Calibri"/>
                <a:ea typeface="Calibri"/>
                <a:cs typeface="Calibri"/>
              </a:defRPr>
            </a:pPr>
            <a:r>
              <a:rPr sz="2100" b="0" dirty="0" err="1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Evimiz</a:t>
            </a:r>
            <a:r>
              <a:rPr sz="2100" b="0" dirty="0" smtClean="0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100" b="0" dirty="0" err="1">
                <a:solidFill>
                  <a:srgbClr val="202016"/>
                </a:solidFill>
                <a:latin typeface="Calibri"/>
                <a:ea typeface="Calibri"/>
                <a:cs typeface="Calibri"/>
              </a:rPr>
              <a:t>Dünya</a:t>
            </a:r>
            <a:endParaRPr sz="2100" b="0" dirty="0">
              <a:solidFill>
                <a:srgbClr val="202016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2623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34925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ırp">
  <a:themeElements>
    <a:clrScheme name="Kır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Kır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Kır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34925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2074</Words>
  <Application>Microsoft Office PowerPoint</Application>
  <DocSecurity>0</DocSecurity>
  <PresentationFormat>Geniş ekran</PresentationFormat>
  <Paragraphs>201</Paragraphs>
  <Slides>16</Slides>
  <Notes>16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0" baseType="lpstr">
      <vt:lpstr>Arial</vt:lpstr>
      <vt:lpstr>Calibri</vt:lpstr>
      <vt:lpstr>Franklin Gothic Book</vt:lpstr>
      <vt:lpstr>Kırp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BERKAY</cp:lastModifiedBy>
  <cp:revision>21</cp:revision>
  <dcterms:created xsi:type="dcterms:W3CDTF">2026-10-04T12:31:10Z</dcterms:created>
  <dcterms:modified xsi:type="dcterms:W3CDTF">2026-10-04T16:46:58Z</dcterms:modified>
</cp:coreProperties>
</file>