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4" r:id="rId7"/>
    <p:sldId id="284" r:id="rId8"/>
    <p:sldId id="285" r:id="rId9"/>
    <p:sldId id="265" r:id="rId10"/>
    <p:sldId id="286" r:id="rId11"/>
    <p:sldId id="287" r:id="rId12"/>
    <p:sldId id="288" r:id="rId13"/>
    <p:sldId id="289" r:id="rId14"/>
    <p:sldId id="269" r:id="rId15"/>
    <p:sldId id="262" r:id="rId16"/>
    <p:sldId id="263" r:id="rId17"/>
    <p:sldId id="266" r:id="rId18"/>
    <p:sldId id="267" r:id="rId19"/>
    <p:sldId id="270" r:id="rId20"/>
    <p:sldId id="290" r:id="rId21"/>
    <p:sldId id="271" r:id="rId22"/>
    <p:sldId id="272" r:id="rId23"/>
    <p:sldId id="273" r:id="rId24"/>
    <p:sldId id="274" r:id="rId25"/>
    <p:sldId id="291" r:id="rId26"/>
    <p:sldId id="275" r:id="rId27"/>
    <p:sldId id="276" r:id="rId28"/>
    <p:sldId id="277" r:id="rId29"/>
    <p:sldId id="278" r:id="rId30"/>
    <p:sldId id="279" r:id="rId31"/>
    <p:sldId id="280" r:id="rId32"/>
    <p:sldId id="281" r:id="rId3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85" d="100"/>
          <a:sy n="85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6485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Bugün toplumsal sorunları ve çözüm yollarını keşfediyoruz.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Kapak görseli.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Bugünün kazanımı.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Hedef ikonları.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Dört görev.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Rozetler.</a:t>
            </a:r>
          </a:p>
          <a:p>
            <a:endParaRPr/>
          </a:p>
          <a:p>
            <a:r>
              <a:t>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Dört durak.</a:t>
            </a:r>
          </a:p>
          <a:p>
            <a:endParaRPr/>
          </a:p>
          <a:p>
            <a:r>
              <a:t>⏱️ SÜRE: 1 dk</a:t>
            </a:r>
          </a:p>
          <a:p>
            <a:endParaRPr/>
          </a:p>
          <a:p>
            <a:r>
              <a:t>🖼️ GÖRSEL: Harita.</a:t>
            </a:r>
          </a:p>
          <a:p>
            <a:endParaRPr/>
          </a:p>
          <a:p>
            <a:r>
              <a:t>✨ ANİMASYON &amp; GEÇİŞ: Wipe.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Toplumsal sorun tanımı.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Kavram görseli.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Afet, toplumsal sorunların en yıkıcılarındandır.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Afet teması.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Çevre kirliliği ve göç birbirini etkileyen sorunlardır.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Çevre ve göç teması.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Nedenlere göre sınıflandırma.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Kategori tablosu.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Doğal olaylar DOĞAL, insan davranışları İNSAN KAYNAKLIDIR.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🖼️ GÖRSEL: Sorun dedektifi.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Cevaplar.</a:t>
            </a:r>
          </a:p>
          <a:p>
            <a:endParaRPr/>
          </a:p>
          <a:p>
            <a:r>
              <a:t>⏱️ SÜRE: 1 dk</a:t>
            </a:r>
          </a:p>
          <a:p>
            <a:endParaRPr/>
          </a:p>
          <a:p>
            <a:r>
              <a:t>🖼️ GÖRSEL: Onaylar.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Sorun mu, tür mü?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🖼️ GÖRSEL: Eşleştirme.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Cevaplar.</a:t>
            </a:r>
          </a:p>
          <a:p>
            <a:endParaRPr/>
          </a:p>
          <a:p>
            <a:r>
              <a:t>⏱️ SÜRE: 1 dk</a:t>
            </a:r>
          </a:p>
          <a:p>
            <a:endParaRPr/>
          </a:p>
          <a:p>
            <a:r>
              <a:t>🖼️ GÖRSEL: Onaylar.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Bireysel ve toplumsal çözüm önlemleri.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İki panel.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Sorun-çözüm eşleştir.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🖼️ GÖRSEL: Eşleştirme.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Cevaplar.</a:t>
            </a:r>
          </a:p>
          <a:p>
            <a:endParaRPr/>
          </a:p>
          <a:p>
            <a:r>
              <a:t>⏱️ SÜRE: 1 dk</a:t>
            </a:r>
          </a:p>
          <a:p>
            <a:endParaRPr/>
          </a:p>
          <a:p>
            <a:r>
              <a:t>🖼️ GÖRSEL: Onaylar.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Kalkın-oturun.</a:t>
            </a:r>
          </a:p>
          <a:p>
            <a:endParaRPr/>
          </a:p>
          <a:p>
            <a:r>
              <a:t>⏱️ SÜRE: 2 dk</a:t>
            </a:r>
          </a:p>
          <a:p>
            <a:endParaRPr/>
          </a:p>
          <a:p>
            <a:r>
              <a:t>🖼️ GÖRSEL: Sınıf.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Cevaplar.</a:t>
            </a:r>
          </a:p>
          <a:p>
            <a:endParaRPr/>
          </a:p>
          <a:p>
            <a:r>
              <a:t>⏱️ SÜRE: 1 dk</a:t>
            </a:r>
          </a:p>
          <a:p>
            <a:endParaRPr/>
          </a:p>
          <a:p>
            <a:r>
              <a:t>🖼️ GÖRSEL: Onaylar.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Kavram haritası.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🖼️ GÖRSEL: Harita.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Özet.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🖼️ GÖRSEL: Liste.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Bilgi/yorum.</a:t>
            </a:r>
          </a:p>
          <a:p>
            <a:endParaRPr/>
          </a:p>
          <a:p>
            <a:r>
              <a:t>⏱️ SÜRE: 2-3 dk</a:t>
            </a:r>
          </a:p>
          <a:p>
            <a:endParaRPr/>
          </a:p>
          <a:p>
            <a:r>
              <a:t>🖼️ GÖRSEL: Sınav.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Kendi hayatından örnekler.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🖼️ GÖRSEL: Beyin.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Kilitler.</a:t>
            </a:r>
          </a:p>
          <a:p>
            <a:endParaRPr/>
          </a:p>
          <a:p>
            <a:r>
              <a:t>⏱️ SÜRE: 3 dk</a:t>
            </a:r>
          </a:p>
          <a:p>
            <a:endParaRPr/>
          </a:p>
          <a:p>
            <a:r>
              <a:t>🖼️ GÖRSEL: Kilit.</a:t>
            </a:r>
          </a:p>
          <a:p>
            <a:endParaRPr/>
          </a:p>
          <a:p>
            <a:r>
              <a:t>✨ ANİMASYON &amp; GEÇİŞ: Zoom.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Kutlama.</a:t>
            </a:r>
          </a:p>
          <a:p>
            <a:endParaRPr/>
          </a:p>
          <a:p>
            <a:r>
              <a:t>⏱️ SÜRE: 1,5 dk</a:t>
            </a:r>
          </a:p>
          <a:p>
            <a:endParaRPr/>
          </a:p>
          <a:p>
            <a:r>
              <a:t>🖼️ GÖRSEL: Kutlama.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🎤 KONUŞMA: Kapanış.</a:t>
            </a:r>
          </a:p>
          <a:p>
            <a:endParaRPr/>
          </a:p>
          <a:p>
            <a:r>
              <a:t>⏱️ SÜRE: 1 dk</a:t>
            </a:r>
          </a:p>
          <a:p>
            <a:endParaRPr/>
          </a:p>
          <a:p>
            <a:r>
              <a:t>🖼️ GÖRSEL: Palet.</a:t>
            </a:r>
          </a:p>
          <a:p>
            <a:endParaRPr/>
          </a:p>
          <a:p>
            <a:r>
              <a:t>✨ ANİMASYON &amp; GEÇİŞ: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SINIF SOSYAL BİLGİLER  ·  1. Öğrenme Alanı Birey ve Toplum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ve</a:t>
            </a:r>
            <a:endParaRPr lang="en-US" sz="4400" dirty="0"/>
          </a:p>
          <a:p>
            <a:pPr marL="0" indent="0">
              <a:lnSpc>
                <a:spcPts val="50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Çözüm Önerileri</a:t>
            </a:r>
            <a:endParaRPr lang="en-US" sz="44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3977640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Toplumdaki sorunları tanı, çözüm yollarını keşfet!</a:t>
            </a:r>
            <a:endParaRPr lang="en-US" sz="1600" dirty="0"/>
          </a:p>
        </p:txBody>
      </p:sp>
      <p:pic>
        <p:nvPicPr>
          <p:cNvPr id="10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5720" y="4965833"/>
            <a:ext cx="1965960" cy="19659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SB.6.1.3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6061"/>
            </a:avLst>
          </a:prstGeom>
          <a:solidFill>
            <a:srgbClr val="2E2A6B"/>
          </a:solidFill>
          <a:ln/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914400" y="1938528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"Toplumsal hayatta karşılaşılan sorunlara yönelik çözüm önerilerini müzakere eder."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1472184" y="370332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1472184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 kavramını tanımlarım.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4270248" y="370332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4270248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🔍</a:t>
            </a:r>
            <a:endParaRPr lang="en-US" sz="2400" dirty="0"/>
          </a:p>
        </p:txBody>
      </p:sp>
      <p:sp>
        <p:nvSpPr>
          <p:cNvPr id="16" name="Text 14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 türlerini birbirinden ayırt ederim.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706831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7068312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📜</a:t>
            </a:r>
            <a:endParaRPr lang="en-US" sz="2400" dirty="0"/>
          </a:p>
        </p:txBody>
      </p:sp>
      <p:sp>
        <p:nvSpPr>
          <p:cNvPr id="21" name="Text 19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sorunlara günlük yaşamdan örnekler veririm.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3860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9866376" y="3703320"/>
            <a:ext cx="822960" cy="82296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9866376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sorunlara yönelik çözüm önerilerini müzakere ederim.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</a:t>
            </a:r>
            <a:endParaRPr lang="en-US" sz="1000" dirty="0"/>
          </a:p>
        </p:txBody>
      </p:sp>
      <p:pic>
        <p:nvPicPr>
          <p:cNvPr id="29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9" name="Text 7"/>
          <p:cNvSpPr/>
          <p:nvPr/>
        </p:nvSpPr>
        <p:spPr>
          <a:xfrm>
            <a:off x="804672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Sorun Dedektifi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1783080" y="235000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mı, insan kaynaklı mı toplumsal sorun?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13" name="Shape 11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37376" y="201168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🕵️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Tür Eşleştirme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7415784" y="235000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sorunu doğru örnekle eşleştir.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18" name="Shape 16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04672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🧩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Çözüm Eşleştirme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1783080" y="404164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sorun hangi çözümle eşleşir?</a:t>
            </a:r>
            <a:endParaRPr lang="en-US" sz="1150" dirty="0"/>
          </a:p>
        </p:txBody>
      </p:sp>
      <p:sp>
        <p:nvSpPr>
          <p:cNvPr id="22" name="Shape 20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</p:spPr>
      </p:sp>
      <p:sp>
        <p:nvSpPr>
          <p:cNvPr id="23" name="Shape 21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24" name="Text 22"/>
          <p:cNvSpPr/>
          <p:nvPr/>
        </p:nvSpPr>
        <p:spPr>
          <a:xfrm>
            <a:off x="6437376" y="37033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🔐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Çözüm Şifresi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7415784" y="404164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Room'da kilitleri aç.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8" name="Shape 26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9" name="Text 27"/>
          <p:cNvSpPr/>
          <p:nvPr/>
        </p:nvSpPr>
        <p:spPr>
          <a:xfrm>
            <a:off x="868680" y="536752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300" dirty="0"/>
          </a:p>
        </p:txBody>
      </p:sp>
      <p:sp>
        <p:nvSpPr>
          <p:cNvPr id="31" name="Text 2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3</a:t>
            </a:r>
            <a:endParaRPr lang="en-US" sz="1000" dirty="0"/>
          </a:p>
        </p:txBody>
      </p:sp>
      <p:pic>
        <p:nvPicPr>
          <p:cNvPr id="32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HARİTAMIZ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1691640" y="189280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 nedir, nasıl ortaya çıkar?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000" dirty="0"/>
          </a:p>
        </p:txBody>
      </p:sp>
      <p:sp>
        <p:nvSpPr>
          <p:cNvPr id="14" name="Shape 12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1691640" y="3008376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 Türleri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Afet, çevre kirliliği, göç, israf, salgın hastalık.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000" dirty="0"/>
          </a:p>
        </p:txBody>
      </p:sp>
      <p:sp>
        <p:nvSpPr>
          <p:cNvPr id="21" name="Shape 19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2" name="Text 20"/>
          <p:cNvSpPr/>
          <p:nvPr/>
        </p:nvSpPr>
        <p:spPr>
          <a:xfrm>
            <a:off x="1691640" y="4123944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Çözüm Önerileri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Sorunlara karşı neler yapabiliriz?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64008" y="5010912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5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000" dirty="0"/>
          </a:p>
        </p:txBody>
      </p:sp>
      <p:sp>
        <p:nvSpPr>
          <p:cNvPr id="28" name="Shape 26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1691640" y="5239512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🏛️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 err="1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Tarihten</a:t>
            </a: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500" b="1" dirty="0" err="1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Örnekler</a:t>
            </a:r>
            <a:endParaRPr lang="en-US" sz="1500" dirty="0"/>
          </a:p>
        </p:txBody>
      </p:sp>
      <p:sp>
        <p:nvSpPr>
          <p:cNvPr id="31" name="Text 29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Vakıflar toplumsal sorunlara nasıl çözüm üretti?</a:t>
            </a:r>
            <a:endParaRPr lang="en-US" sz="115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4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TEMEL KAVRAMLAR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657600" cy="2743200"/>
          </a:xfrm>
          <a:prstGeom prst="roundRect">
            <a:avLst>
              <a:gd name="adj" fmla="val 2667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103718" y="914400"/>
            <a:ext cx="4536593" cy="3520440"/>
          </a:xfrm>
          <a:prstGeom prst="roundRect">
            <a:avLst>
              <a:gd name="adj" fmla="val 3667"/>
            </a:avLst>
          </a:prstGeom>
          <a:solidFill>
            <a:srgbClr val="D9F1EE"/>
          </a:solidFill>
          <a:ln/>
        </p:spPr>
      </p:sp>
      <p:sp>
        <p:nvSpPr>
          <p:cNvPr id="8" name="Text 5"/>
          <p:cNvSpPr/>
          <p:nvPr/>
        </p:nvSpPr>
        <p:spPr>
          <a:xfrm>
            <a:off x="7103717" y="976924"/>
            <a:ext cx="4326283" cy="5861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·  Toplumsal Sorun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7103718" y="1500554"/>
            <a:ext cx="4326282" cy="6643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İnsanlığın veya bir toplumun huzurunu, sağlığını ya da bütünlüğünü tehdit eden, bireylerin yaşam kalitesini düşüren ve sosyal adaleti zedeleyen problemlere TOPLUMSAL SORUN denir.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7103716" y="2834640"/>
            <a:ext cx="4536596" cy="960120"/>
          </a:xfrm>
          <a:prstGeom prst="roundRect">
            <a:avLst>
              <a:gd name="adj" fmla="val 10476"/>
            </a:avLst>
          </a:prstGeom>
          <a:solidFill>
            <a:srgbClr val="FFFFFF"/>
          </a:solidFill>
          <a:ln/>
        </p:spPr>
      </p:sp>
      <p:sp>
        <p:nvSpPr>
          <p:cNvPr id="11" name="Shape 8"/>
          <p:cNvSpPr/>
          <p:nvPr/>
        </p:nvSpPr>
        <p:spPr>
          <a:xfrm>
            <a:off x="7103717" y="2916936"/>
            <a:ext cx="91440" cy="96012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9"/>
          <p:cNvSpPr/>
          <p:nvPr/>
        </p:nvSpPr>
        <p:spPr>
          <a:xfrm>
            <a:off x="7268308" y="2889504"/>
            <a:ext cx="420741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📚 Toplumsal Sorun Türleri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7268308" y="3291840"/>
            <a:ext cx="42074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Afet, çevre kirliliği, göç, israf, salgın hastalıklar.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7103718" y="3931920"/>
            <a:ext cx="4536594" cy="960120"/>
          </a:xfrm>
          <a:prstGeom prst="roundRect">
            <a:avLst>
              <a:gd name="adj" fmla="val 10476"/>
            </a:avLst>
          </a:prstGeom>
          <a:solidFill>
            <a:srgbClr val="FFFFFF"/>
          </a:solidFill>
          <a:ln/>
        </p:spPr>
      </p:sp>
      <p:sp>
        <p:nvSpPr>
          <p:cNvPr id="15" name="Shape 12"/>
          <p:cNvSpPr/>
          <p:nvPr/>
        </p:nvSpPr>
        <p:spPr>
          <a:xfrm>
            <a:off x="7103716" y="3977640"/>
            <a:ext cx="91440" cy="96012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6" name="Text 13"/>
          <p:cNvSpPr/>
          <p:nvPr/>
        </p:nvSpPr>
        <p:spPr>
          <a:xfrm>
            <a:off x="7268308" y="3986784"/>
            <a:ext cx="420741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💎 Ortaya Çıkış Nedenleri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7268308" y="4389120"/>
            <a:ext cx="420741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Hızlı nüfus artışı, teknolojik gelişmeler, savaşlar.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548640" y="5540718"/>
            <a:ext cx="11091672" cy="722922"/>
          </a:xfrm>
          <a:prstGeom prst="roundRect">
            <a:avLst>
              <a:gd name="adj" fmla="val 16471"/>
            </a:avLst>
          </a:prstGeom>
          <a:solidFill>
            <a:srgbClr val="2E2A6B"/>
          </a:solidFill>
          <a:ln/>
        </p:spPr>
      </p:sp>
      <p:sp>
        <p:nvSpPr>
          <p:cNvPr id="19" name="Text 16"/>
          <p:cNvSpPr/>
          <p:nvPr/>
        </p:nvSpPr>
        <p:spPr>
          <a:xfrm>
            <a:off x="822960" y="5623014"/>
            <a:ext cx="10515600" cy="5405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Toplumsal sorunlar bireyleri değil, toplumun tamamını etkiler ve ortak çözüm gerektirir.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5</a:t>
            </a:r>
            <a:endParaRPr lang="en-US" sz="1000" dirty="0"/>
          </a:p>
        </p:txBody>
      </p:sp>
      <p:pic>
        <p:nvPicPr>
          <p:cNvPr id="22" name="Image 1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A7AAD5D7-E5E3-37F4-CF8F-41D7A98B02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19" y="813816"/>
            <a:ext cx="6619085" cy="45348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"/>
          <p:cNvSpPr/>
          <p:nvPr/>
        </p:nvSpPr>
        <p:spPr>
          <a:xfrm>
            <a:off x="548640" y="1691640"/>
            <a:ext cx="521208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566928" y="4265677"/>
            <a:ext cx="5212080" cy="146304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5" name="Shape 12"/>
          <p:cNvSpPr/>
          <p:nvPr/>
        </p:nvSpPr>
        <p:spPr>
          <a:xfrm>
            <a:off x="548640" y="4389122"/>
            <a:ext cx="5212080" cy="1691638"/>
          </a:xfrm>
          <a:prstGeom prst="roundRect">
            <a:avLst>
              <a:gd name="adj" fmla="val 523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777240" y="4757148"/>
            <a:ext cx="457200" cy="328871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17" name="Text 14"/>
          <p:cNvSpPr/>
          <p:nvPr/>
        </p:nvSpPr>
        <p:spPr>
          <a:xfrm>
            <a:off x="777240" y="4773167"/>
            <a:ext cx="457200" cy="3020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1371600" y="4640580"/>
            <a:ext cx="4251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depremlerine kaç ülke yardıma koştu?</a:t>
            </a:r>
            <a:endParaRPr lang="en-US" sz="1200" dirty="0"/>
          </a:p>
        </p:txBody>
      </p:sp>
      <p:sp>
        <p:nvSpPr>
          <p:cNvPr id="19" name="Shape 16"/>
          <p:cNvSpPr/>
          <p:nvPr/>
        </p:nvSpPr>
        <p:spPr>
          <a:xfrm>
            <a:off x="777240" y="5431186"/>
            <a:ext cx="457200" cy="283814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0" name="Text 17"/>
          <p:cNvSpPr/>
          <p:nvPr/>
        </p:nvSpPr>
        <p:spPr>
          <a:xfrm>
            <a:off x="777240" y="5420398"/>
            <a:ext cx="457200" cy="2946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1399032" y="5356059"/>
            <a:ext cx="4251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"93 ülkeden arama kurtarma ekipleri bölgeye ulaştı." — Bu durumun anlamını tartışın.</a:t>
            </a:r>
            <a:endParaRPr lang="en-US" sz="1200" dirty="0"/>
          </a:p>
        </p:txBody>
      </p:sp>
      <p:sp>
        <p:nvSpPr>
          <p:cNvPr id="22" name="Shape 19"/>
          <p:cNvSpPr/>
          <p:nvPr/>
        </p:nvSpPr>
        <p:spPr>
          <a:xfrm>
            <a:off x="5989320" y="4354501"/>
            <a:ext cx="5696712" cy="1691638"/>
          </a:xfrm>
          <a:prstGeom prst="roundRect">
            <a:avLst>
              <a:gd name="adj" fmla="val 5238"/>
            </a:avLst>
          </a:prstGeom>
          <a:solidFill>
            <a:srgbClr val="2E2A6B"/>
          </a:solidFill>
          <a:ln/>
        </p:spPr>
      </p:sp>
      <p:sp>
        <p:nvSpPr>
          <p:cNvPr id="23" name="Text 20"/>
          <p:cNvSpPr/>
          <p:nvPr/>
        </p:nvSpPr>
        <p:spPr>
          <a:xfrm>
            <a:off x="5943600" y="4354500"/>
            <a:ext cx="5696712" cy="2632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Afetin Toplumsal Etkisi</a:t>
            </a:r>
            <a:endParaRPr lang="en-US" sz="1200" dirty="0"/>
          </a:p>
        </p:txBody>
      </p:sp>
      <p:sp>
        <p:nvSpPr>
          <p:cNvPr id="24" name="Shape 21"/>
          <p:cNvSpPr/>
          <p:nvPr/>
        </p:nvSpPr>
        <p:spPr>
          <a:xfrm>
            <a:off x="6309360" y="4915876"/>
            <a:ext cx="2313432" cy="890563"/>
          </a:xfrm>
          <a:prstGeom prst="roundRect">
            <a:avLst>
              <a:gd name="adj" fmla="val 10435"/>
            </a:avLst>
          </a:prstGeom>
          <a:solidFill>
            <a:srgbClr val="E9971B"/>
          </a:solidFill>
          <a:ln/>
        </p:spPr>
      </p:sp>
      <p:sp>
        <p:nvSpPr>
          <p:cNvPr id="25" name="Text 22"/>
          <p:cNvSpPr/>
          <p:nvPr/>
        </p:nvSpPr>
        <p:spPr>
          <a:xfrm>
            <a:off x="6309360" y="4754880"/>
            <a:ext cx="231343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 Yıkım</a:t>
            </a:r>
            <a:endParaRPr lang="en-US" sz="1600" dirty="0"/>
          </a:p>
        </p:txBody>
      </p:sp>
      <p:sp>
        <p:nvSpPr>
          <p:cNvPr id="26" name="Shape 23"/>
          <p:cNvSpPr/>
          <p:nvPr/>
        </p:nvSpPr>
        <p:spPr>
          <a:xfrm>
            <a:off x="8778240" y="4915876"/>
            <a:ext cx="2313432" cy="890564"/>
          </a:xfrm>
          <a:prstGeom prst="roundRect">
            <a:avLst>
              <a:gd name="adj" fmla="val 10435"/>
            </a:avLst>
          </a:prstGeom>
          <a:solidFill>
            <a:srgbClr val="E9971B"/>
          </a:solidFill>
          <a:ln/>
        </p:spPr>
      </p:sp>
      <p:sp>
        <p:nvSpPr>
          <p:cNvPr id="27" name="Text 24"/>
          <p:cNvSpPr/>
          <p:nvPr/>
        </p:nvSpPr>
        <p:spPr>
          <a:xfrm>
            <a:off x="8778240" y="4754880"/>
            <a:ext cx="231343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 Dayanışma</a:t>
            </a:r>
            <a:endParaRPr lang="en-US" sz="1600" dirty="0"/>
          </a:p>
        </p:txBody>
      </p:sp>
      <p:sp>
        <p:nvSpPr>
          <p:cNvPr id="28" name="Text 25"/>
          <p:cNvSpPr/>
          <p:nvPr/>
        </p:nvSpPr>
        <p:spPr>
          <a:xfrm>
            <a:off x="548640" y="6144768"/>
            <a:ext cx="110916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ND Sosyal Bilgiler Atölyesi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9</a:t>
            </a:r>
            <a:endParaRPr lang="en-US" sz="1000" dirty="0"/>
          </a:p>
        </p:txBody>
      </p:sp>
      <p:pic>
        <p:nvPicPr>
          <p:cNvPr id="30" name="Image 1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7D69EF8-E8CF-EF7B-AB41-4EF8BDFC8F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" y="273539"/>
            <a:ext cx="5212080" cy="3657760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A8830333-8F85-E8AE-C6EC-59D2482D7E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1091" y="273539"/>
            <a:ext cx="4572000" cy="37828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A439CE9-1234-22B9-AE95-F037E0A66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9014"/>
            <a:ext cx="12192000" cy="6138985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89132" y="157402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TOPLUMSAL SORUN TÜRLERİ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03273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790664AD-ABE0-BB70-9D30-6A1A0F3DF8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938"/>
            <a:ext cx="11911263" cy="668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1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 ve Göç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3"/>
          <p:cNvSpPr/>
          <p:nvPr/>
        </p:nvSpPr>
        <p:spPr>
          <a:xfrm>
            <a:off x="3246120" y="1691640"/>
            <a:ext cx="2514600" cy="2331720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8" name="Shape 4"/>
          <p:cNvSpPr/>
          <p:nvPr/>
        </p:nvSpPr>
        <p:spPr>
          <a:xfrm>
            <a:off x="5943600" y="1691640"/>
            <a:ext cx="5696712" cy="2331720"/>
          </a:xfrm>
          <a:prstGeom prst="roundRect">
            <a:avLst>
              <a:gd name="adj" fmla="val 4314"/>
            </a:avLst>
          </a:prstGeom>
          <a:solidFill>
            <a:srgbClr val="FFFFFF"/>
          </a:solidFill>
          <a:ln/>
        </p:spPr>
      </p:sp>
      <p:sp>
        <p:nvSpPr>
          <p:cNvPr id="9" name="Shape 5"/>
          <p:cNvSpPr/>
          <p:nvPr/>
        </p:nvSpPr>
        <p:spPr>
          <a:xfrm>
            <a:off x="5943600" y="1691640"/>
            <a:ext cx="5696712" cy="594360"/>
          </a:xfrm>
          <a:prstGeom prst="roundRect">
            <a:avLst>
              <a:gd name="adj" fmla="val 16923"/>
            </a:avLst>
          </a:prstGeom>
          <a:solidFill>
            <a:srgbClr val="159C8E"/>
          </a:solidFill>
          <a:ln/>
        </p:spPr>
      </p:sp>
      <p:sp>
        <p:nvSpPr>
          <p:cNvPr id="10" name="Shape 6"/>
          <p:cNvSpPr/>
          <p:nvPr/>
        </p:nvSpPr>
        <p:spPr>
          <a:xfrm>
            <a:off x="5943600" y="2011680"/>
            <a:ext cx="5696712" cy="27432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11" name="Text 7"/>
          <p:cNvSpPr/>
          <p:nvPr/>
        </p:nvSpPr>
        <p:spPr>
          <a:xfrm>
            <a:off x="5943600" y="1691640"/>
            <a:ext cx="569671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 ÇEVRE KİRLİLİĞİ VE GÖÇ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6126480" y="2359152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Çevre kirliliği, doğal çevrenin canlı yaşamını olumsuz etkileyecek şekilde bozulmasıdır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6126480" y="2743200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Plastik atıklar özellikle deniz ve akarsu ekosistemlerini tehdit eder</a:t>
            </a:r>
            <a:endParaRPr lang="en-US" sz="1100" dirty="0"/>
          </a:p>
        </p:txBody>
      </p:sp>
      <p:sp>
        <p:nvSpPr>
          <p:cNvPr id="14" name="Text 10"/>
          <p:cNvSpPr/>
          <p:nvPr/>
        </p:nvSpPr>
        <p:spPr>
          <a:xfrm>
            <a:off x="6126480" y="3127248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Göç, insanların daha iyi yaşam arayışıyla ya da zorunlu sebeplerle yer değiştirmesidir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6126480" y="3511296"/>
            <a:ext cx="5349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Göç, hem veren hem alan bölgelerde toplumsal dengeyi etkiler</a:t>
            </a:r>
            <a:endParaRPr lang="en-US" sz="1100" dirty="0"/>
          </a:p>
        </p:txBody>
      </p:sp>
      <p:sp>
        <p:nvSpPr>
          <p:cNvPr id="16" name="Shape 12"/>
          <p:cNvSpPr/>
          <p:nvPr/>
        </p:nvSpPr>
        <p:spPr>
          <a:xfrm>
            <a:off x="548640" y="4160520"/>
            <a:ext cx="11091672" cy="1783080"/>
          </a:xfrm>
          <a:prstGeom prst="roundRect">
            <a:avLst>
              <a:gd name="adj" fmla="val 5641"/>
            </a:avLst>
          </a:prstGeom>
          <a:solidFill>
            <a:srgbClr val="2E2A6B"/>
          </a:solidFill>
          <a:ln/>
        </p:spPr>
      </p:sp>
      <p:sp>
        <p:nvSpPr>
          <p:cNvPr id="17" name="Text 13"/>
          <p:cNvSpPr/>
          <p:nvPr/>
        </p:nvSpPr>
        <p:spPr>
          <a:xfrm>
            <a:off x="548640" y="42519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Sorunların Ortak Yönü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96012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159C8E"/>
          </a:solidFill>
          <a:ln/>
        </p:spPr>
      </p:sp>
      <p:sp>
        <p:nvSpPr>
          <p:cNvPr id="19" name="Text 15"/>
          <p:cNvSpPr/>
          <p:nvPr/>
        </p:nvSpPr>
        <p:spPr>
          <a:xfrm>
            <a:off x="96012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Çevre Bilinci</a:t>
            </a:r>
            <a:endParaRPr lang="en-US" sz="1500" dirty="0"/>
          </a:p>
        </p:txBody>
      </p:sp>
      <p:sp>
        <p:nvSpPr>
          <p:cNvPr id="20" name="Shape 16"/>
          <p:cNvSpPr/>
          <p:nvPr/>
        </p:nvSpPr>
        <p:spPr>
          <a:xfrm>
            <a:off x="356616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</p:sp>
      <p:sp>
        <p:nvSpPr>
          <p:cNvPr id="21" name="Text 17"/>
          <p:cNvSpPr/>
          <p:nvPr/>
        </p:nvSpPr>
        <p:spPr>
          <a:xfrm>
            <a:off x="356616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♻️ Geri Dönüşüm</a:t>
            </a:r>
            <a:endParaRPr lang="en-US" sz="1500" dirty="0"/>
          </a:p>
        </p:txBody>
      </p:sp>
      <p:sp>
        <p:nvSpPr>
          <p:cNvPr id="22" name="Shape 18"/>
          <p:cNvSpPr/>
          <p:nvPr/>
        </p:nvSpPr>
        <p:spPr>
          <a:xfrm>
            <a:off x="617220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E9971B"/>
          </a:solidFill>
          <a:ln/>
        </p:spPr>
      </p:sp>
      <p:sp>
        <p:nvSpPr>
          <p:cNvPr id="23" name="Text 19"/>
          <p:cNvSpPr/>
          <p:nvPr/>
        </p:nvSpPr>
        <p:spPr>
          <a:xfrm>
            <a:off x="617220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🚶 Göç</a:t>
            </a:r>
            <a:endParaRPr lang="en-US" sz="1500" dirty="0"/>
          </a:p>
        </p:txBody>
      </p:sp>
      <p:sp>
        <p:nvSpPr>
          <p:cNvPr id="24" name="Shape 20"/>
          <p:cNvSpPr/>
          <p:nvPr/>
        </p:nvSpPr>
        <p:spPr>
          <a:xfrm>
            <a:off x="8778240" y="4709160"/>
            <a:ext cx="2331720" cy="1051560"/>
          </a:xfrm>
          <a:prstGeom prst="roundRect">
            <a:avLst>
              <a:gd name="adj" fmla="val 11304"/>
            </a:avLst>
          </a:prstGeom>
          <a:solidFill>
            <a:srgbClr val="7C78D6"/>
          </a:solidFill>
          <a:ln/>
        </p:spPr>
      </p:sp>
      <p:sp>
        <p:nvSpPr>
          <p:cNvPr id="25" name="Text 21"/>
          <p:cNvSpPr/>
          <p:nvPr/>
        </p:nvSpPr>
        <p:spPr>
          <a:xfrm>
            <a:off x="8778240" y="4709160"/>
            <a:ext cx="233172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🏙️ Şehirleşme</a:t>
            </a:r>
            <a:endParaRPr lang="en-US" sz="1500" dirty="0"/>
          </a:p>
        </p:txBody>
      </p:sp>
      <p:sp>
        <p:nvSpPr>
          <p:cNvPr id="26" name="Text 22"/>
          <p:cNvSpPr/>
          <p:nvPr/>
        </p:nvSpPr>
        <p:spPr>
          <a:xfrm>
            <a:off x="548640" y="6053328"/>
            <a:ext cx="110916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 ve göç, doğru politikalarla azaltılabilecek toplumsal sorunlardandır.</a:t>
            </a:r>
            <a:endParaRPr lang="en-US" sz="1100" dirty="0"/>
          </a:p>
        </p:txBody>
      </p:sp>
      <p:sp>
        <p:nvSpPr>
          <p:cNvPr id="27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10</a:t>
            </a:r>
            <a:endParaRPr lang="en-US" sz="1000" dirty="0"/>
          </a:p>
        </p:txBody>
      </p:sp>
      <p:pic>
        <p:nvPicPr>
          <p:cNvPr id="28" name="Image 2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BC96381F-A7BF-86D3-94D4-F5F648DAD1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488" y="1764792"/>
            <a:ext cx="2514600" cy="1908439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92AE7D6A-75FB-3DBA-085A-1378A8E7D8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6121" y="1720706"/>
            <a:ext cx="2532888" cy="1952525"/>
          </a:xfrm>
          <a:prstGeom prst="rect">
            <a:avLst/>
          </a:prstGeom>
        </p:spPr>
      </p:pic>
      <p:sp>
        <p:nvSpPr>
          <p:cNvPr id="36" name="Shape 16">
            <a:extLst>
              <a:ext uri="{FF2B5EF4-FFF2-40B4-BE49-F238E27FC236}">
                <a16:creationId xmlns:a16="http://schemas.microsoft.com/office/drawing/2014/main" id="{BD3C8211-C6E7-475A-4855-4A58BC8D4495}"/>
              </a:ext>
            </a:extLst>
          </p:cNvPr>
          <p:cNvSpPr/>
          <p:nvPr/>
        </p:nvSpPr>
        <p:spPr>
          <a:xfrm>
            <a:off x="3291840" y="3694176"/>
            <a:ext cx="2331720" cy="356616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  <p:txBody>
          <a:bodyPr/>
          <a:lstStyle/>
          <a:p>
            <a:pPr algn="ctr"/>
            <a:r>
              <a:rPr lang="tr-TR" sz="1200" b="1" dirty="0">
                <a:solidFill>
                  <a:schemeClr val="bg1"/>
                </a:solidFill>
              </a:rPr>
              <a:t>GÖÇ</a:t>
            </a:r>
          </a:p>
        </p:txBody>
      </p:sp>
      <p:sp>
        <p:nvSpPr>
          <p:cNvPr id="37" name="Shape 16">
            <a:extLst>
              <a:ext uri="{FF2B5EF4-FFF2-40B4-BE49-F238E27FC236}">
                <a16:creationId xmlns:a16="http://schemas.microsoft.com/office/drawing/2014/main" id="{78C882EF-E47F-423E-38AB-26B9A84DCB22}"/>
              </a:ext>
            </a:extLst>
          </p:cNvPr>
          <p:cNvSpPr/>
          <p:nvPr/>
        </p:nvSpPr>
        <p:spPr>
          <a:xfrm>
            <a:off x="548640" y="3698748"/>
            <a:ext cx="2331720" cy="356616"/>
          </a:xfrm>
          <a:prstGeom prst="roundRect">
            <a:avLst>
              <a:gd name="adj" fmla="val 11304"/>
            </a:avLst>
          </a:prstGeom>
          <a:solidFill>
            <a:srgbClr val="E45B4E"/>
          </a:solidFill>
          <a:ln/>
        </p:spPr>
        <p:txBody>
          <a:bodyPr/>
          <a:lstStyle/>
          <a:p>
            <a:pPr algn="ctr"/>
            <a:r>
              <a:rPr lang="tr-TR" sz="1200" b="1" dirty="0">
                <a:solidFill>
                  <a:schemeClr val="bg1"/>
                </a:solidFill>
              </a:rPr>
              <a:t>ÇEVRE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ED0A3076-9B4E-A499-35CF-FDFE584C0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0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FF3E9580-746E-C490-6E58-3F6A6C591E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5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42029C8-746D-0376-974D-6CCAA646F3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215" y="0"/>
            <a:ext cx="111525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31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C2CBC79B-31C2-0047-4779-89E32B92D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9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SORUNLARIN NEDENLERİ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Doğal, İnsan Kaynaklı ve Ekonomik Nedenler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NEDENLER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468880"/>
            <a:ext cx="91440" cy="15087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77724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Deprem, Sel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olaylarının yol açtığı yıkım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4160520"/>
            <a:ext cx="91440" cy="15087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Text 10"/>
          <p:cNvSpPr/>
          <p:nvPr/>
        </p:nvSpPr>
        <p:spPr>
          <a:xfrm>
            <a:off x="77724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Küresel Isınma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77724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İklim değişikliğinin etkileri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34340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434340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KAYNAKLI NEDENLER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434340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343400" y="2468880"/>
            <a:ext cx="91440" cy="15087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8" name="Text 16"/>
          <p:cNvSpPr/>
          <p:nvPr/>
        </p:nvSpPr>
        <p:spPr>
          <a:xfrm>
            <a:off x="457200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457200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Bilinçsiz tüketim ve atıklar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34340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343400" y="4160520"/>
            <a:ext cx="91440" cy="15087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22" name="Text 20"/>
          <p:cNvSpPr/>
          <p:nvPr/>
        </p:nvSpPr>
        <p:spPr>
          <a:xfrm>
            <a:off x="457200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İsraf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457200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Kaynakların gereksiz tüketimi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8138160" y="1691640"/>
            <a:ext cx="3520440" cy="594360"/>
          </a:xfrm>
          <a:prstGeom prst="roundRect">
            <a:avLst>
              <a:gd name="adj" fmla="val 20000"/>
            </a:avLst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8138160" y="1691640"/>
            <a:ext cx="3520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EKONOMİK VE SOSYAL NEDENLER</a:t>
            </a:r>
            <a:endParaRPr lang="en-US" sz="1400" dirty="0"/>
          </a:p>
        </p:txBody>
      </p:sp>
      <p:sp>
        <p:nvSpPr>
          <p:cNvPr id="26" name="Shape 24"/>
          <p:cNvSpPr/>
          <p:nvPr/>
        </p:nvSpPr>
        <p:spPr>
          <a:xfrm>
            <a:off x="8138160" y="246888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8138160" y="2468880"/>
            <a:ext cx="91440" cy="15087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28" name="Text 26"/>
          <p:cNvSpPr/>
          <p:nvPr/>
        </p:nvSpPr>
        <p:spPr>
          <a:xfrm>
            <a:off x="8366760" y="260604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8366760" y="310896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İş, eğitim, sağlık arayışı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8138160" y="4160520"/>
            <a:ext cx="352044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8138160" y="4160520"/>
            <a:ext cx="91440" cy="15087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32" name="Text 30"/>
          <p:cNvSpPr/>
          <p:nvPr/>
        </p:nvSpPr>
        <p:spPr>
          <a:xfrm>
            <a:off x="8366760" y="429768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Salgın Hastalık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8366760" y="4800600"/>
            <a:ext cx="32004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Hijyen ve sağlık eksiklikleri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sorun türü, farklı nedenlerle ortaya çıksa da toplumu bir bütün olarak etkiler.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14</a:t>
            </a:r>
            <a:endParaRPr lang="en-US" sz="1000" dirty="0"/>
          </a:p>
        </p:txBody>
      </p:sp>
      <p:pic>
        <p:nvPicPr>
          <p:cNvPr id="36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Sorun Dedektifi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örnekler DOĞAL mı, İNSAN KAYNAKLI mı bir sorundur? Grubunla karar ver — cevapları öğretmenin açacak!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ve sel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783014" y="2724912"/>
            <a:ext cx="1069146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783014" y="2724912"/>
            <a:ext cx="106914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🍞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Gıda israfı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Sanayi atıklarının doğaya verilmesi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783014" y="4462272"/>
            <a:ext cx="1069145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783014" y="4462272"/>
            <a:ext cx="1069146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🦠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Salgın hastalıklar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7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kaynaklı olaylar DOĞAL; insan davranışından kaynaklananlar İNSAN KAYNAKLIDIR.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ve sel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556368" y="2697480"/>
            <a:ext cx="1295792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4556368" y="2697480"/>
            <a:ext cx="129579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Gıda israfı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KAYNAKLI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Sanayi atıklarının doğaya verilmesi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556368" y="4434840"/>
            <a:ext cx="1295791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23" name="Text 21"/>
          <p:cNvSpPr/>
          <p:nvPr/>
        </p:nvSpPr>
        <p:spPr>
          <a:xfrm>
            <a:off x="4556368" y="4434840"/>
            <a:ext cx="1295791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 KAYNAKLI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834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Salgın hastalıklar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8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Tür Eşleştirme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örnekler hangi toplumsal soruna aittir? Grubunla eşleştir!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depremleri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Plastik atıkların denize karışması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🚶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İllerarası nüfus hareketleri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🍞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Gıdaların çöpe atılması</a:t>
            </a:r>
            <a:endParaRPr lang="en-US" sz="14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11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Depremler AFET; plastik atık ÇEVRE KİRLİLİĞİ; nüfus hareketleri GÖÇ; çöpe atılan gıda İSRAF sorunudur.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Şubat depremleri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297680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11" name="Text 9"/>
          <p:cNvSpPr/>
          <p:nvPr/>
        </p:nvSpPr>
        <p:spPr>
          <a:xfrm>
            <a:off x="4297680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Plastik atıkların denize karışması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9930384" y="269748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7" name="Text 15"/>
          <p:cNvSpPr/>
          <p:nvPr/>
        </p:nvSpPr>
        <p:spPr>
          <a:xfrm>
            <a:off x="9930384" y="269748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KİRLİLİĞİ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İllerarası nüfus hareketleri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4297680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4297680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69748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Gıdaların çöpe atılması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9930384" y="4434840"/>
            <a:ext cx="155448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29" name="Text 27"/>
          <p:cNvSpPr/>
          <p:nvPr/>
        </p:nvSpPr>
        <p:spPr>
          <a:xfrm>
            <a:off x="9930384" y="443484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İSRAF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12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ÇÖZÜM ÖNERİLERİ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Sorunlara Çözüm Önerileri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777240"/>
          </a:xfrm>
          <a:prstGeom prst="roundRect">
            <a:avLst>
              <a:gd name="adj" fmla="val 11765"/>
            </a:avLst>
          </a:prstGeom>
          <a:solidFill>
            <a:srgbClr val="2E2A6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691640"/>
            <a:ext cx="10515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sorunların çözümü; bireylerin, toplumun ve devletin birlikte hareket etmesini gerektirir.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5440680" cy="3566160"/>
          </a:xfrm>
          <a:prstGeom prst="roundRect">
            <a:avLst>
              <a:gd name="adj" fmla="val 2821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743200"/>
            <a:ext cx="5440680" cy="777240"/>
          </a:xfrm>
          <a:prstGeom prst="roundRect">
            <a:avLst>
              <a:gd name="adj" fmla="val 12941"/>
            </a:avLst>
          </a:prstGeom>
          <a:solidFill>
            <a:srgbClr val="159C8E"/>
          </a:solidFill>
          <a:ln/>
        </p:spPr>
      </p:sp>
      <p:sp>
        <p:nvSpPr>
          <p:cNvPr id="8" name="Shape 6"/>
          <p:cNvSpPr/>
          <p:nvPr/>
        </p:nvSpPr>
        <p:spPr>
          <a:xfrm>
            <a:off x="548640" y="3200400"/>
            <a:ext cx="5440680" cy="32004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9" name="Shape 7"/>
          <p:cNvSpPr/>
          <p:nvPr/>
        </p:nvSpPr>
        <p:spPr>
          <a:xfrm>
            <a:off x="868680" y="2834640"/>
            <a:ext cx="594360" cy="5943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868680" y="28346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🙋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554480" y="2743200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BİREYSEL ÖNLEMLER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822960" y="3657600"/>
            <a:ext cx="4892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Kişilerin günlük yaşamda alabileceği önlemlerdir.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86868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4" name="Text 12"/>
          <p:cNvSpPr/>
          <p:nvPr/>
        </p:nvSpPr>
        <p:spPr>
          <a:xfrm>
            <a:off x="86868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Tasarruf Yapmak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256032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6" name="Text 14"/>
          <p:cNvSpPr/>
          <p:nvPr/>
        </p:nvSpPr>
        <p:spPr>
          <a:xfrm>
            <a:off x="256032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Geri Dönüşüme Katılmak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4251960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8" name="Text 16"/>
          <p:cNvSpPr/>
          <p:nvPr/>
        </p:nvSpPr>
        <p:spPr>
          <a:xfrm>
            <a:off x="4251960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Hijyen Kurallarına Uymak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6181344" y="2743200"/>
            <a:ext cx="5440680" cy="3566160"/>
          </a:xfrm>
          <a:prstGeom prst="roundRect">
            <a:avLst>
              <a:gd name="adj" fmla="val 2821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181344" y="2743200"/>
            <a:ext cx="5440680" cy="777240"/>
          </a:xfrm>
          <a:prstGeom prst="roundRect">
            <a:avLst>
              <a:gd name="adj" fmla="val 12941"/>
            </a:avLst>
          </a:prstGeom>
          <a:solidFill>
            <a:srgbClr val="E45B4E"/>
          </a:solidFill>
          <a:ln/>
        </p:spPr>
      </p:sp>
      <p:sp>
        <p:nvSpPr>
          <p:cNvPr id="21" name="Shape 19"/>
          <p:cNvSpPr/>
          <p:nvPr/>
        </p:nvSpPr>
        <p:spPr>
          <a:xfrm>
            <a:off x="6181344" y="3200400"/>
            <a:ext cx="5440680" cy="32004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22" name="Shape 20"/>
          <p:cNvSpPr/>
          <p:nvPr/>
        </p:nvSpPr>
        <p:spPr>
          <a:xfrm>
            <a:off x="6501384" y="2834640"/>
            <a:ext cx="594360" cy="5943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3" name="Text 21"/>
          <p:cNvSpPr/>
          <p:nvPr/>
        </p:nvSpPr>
        <p:spPr>
          <a:xfrm>
            <a:off x="6501384" y="28346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🤝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7187184" y="2743200"/>
            <a:ext cx="4297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VE DEVLET ÖNLEMLERİ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6455664" y="3657600"/>
            <a:ext cx="48920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 ve devletin birlikte aldığı yapısal önlemlerdir.</a:t>
            </a:r>
            <a:endParaRPr lang="en-US" sz="1250" dirty="0"/>
          </a:p>
        </p:txBody>
      </p:sp>
      <p:sp>
        <p:nvSpPr>
          <p:cNvPr id="26" name="Shape 24"/>
          <p:cNvSpPr/>
          <p:nvPr/>
        </p:nvSpPr>
        <p:spPr>
          <a:xfrm>
            <a:off x="650138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50138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Risk Haritaları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819302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29" name="Text 27"/>
          <p:cNvSpPr/>
          <p:nvPr/>
        </p:nvSpPr>
        <p:spPr>
          <a:xfrm>
            <a:off x="819302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Koruma Yasaları</a:t>
            </a:r>
            <a:endParaRPr lang="en-US" sz="1250" dirty="0"/>
          </a:p>
        </p:txBody>
      </p:sp>
      <p:sp>
        <p:nvSpPr>
          <p:cNvPr id="30" name="Shape 28"/>
          <p:cNvSpPr/>
          <p:nvPr/>
        </p:nvSpPr>
        <p:spPr>
          <a:xfrm>
            <a:off x="9884664" y="5120640"/>
            <a:ext cx="1508760" cy="68580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31" name="Text 29"/>
          <p:cNvSpPr/>
          <p:nvPr/>
        </p:nvSpPr>
        <p:spPr>
          <a:xfrm>
            <a:off x="9884664" y="5120640"/>
            <a:ext cx="150876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Uyum ve Destek Programları</a:t>
            </a:r>
            <a:endParaRPr lang="en-US" sz="125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15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D570C99-46F7-4ED8-A68A-43F6E5C9A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Çözüm Eşleştirme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sorun hangi çözüm önerisiyle daha çok eşleşir? Grubunla karar ver!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500" dirty="0"/>
          </a:p>
        </p:txBody>
      </p:sp>
      <p:sp>
        <p:nvSpPr>
          <p:cNvPr id="10" name="Shape 8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🚶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🍞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İsraf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50000"/>
            </a:avLst>
          </a:prstGeom>
          <a:solidFill>
            <a:srgbClr val="F3F4FB"/>
          </a:solidFill>
          <a:ln w="12700">
            <a:solidFill>
              <a:srgbClr val="A9A8C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16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3" name="Text 1"/>
          <p:cNvSpPr/>
          <p:nvPr/>
        </p:nvSpPr>
        <p:spPr>
          <a:xfrm>
            <a:off x="548640" y="457200"/>
            <a:ext cx="1874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 YILDIZ GÖREVİ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sorun, doğru önlemlerle azaltılabilir; çözüm için dayanışma ve bilinç gerekir.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8" name="Text 6"/>
          <p:cNvSpPr/>
          <p:nvPr/>
        </p:nvSpPr>
        <p:spPr>
          <a:xfrm>
            <a:off x="822960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783080" y="242316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3977640" y="269748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159C8E"/>
          </a:solidFill>
          <a:ln/>
        </p:spPr>
      </p:sp>
      <p:sp>
        <p:nvSpPr>
          <p:cNvPr id="11" name="Text 9"/>
          <p:cNvSpPr/>
          <p:nvPr/>
        </p:nvSpPr>
        <p:spPr>
          <a:xfrm>
            <a:off x="3977640" y="269748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ERKEN UYARI SİSTEMİ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455664" y="260604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415784" y="242316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9610344" y="269748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E45B4E"/>
          </a:solidFill>
          <a:ln/>
        </p:spPr>
      </p:sp>
      <p:sp>
        <p:nvSpPr>
          <p:cNvPr id="17" name="Text 15"/>
          <p:cNvSpPr/>
          <p:nvPr/>
        </p:nvSpPr>
        <p:spPr>
          <a:xfrm>
            <a:off x="9610344" y="269748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GERİ DÖNÜŞÜM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0" name="Text 18"/>
          <p:cNvSpPr/>
          <p:nvPr/>
        </p:nvSpPr>
        <p:spPr>
          <a:xfrm>
            <a:off x="822960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1" name="Text 19"/>
          <p:cNvSpPr/>
          <p:nvPr/>
        </p:nvSpPr>
        <p:spPr>
          <a:xfrm>
            <a:off x="1783080" y="416052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3977640" y="443484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E9971B"/>
          </a:solidFill>
          <a:ln/>
        </p:spPr>
      </p:sp>
      <p:sp>
        <p:nvSpPr>
          <p:cNvPr id="23" name="Text 21"/>
          <p:cNvSpPr/>
          <p:nvPr/>
        </p:nvSpPr>
        <p:spPr>
          <a:xfrm>
            <a:off x="3977640" y="443484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İSTİHDAM DESTEĞİ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6" name="Text 24"/>
          <p:cNvSpPr/>
          <p:nvPr/>
        </p:nvSpPr>
        <p:spPr>
          <a:xfrm>
            <a:off x="6455664" y="434340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7415784" y="4160520"/>
            <a:ext cx="23774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İsraf</a:t>
            </a:r>
            <a:endParaRPr lang="en-US" sz="1300" dirty="0"/>
          </a:p>
        </p:txBody>
      </p:sp>
      <p:sp>
        <p:nvSpPr>
          <p:cNvPr id="28" name="Shape 26"/>
          <p:cNvSpPr/>
          <p:nvPr/>
        </p:nvSpPr>
        <p:spPr>
          <a:xfrm>
            <a:off x="9610344" y="4434840"/>
            <a:ext cx="1874520" cy="594360"/>
          </a:xfrm>
          <a:prstGeom prst="roundRect">
            <a:avLst>
              <a:gd name="adj" fmla="val 49231"/>
            </a:avLst>
          </a:prstGeom>
          <a:solidFill>
            <a:srgbClr val="2E2A6B"/>
          </a:solidFill>
          <a:ln/>
        </p:spPr>
      </p:sp>
      <p:sp>
        <p:nvSpPr>
          <p:cNvPr id="29" name="Text 27"/>
          <p:cNvSpPr/>
          <p:nvPr/>
        </p:nvSpPr>
        <p:spPr>
          <a:xfrm>
            <a:off x="9610344" y="4434840"/>
            <a:ext cx="1874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İHTİYAÇ KADAR TÜKETİM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1" name="Text 29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17</a:t>
            </a:r>
            <a:endParaRPr lang="en-US" sz="1000" dirty="0"/>
          </a:p>
        </p:txBody>
      </p:sp>
      <p:pic>
        <p:nvPicPr>
          <p:cNvPr id="3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DOĞRUYSA AYAĞA KALK, YANLIŞSA OTUR! Önce grubunuz karar versin.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7" name="Text 5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 yalnızca doğa olaylarından kaynaklanır, insan etkisi yoktur.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6181344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6409944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1" name="Text 9"/>
          <p:cNvSpPr/>
          <p:nvPr/>
        </p:nvSpPr>
        <p:spPr>
          <a:xfrm>
            <a:off x="6409944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7050024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kirliliğini azaltmak için geri dönüşüm alışkanlıkları kazandırılmalıdır.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548640" y="219456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777240" y="256032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5" name="Text 13"/>
          <p:cNvSpPr/>
          <p:nvPr/>
        </p:nvSpPr>
        <p:spPr>
          <a:xfrm>
            <a:off x="777240" y="2560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1417320" y="233172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sorunların çözümü yalnızca devletin görevidir.</a:t>
            </a:r>
            <a:endParaRPr lang="en-US" sz="1250" dirty="0"/>
          </a:p>
        </p:txBody>
      </p:sp>
      <p:sp>
        <p:nvSpPr>
          <p:cNvPr id="17" name="Shape 15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9" name="Text 17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Gıda israfı sadece zengin ülkelerde görülür.</a:t>
            </a:r>
            <a:endParaRPr lang="en-US" sz="1250" dirty="0"/>
          </a:p>
        </p:txBody>
      </p:sp>
      <p:sp>
        <p:nvSpPr>
          <p:cNvPr id="21" name="Shape 19"/>
          <p:cNvSpPr/>
          <p:nvPr/>
        </p:nvSpPr>
        <p:spPr>
          <a:xfrm>
            <a:off x="548640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77240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3" name="Text 21"/>
          <p:cNvSpPr/>
          <p:nvPr/>
        </p:nvSpPr>
        <p:spPr>
          <a:xfrm>
            <a:off x="777240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1417320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 eğitim, iş ve sağlık hizmetlerinden yararlanmak için göç edebilir.</a:t>
            </a:r>
            <a:endParaRPr lang="en-US" sz="1250" dirty="0"/>
          </a:p>
        </p:txBody>
      </p:sp>
      <p:sp>
        <p:nvSpPr>
          <p:cNvPr id="25" name="Shape 23"/>
          <p:cNvSpPr/>
          <p:nvPr/>
        </p:nvSpPr>
        <p:spPr>
          <a:xfrm>
            <a:off x="6181344" y="3611880"/>
            <a:ext cx="5440680" cy="1234440"/>
          </a:xfrm>
          <a:prstGeom prst="roundRect">
            <a:avLst>
              <a:gd name="adj" fmla="val 81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6409944" y="3977640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27" name="Text 25"/>
          <p:cNvSpPr/>
          <p:nvPr/>
        </p:nvSpPr>
        <p:spPr>
          <a:xfrm>
            <a:off x="6409944" y="39776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400" dirty="0"/>
          </a:p>
        </p:txBody>
      </p:sp>
      <p:sp>
        <p:nvSpPr>
          <p:cNvPr id="28" name="Text 26"/>
          <p:cNvSpPr/>
          <p:nvPr/>
        </p:nvSpPr>
        <p:spPr>
          <a:xfrm>
            <a:off x="7050024" y="3749040"/>
            <a:ext cx="44805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Göçmenlere uyum desteği sağlamak toplumsal sorunları azaltmaya yardımcı olur.</a:t>
            </a:r>
            <a:endParaRPr lang="en-US" sz="1250" dirty="0"/>
          </a:p>
        </p:txBody>
      </p:sp>
      <p:sp>
        <p:nvSpPr>
          <p:cNvPr id="29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18</a:t>
            </a:r>
            <a:endParaRPr lang="en-US" sz="1000" dirty="0"/>
          </a:p>
        </p:txBody>
      </p:sp>
      <p:pic>
        <p:nvPicPr>
          <p:cNvPr id="3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mu, Yanlış mı?  ·  Cevaplar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77240" y="2167128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 yalnızca doğa olaylarından kaynaklanır, insan etkisi yoktur.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4709160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E45B4E"/>
          </a:solidFill>
          <a:ln/>
        </p:spPr>
      </p:sp>
      <p:sp>
        <p:nvSpPr>
          <p:cNvPr id="9" name="Text 7"/>
          <p:cNvSpPr/>
          <p:nvPr/>
        </p:nvSpPr>
        <p:spPr>
          <a:xfrm>
            <a:off x="4709160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181344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409944" y="2167128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2" name="Text 10"/>
          <p:cNvSpPr/>
          <p:nvPr/>
        </p:nvSpPr>
        <p:spPr>
          <a:xfrm>
            <a:off x="6409944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004304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kirliliğini azaltmak için geri dönüşüm alışkanlıkları kazandırılmalıdır.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10341864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15" name="Text 13"/>
          <p:cNvSpPr/>
          <p:nvPr/>
        </p:nvSpPr>
        <p:spPr>
          <a:xfrm>
            <a:off x="10341864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48640" y="1783080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2167128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8" name="Text 16"/>
          <p:cNvSpPr/>
          <p:nvPr/>
        </p:nvSpPr>
        <p:spPr>
          <a:xfrm>
            <a:off x="777240" y="216712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371600" y="1874520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sorunların çözümü yalnızca devletin görevidir.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4709160" y="2167128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21" name="Text 19"/>
          <p:cNvSpPr/>
          <p:nvPr/>
        </p:nvSpPr>
        <p:spPr>
          <a:xfrm>
            <a:off x="4709160" y="2167128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6181344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6409944" y="3648456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24" name="Text 22"/>
          <p:cNvSpPr/>
          <p:nvPr/>
        </p:nvSpPr>
        <p:spPr>
          <a:xfrm>
            <a:off x="6409944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7004304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Gıda israfı sadece zengin ülkelerde görülür.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10341864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27" name="Text 25"/>
          <p:cNvSpPr/>
          <p:nvPr/>
        </p:nvSpPr>
        <p:spPr>
          <a:xfrm>
            <a:off x="10341864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YANLIŞ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548640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777240" y="3648456"/>
            <a:ext cx="502920" cy="50292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30" name="Text 28"/>
          <p:cNvSpPr/>
          <p:nvPr/>
        </p:nvSpPr>
        <p:spPr>
          <a:xfrm>
            <a:off x="777240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1371600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 eğitim, iş ve sağlık hizmetlerinden yararlanmak için göç edebilir.</a:t>
            </a:r>
            <a:endParaRPr lang="en-US" sz="1150" dirty="0"/>
          </a:p>
        </p:txBody>
      </p:sp>
      <p:sp>
        <p:nvSpPr>
          <p:cNvPr id="32" name="Shape 30"/>
          <p:cNvSpPr/>
          <p:nvPr/>
        </p:nvSpPr>
        <p:spPr>
          <a:xfrm>
            <a:off x="4709160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E45B4E"/>
          </a:solidFill>
          <a:ln/>
        </p:spPr>
      </p:sp>
      <p:sp>
        <p:nvSpPr>
          <p:cNvPr id="33" name="Text 31"/>
          <p:cNvSpPr/>
          <p:nvPr/>
        </p:nvSpPr>
        <p:spPr>
          <a:xfrm>
            <a:off x="4709160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34" name="Shape 32"/>
          <p:cNvSpPr/>
          <p:nvPr/>
        </p:nvSpPr>
        <p:spPr>
          <a:xfrm>
            <a:off x="6181344" y="3264408"/>
            <a:ext cx="5440680" cy="1298448"/>
          </a:xfrm>
          <a:prstGeom prst="roundRect">
            <a:avLst>
              <a:gd name="adj" fmla="val 774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35" name="Shape 33"/>
          <p:cNvSpPr/>
          <p:nvPr/>
        </p:nvSpPr>
        <p:spPr>
          <a:xfrm>
            <a:off x="6409944" y="3648456"/>
            <a:ext cx="502920" cy="50292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36" name="Text 34"/>
          <p:cNvSpPr/>
          <p:nvPr/>
        </p:nvSpPr>
        <p:spPr>
          <a:xfrm>
            <a:off x="6409944" y="3648456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7004304" y="3355848"/>
            <a:ext cx="32918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Göçmenlere uyum desteği sağlamak toplumsal sorunları azaltmaya yardımcı olur.</a:t>
            </a:r>
            <a:endParaRPr lang="en-US" sz="1150" dirty="0"/>
          </a:p>
        </p:txBody>
      </p:sp>
      <p:sp>
        <p:nvSpPr>
          <p:cNvPr id="38" name="Shape 36"/>
          <p:cNvSpPr/>
          <p:nvPr/>
        </p:nvSpPr>
        <p:spPr>
          <a:xfrm>
            <a:off x="10341864" y="3648456"/>
            <a:ext cx="1097280" cy="502920"/>
          </a:xfrm>
          <a:prstGeom prst="roundRect">
            <a:avLst>
              <a:gd name="adj" fmla="val 49091"/>
            </a:avLst>
          </a:prstGeom>
          <a:solidFill>
            <a:srgbClr val="159C8E"/>
          </a:solidFill>
          <a:ln/>
        </p:spPr>
      </p:sp>
      <p:sp>
        <p:nvSpPr>
          <p:cNvPr id="39" name="Text 37"/>
          <p:cNvSpPr/>
          <p:nvPr/>
        </p:nvSpPr>
        <p:spPr>
          <a:xfrm>
            <a:off x="10341864" y="3648456"/>
            <a:ext cx="1097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</a:t>
            </a:r>
            <a:endParaRPr lang="en-US" sz="1050" dirty="0"/>
          </a:p>
        </p:txBody>
      </p:sp>
      <p:sp>
        <p:nvSpPr>
          <p:cNvPr id="40" name="Text 3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19</a:t>
            </a:r>
            <a:endParaRPr lang="en-US" sz="1000" dirty="0"/>
          </a:p>
        </p:txBody>
      </p:sp>
      <p:pic>
        <p:nvPicPr>
          <p:cNvPr id="41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A3C3EA65-9498-37E6-2A9F-A1BE374A4E56}"/>
              </a:ext>
            </a:extLst>
          </p:cNvPr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tr-TR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 DURAK </a:t>
            </a:r>
            <a:r>
              <a:rPr lang="en-US" sz="1200" b="1" kern="0" spc="200" dirty="0">
                <a:solidFill>
                  <a:srgbClr val="2E2A6B"/>
                </a:solidFill>
                <a:ea typeface="Calibri" pitchFamily="34" charset="-122"/>
                <a:cs typeface="Calibri" pitchFamily="34" charset="-120"/>
              </a:rPr>
              <a:t>·</a:t>
            </a:r>
            <a:r>
              <a:rPr lang="tr-TR" sz="1200" b="1" kern="0" spc="200" dirty="0">
                <a:solidFill>
                  <a:srgbClr val="2E2A6B"/>
                </a:solidFill>
                <a:ea typeface="Calibri" pitchFamily="34" charset="-122"/>
                <a:cs typeface="Calibri" pitchFamily="34" charset="-120"/>
              </a:rPr>
              <a:t>TARİHTEN ÖRNEKLER</a:t>
            </a:r>
            <a:endParaRPr lang="en-US" sz="1200" dirty="0"/>
          </a:p>
          <a:p>
            <a:pPr marL="0" indent="0" algn="l">
              <a:buNone/>
            </a:pPr>
            <a:endParaRPr lang="en-US" sz="1300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A6E0993E-4C08-106F-C146-0CCF68CA1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9692"/>
            <a:ext cx="12192000" cy="5853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7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000" dirty="0"/>
          </a:p>
        </p:txBody>
      </p:sp>
      <p:sp>
        <p:nvSpPr>
          <p:cNvPr id="7" name="Shape 5"/>
          <p:cNvSpPr/>
          <p:nvPr/>
        </p:nvSpPr>
        <p:spPr>
          <a:xfrm>
            <a:off x="3794760" y="1874520"/>
            <a:ext cx="4599432" cy="1645920"/>
          </a:xfrm>
          <a:prstGeom prst="roundRect">
            <a:avLst>
              <a:gd name="adj" fmla="val 7222"/>
            </a:avLst>
          </a:prstGeom>
          <a:solidFill>
            <a:srgbClr val="E9971B"/>
          </a:solidFill>
          <a:ln/>
        </p:spPr>
      </p:sp>
      <p:sp>
        <p:nvSpPr>
          <p:cNvPr id="8" name="Text 6"/>
          <p:cNvSpPr/>
          <p:nvPr/>
        </p:nvSpPr>
        <p:spPr>
          <a:xfrm>
            <a:off x="3794760" y="1874520"/>
            <a:ext cx="45994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</a:t>
            </a:r>
            <a:endParaRPr lang="en-US" sz="3600" dirty="0"/>
          </a:p>
        </p:txBody>
      </p:sp>
      <p:sp>
        <p:nvSpPr>
          <p:cNvPr id="9" name="Shape 7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solidFill>
            <a:srgbClr val="211E52"/>
          </a:solidFill>
          <a:ln/>
        </p:spPr>
      </p:sp>
      <p:sp>
        <p:nvSpPr>
          <p:cNvPr id="10" name="Text 8"/>
          <p:cNvSpPr/>
          <p:nvPr/>
        </p:nvSpPr>
        <p:spPr>
          <a:xfrm>
            <a:off x="3840480" y="2834640"/>
            <a:ext cx="4507992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548640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2" name="Text 10"/>
          <p:cNvSpPr/>
          <p:nvPr/>
        </p:nvSpPr>
        <p:spPr>
          <a:xfrm>
            <a:off x="685800" y="2194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 AFET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685800" y="2880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Yıkım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714232" y="1874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5" name="Text 13"/>
          <p:cNvSpPr/>
          <p:nvPr/>
        </p:nvSpPr>
        <p:spPr>
          <a:xfrm>
            <a:off x="8851392" y="2194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 ÇEVRE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851392" y="2880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Kirlilik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18" name="Text 16"/>
          <p:cNvSpPr/>
          <p:nvPr/>
        </p:nvSpPr>
        <p:spPr>
          <a:xfrm>
            <a:off x="685800" y="4480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🚶 GÖÇ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85800" y="5166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 Değişimi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8714232" y="4160520"/>
            <a:ext cx="3017520" cy="2057400"/>
          </a:xfrm>
          <a:prstGeom prst="roundRect">
            <a:avLst>
              <a:gd name="adj" fmla="val 4444"/>
            </a:avLst>
          </a:prstGeom>
          <a:solidFill>
            <a:srgbClr val="211E52"/>
          </a:solidFill>
          <a:ln/>
        </p:spPr>
      </p:sp>
      <p:sp>
        <p:nvSpPr>
          <p:cNvPr id="21" name="Text 19"/>
          <p:cNvSpPr/>
          <p:nvPr/>
        </p:nvSpPr>
        <p:spPr>
          <a:xfrm>
            <a:off x="8851392" y="448056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🍞 İSRAF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8851392" y="516636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Kayıp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22960" y="6309360"/>
            <a:ext cx="10561320" cy="685800"/>
          </a:xfrm>
          <a:prstGeom prst="roundRect">
            <a:avLst>
              <a:gd name="adj" fmla="val 24000"/>
            </a:avLst>
          </a:prstGeom>
          <a:solidFill>
            <a:srgbClr val="211E52"/>
          </a:solidFill>
          <a:ln/>
        </p:spPr>
      </p:sp>
      <p:sp>
        <p:nvSpPr>
          <p:cNvPr id="24" name="Text 22"/>
          <p:cNvSpPr/>
          <p:nvPr/>
        </p:nvSpPr>
        <p:spPr>
          <a:xfrm>
            <a:off x="1097280" y="6309360"/>
            <a:ext cx="102412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  Afet, çevre kirliliği, göç ve israf; farklı nedenlerle ortaya çıkan toplumsal sorunlardır.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20</a:t>
            </a:r>
            <a:endParaRPr lang="en-US" sz="1000" dirty="0"/>
          </a:p>
        </p:txBody>
      </p:sp>
      <p:pic>
        <p:nvPicPr>
          <p:cNvPr id="26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91440" cy="82296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1828800"/>
            <a:ext cx="548640" cy="54864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18288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1600200" y="1783080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4434840" y="1783080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Toplumun huzurunu ve yaşam kalitesini olumsuz etkileyen problemler.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48640" y="2624328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2624328"/>
            <a:ext cx="91440" cy="822960"/>
          </a:xfrm>
          <a:prstGeom prst="roundRect">
            <a:avLst/>
          </a:prstGeom>
          <a:solidFill>
            <a:srgbClr val="E45B4E"/>
          </a:solidFill>
          <a:ln/>
        </p:spPr>
      </p:sp>
      <p:sp>
        <p:nvSpPr>
          <p:cNvPr id="12" name="Shape 10"/>
          <p:cNvSpPr/>
          <p:nvPr/>
        </p:nvSpPr>
        <p:spPr>
          <a:xfrm>
            <a:off x="868680" y="2761488"/>
            <a:ext cx="548640" cy="548640"/>
          </a:xfrm>
          <a:prstGeom prst="ellipse">
            <a:avLst/>
          </a:prstGeom>
          <a:solidFill>
            <a:srgbClr val="E45B4E"/>
          </a:solidFill>
          <a:ln/>
        </p:spPr>
      </p:sp>
      <p:sp>
        <p:nvSpPr>
          <p:cNvPr id="13" name="Text 11"/>
          <p:cNvSpPr/>
          <p:nvPr/>
        </p:nvSpPr>
        <p:spPr>
          <a:xfrm>
            <a:off x="868680" y="276148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600200" y="2715768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4434840" y="2715768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ya da insan kaynaklı yıkıcı olaylar.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3557016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48640" y="3557016"/>
            <a:ext cx="91440" cy="82296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8680" y="3694176"/>
            <a:ext cx="548640" cy="5486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369417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🌍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1600200" y="3648456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 Kirliliği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4434840" y="3648456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Hava, su ve toprağın kirlenmesi.</a:t>
            </a:r>
            <a:endParaRPr lang="en-US" sz="1250" dirty="0"/>
          </a:p>
        </p:txBody>
      </p:sp>
      <p:sp>
        <p:nvSpPr>
          <p:cNvPr id="22" name="Shape 20"/>
          <p:cNvSpPr/>
          <p:nvPr/>
        </p:nvSpPr>
        <p:spPr>
          <a:xfrm>
            <a:off x="548640" y="4489704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548640" y="4489704"/>
            <a:ext cx="91440" cy="822960"/>
          </a:xfrm>
          <a:prstGeom prst="roundRect">
            <a:avLst/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868680" y="4626864"/>
            <a:ext cx="548640" cy="548640"/>
          </a:xfrm>
          <a:prstGeom prst="ellipse">
            <a:avLst/>
          </a:prstGeom>
          <a:solidFill>
            <a:srgbClr val="2E2A6B"/>
          </a:solidFill>
          <a:ln/>
        </p:spPr>
      </p:sp>
      <p:sp>
        <p:nvSpPr>
          <p:cNvPr id="25" name="Text 23"/>
          <p:cNvSpPr/>
          <p:nvPr/>
        </p:nvSpPr>
        <p:spPr>
          <a:xfrm>
            <a:off x="868680" y="462686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🚶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1600200" y="4581144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</a:t>
            </a:r>
            <a:endParaRPr lang="en-US" sz="1500" dirty="0"/>
          </a:p>
        </p:txBody>
      </p:sp>
      <p:sp>
        <p:nvSpPr>
          <p:cNvPr id="27" name="Text 25"/>
          <p:cNvSpPr/>
          <p:nvPr/>
        </p:nvSpPr>
        <p:spPr>
          <a:xfrm>
            <a:off x="4434840" y="4581144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Yaşanılan yeri bırakıp başka yere taşınma.</a:t>
            </a:r>
            <a:endParaRPr lang="en-US" sz="1250" dirty="0"/>
          </a:p>
        </p:txBody>
      </p:sp>
      <p:sp>
        <p:nvSpPr>
          <p:cNvPr id="28" name="Shape 26"/>
          <p:cNvSpPr/>
          <p:nvPr/>
        </p:nvSpPr>
        <p:spPr>
          <a:xfrm>
            <a:off x="548640" y="5422392"/>
            <a:ext cx="11091672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/>
          <a:effectLst>
            <a:outerShdw blurRad="76200" dist="12700" dir="5400000" algn="bl" rotWithShape="0">
              <a:srgbClr val="A9A8C6">
                <a:alpha val="1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548640" y="5422392"/>
            <a:ext cx="91440" cy="822960"/>
          </a:xfrm>
          <a:prstGeom prst="roundRect">
            <a:avLst/>
          </a:prstGeom>
          <a:solidFill>
            <a:srgbClr val="7C78D6"/>
          </a:solidFill>
          <a:ln/>
        </p:spPr>
      </p:sp>
      <p:sp>
        <p:nvSpPr>
          <p:cNvPr id="30" name="Shape 28"/>
          <p:cNvSpPr/>
          <p:nvPr/>
        </p:nvSpPr>
        <p:spPr>
          <a:xfrm>
            <a:off x="868680" y="5559552"/>
            <a:ext cx="548640" cy="548640"/>
          </a:xfrm>
          <a:prstGeom prst="ellipse">
            <a:avLst/>
          </a:prstGeom>
          <a:solidFill>
            <a:srgbClr val="7C78D6"/>
          </a:solidFill>
          <a:ln/>
        </p:spPr>
      </p:sp>
      <p:sp>
        <p:nvSpPr>
          <p:cNvPr id="31" name="Text 29"/>
          <p:cNvSpPr/>
          <p:nvPr/>
        </p:nvSpPr>
        <p:spPr>
          <a:xfrm>
            <a:off x="868680" y="5559552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🍞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1600200" y="5513832"/>
            <a:ext cx="27432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İsraf</a:t>
            </a:r>
            <a:endParaRPr lang="en-US" sz="1500" dirty="0"/>
          </a:p>
        </p:txBody>
      </p:sp>
      <p:sp>
        <p:nvSpPr>
          <p:cNvPr id="33" name="Text 31"/>
          <p:cNvSpPr/>
          <p:nvPr/>
        </p:nvSpPr>
        <p:spPr>
          <a:xfrm>
            <a:off x="4434840" y="5513832"/>
            <a:ext cx="7040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Kaynakların gereksiz yere tüketilmesi.</a:t>
            </a:r>
            <a:endParaRPr lang="en-US" sz="1250" dirty="0"/>
          </a:p>
        </p:txBody>
      </p:sp>
      <p:sp>
        <p:nvSpPr>
          <p:cNvPr id="34" name="Text 3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21</a:t>
            </a:r>
            <a:endParaRPr lang="en-US" sz="1000" dirty="0"/>
          </a:p>
        </p:txBody>
      </p:sp>
      <p:pic>
        <p:nvPicPr>
          <p:cNvPr id="35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532120" cy="4617720"/>
          </a:xfrm>
          <a:prstGeom prst="roundRect">
            <a:avLst>
              <a:gd name="adj" fmla="val 2178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5532120" cy="50292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548640" y="1965960"/>
            <a:ext cx="5532120" cy="228600"/>
          </a:xfrm>
          <a:prstGeom prst="rect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1691640"/>
            <a:ext cx="5532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📖  BİLGİ SORULARI (5)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77240" y="237744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Toplumsal sorun kavramını tanımlayınız.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77240" y="310896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Başlıca toplumsal sorun türlerinden üçünü yazınız.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777240" y="384048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Afetlere karşı alınabilecek önlemlerden üçünü yazınız.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777240" y="457200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İsraf ve çevre kirliliği arasındaki ilişkiyi açıklayınız.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777240" y="5303520"/>
            <a:ext cx="5074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Göçün toplumsal dengeyi nasıl etkilediğini açıklayınız.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6263640" y="1691640"/>
            <a:ext cx="5532120" cy="4617720"/>
          </a:xfrm>
          <a:prstGeom prst="roundRect">
            <a:avLst>
              <a:gd name="adj" fmla="val 2178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6263640" y="1691640"/>
            <a:ext cx="5532120" cy="50292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5" name="Shape 13"/>
          <p:cNvSpPr/>
          <p:nvPr/>
        </p:nvSpPr>
        <p:spPr>
          <a:xfrm>
            <a:off x="6263640" y="1965960"/>
            <a:ext cx="5532120" cy="228600"/>
          </a:xfrm>
          <a:prstGeom prst="rect">
            <a:avLst/>
          </a:prstGeom>
          <a:solidFill>
            <a:srgbClr val="E45B4E"/>
          </a:solidFill>
          <a:ln/>
        </p:spPr>
      </p:sp>
      <p:sp>
        <p:nvSpPr>
          <p:cNvPr id="16" name="Text 14"/>
          <p:cNvSpPr/>
          <p:nvPr/>
        </p:nvSpPr>
        <p:spPr>
          <a:xfrm>
            <a:off x="6263640" y="1691640"/>
            <a:ext cx="5532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💭  YORUM SORULARI (3)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492240" y="242316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6 Şubat depremlerini örnek göstererek toplumsal dayanışmayı yorumlayınız.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6492240" y="365760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Toplumsal sorunların çözümünde bireye düşen görevleri açıklayınız.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492240" y="4892040"/>
            <a:ext cx="507492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Çevrenizde gözlemlediğiniz bir toplumsal sorunu örnekleyerek anlatınız.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22</a:t>
            </a:r>
            <a:endParaRPr lang="en-US" sz="1000" dirty="0"/>
          </a:p>
        </p:txBody>
      </p:sp>
      <p:pic>
        <p:nvPicPr>
          <p:cNvPr id="21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DEĞERLENDİRME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91440" cy="132588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6" name="Shape 4"/>
          <p:cNvSpPr/>
          <p:nvPr/>
        </p:nvSpPr>
        <p:spPr>
          <a:xfrm>
            <a:off x="868680" y="2011680"/>
            <a:ext cx="685800" cy="68580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868680" y="201168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☀️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737360" y="182880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37360" y="219456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Evinde israfı önlemek için yaptığın bir davranışı anlat.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548640" y="320040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548640" y="3200400"/>
            <a:ext cx="91440" cy="1325880"/>
          </a:xfrm>
          <a:prstGeom prst="roundRect">
            <a:avLst/>
          </a:prstGeom>
          <a:solidFill>
            <a:srgbClr val="159C8E"/>
          </a:solidFill>
          <a:ln/>
        </p:spPr>
      </p:sp>
      <p:sp>
        <p:nvSpPr>
          <p:cNvPr id="12" name="Shape 10"/>
          <p:cNvSpPr/>
          <p:nvPr/>
        </p:nvSpPr>
        <p:spPr>
          <a:xfrm>
            <a:off x="868680" y="3520440"/>
            <a:ext cx="685800" cy="685800"/>
          </a:xfrm>
          <a:prstGeom prst="ellipse">
            <a:avLst/>
          </a:prstGeom>
          <a:solidFill>
            <a:srgbClr val="159C8E"/>
          </a:solidFill>
          <a:ln/>
        </p:spPr>
      </p:sp>
      <p:sp>
        <p:nvSpPr>
          <p:cNvPr id="13" name="Text 11"/>
          <p:cNvSpPr/>
          <p:nvPr/>
        </p:nvSpPr>
        <p:spPr>
          <a:xfrm>
            <a:off x="868680" y="352044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👨‍👩‍👧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1737360" y="333756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1737360" y="370332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Çevreni korumak için yaptığın bir uygulamayı anlat.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548640" y="4709160"/>
            <a:ext cx="11091672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  <a:effectLst>
            <a:outerShdw blurRad="101600" dist="25400" dir="5400000" algn="bl" rotWithShape="0">
              <a:srgbClr val="A9A8C6">
                <a:alpha val="20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548640" y="4709160"/>
            <a:ext cx="91440" cy="1325880"/>
          </a:xfrm>
          <a:prstGeom prst="roundRect">
            <a:avLst/>
          </a:prstGeom>
          <a:solidFill>
            <a:srgbClr val="E9971B"/>
          </a:solidFill>
          <a:ln/>
        </p:spPr>
      </p:sp>
      <p:sp>
        <p:nvSpPr>
          <p:cNvPr id="18" name="Shape 16"/>
          <p:cNvSpPr/>
          <p:nvPr/>
        </p:nvSpPr>
        <p:spPr>
          <a:xfrm>
            <a:off x="868680" y="5029200"/>
            <a:ext cx="685800" cy="68580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68680" y="50292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🧠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37360" y="4846320"/>
            <a:ext cx="9601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737360" y="521208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"Toplumsal sorunların çözümü yalnızca devletin görevidir." ifadesini bir örnekle tartış.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23</a:t>
            </a:r>
            <a:endParaRPr lang="en-US" sz="1000" dirty="0"/>
          </a:p>
        </p:txBody>
      </p:sp>
      <p:pic>
        <p:nvPicPr>
          <p:cNvPr id="23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Çözüm Şifresi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972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6" name="Shape 4"/>
          <p:cNvSpPr/>
          <p:nvPr/>
        </p:nvSpPr>
        <p:spPr>
          <a:xfrm>
            <a:off x="822960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7" name="Text 5"/>
          <p:cNvSpPr/>
          <p:nvPr/>
        </p:nvSpPr>
        <p:spPr>
          <a:xfrm>
            <a:off x="822960" y="25603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783080" y="230428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783080" y="265176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Depremlerde önceden haber almayı sağlayan sisteme ne denir?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1783080" y="342900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6181344" y="210312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12" name="Shape 10"/>
          <p:cNvSpPr/>
          <p:nvPr/>
        </p:nvSpPr>
        <p:spPr>
          <a:xfrm>
            <a:off x="6455664" y="256032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3" name="Text 11"/>
          <p:cNvSpPr/>
          <p:nvPr/>
        </p:nvSpPr>
        <p:spPr>
          <a:xfrm>
            <a:off x="6455664" y="25603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7415784" y="230428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7415784" y="265176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Atıkların yeniden işlenerek kullanılmasına ne denir?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7415784" y="342900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402336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18" name="Shape 16"/>
          <p:cNvSpPr/>
          <p:nvPr/>
        </p:nvSpPr>
        <p:spPr>
          <a:xfrm>
            <a:off x="822960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19" name="Text 17"/>
          <p:cNvSpPr/>
          <p:nvPr/>
        </p:nvSpPr>
        <p:spPr>
          <a:xfrm>
            <a:off x="822960" y="448056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1783080" y="422452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783080" y="457200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İhtiyaçtan fazla kaynak tüketimine ne denir?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1783080" y="534924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6181344" y="4023360"/>
            <a:ext cx="5440680" cy="1737360"/>
          </a:xfrm>
          <a:prstGeom prst="roundRect">
            <a:avLst>
              <a:gd name="adj" fmla="val 6842"/>
            </a:avLst>
          </a:prstGeom>
          <a:solidFill>
            <a:srgbClr val="2E2A6B"/>
          </a:solidFill>
          <a:ln/>
        </p:spPr>
      </p:sp>
      <p:sp>
        <p:nvSpPr>
          <p:cNvPr id="24" name="Shape 22"/>
          <p:cNvSpPr/>
          <p:nvPr/>
        </p:nvSpPr>
        <p:spPr>
          <a:xfrm>
            <a:off x="6455664" y="4480560"/>
            <a:ext cx="777240" cy="7772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25" name="Text 23"/>
          <p:cNvSpPr/>
          <p:nvPr/>
        </p:nvSpPr>
        <p:spPr>
          <a:xfrm>
            <a:off x="6455664" y="448056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🔒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7415784" y="4224528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7415784" y="4572000"/>
            <a:ext cx="40233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İnsanların yer değiştirmesine ne denir?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7415784" y="5349240"/>
            <a:ext cx="4023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____________</a:t>
            </a:r>
            <a:endParaRPr lang="en-US" sz="1050" dirty="0"/>
          </a:p>
        </p:txBody>
      </p:sp>
      <p:sp>
        <p:nvSpPr>
          <p:cNvPr id="29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24</a:t>
            </a:r>
            <a:endParaRPr lang="en-US" sz="1000" dirty="0"/>
          </a:p>
        </p:txBody>
      </p:sp>
      <p:pic>
        <p:nvPicPr>
          <p:cNvPr id="3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280160"/>
            <a:ext cx="3840480" cy="384048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463040" y="4846320"/>
            <a:ext cx="3108960" cy="31089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41732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sorunları ve çözüm önerilerini artık çok iyi biliyorsunuz!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1280160" y="21488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1600200" y="26791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ERKEN UYARI SİSTEMİ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309360" y="21488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66294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6629400" y="26791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GERİ DÖNÜŞÜM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1280160" y="37490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3" name="Text 11"/>
          <p:cNvSpPr/>
          <p:nvPr/>
        </p:nvSpPr>
        <p:spPr>
          <a:xfrm>
            <a:off x="1600200" y="39136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600200" y="42793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İSRAF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6309360" y="3749040"/>
            <a:ext cx="4572000" cy="1325880"/>
          </a:xfrm>
          <a:prstGeom prst="roundRect">
            <a:avLst>
              <a:gd name="adj" fmla="val 8966"/>
            </a:avLst>
          </a:prstGeom>
          <a:solidFill>
            <a:srgbClr val="FFFFFF"/>
          </a:solidFill>
          <a:ln/>
        </p:spPr>
      </p:sp>
      <p:sp>
        <p:nvSpPr>
          <p:cNvPr id="16" name="Text 14"/>
          <p:cNvSpPr/>
          <p:nvPr/>
        </p:nvSpPr>
        <p:spPr>
          <a:xfrm>
            <a:off x="6629400" y="39136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6629400" y="4279392"/>
            <a:ext cx="39319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GÖÇ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48640" y="598932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25</a:t>
            </a:r>
            <a:endParaRPr lang="en-US" sz="1000" dirty="0"/>
          </a:p>
        </p:txBody>
      </p:sp>
      <p:pic>
        <p:nvPicPr>
          <p:cNvPr id="20" name="Image 0" descr="/home/claude/work/img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"Toplumsal Sorunlar ve Çözüm Önerileri" konusunu başarıyla tamamladın.</a:t>
            </a:r>
            <a:endParaRPr lang="en-US" sz="1500" dirty="0"/>
          </a:p>
        </p:txBody>
      </p:sp>
      <p:pic>
        <p:nvPicPr>
          <p:cNvPr id="34" name="Image 0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905710" y="3844169"/>
            <a:ext cx="2714164" cy="2154295"/>
          </a:xfrm>
          <a:prstGeom prst="rect">
            <a:avLst/>
          </a:prstGeom>
        </p:spPr>
      </p:pic>
      <p:sp>
        <p:nvSpPr>
          <p:cNvPr id="37" name="Text 34"/>
          <p:cNvSpPr/>
          <p:nvPr/>
        </p:nvSpPr>
        <p:spPr>
          <a:xfrm>
            <a:off x="2926080" y="6455664"/>
            <a:ext cx="6309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Görseller: ND Sosyal Bilgiler Atölyesi + OpenMoji (CC BY-SA 4.0)</a:t>
            </a:r>
            <a:endParaRPr lang="en-US" sz="900" dirty="0"/>
          </a:p>
        </p:txBody>
      </p:sp>
      <p:sp>
        <p:nvSpPr>
          <p:cNvPr id="38" name="Text 3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Toplumsal Sorunlar   ·   26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2087</Words>
  <Application>Microsoft Office PowerPoint</Application>
  <PresentationFormat>Geniş ekran</PresentationFormat>
  <Paragraphs>551</Paragraphs>
  <Slides>32</Slides>
  <Notes>24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Necip Döner</cp:lastModifiedBy>
  <cp:revision>7</cp:revision>
  <dcterms:created xsi:type="dcterms:W3CDTF">2026-07-27T19:08:26Z</dcterms:created>
  <dcterms:modified xsi:type="dcterms:W3CDTF">2026-07-31T21:50:51Z</dcterms:modified>
</cp:coreProperties>
</file>