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83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6485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Zaman içinde grup ve rollerimizi keşfediyoruz.
⏱️ SÜRE: 2 dk
🖼️ GÖRSEL: Zaman çizgisi.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Bugünün kazanımı.
⏱️ SÜRE: 2 dk
🖼️ GÖRSEL: Hedef ikonları.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görev.
⏱️ SÜRE: 2 dk
🖼️ GÖRSEL: Rozetler.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Dört durak.
⏱️ SÜRE: 1 dk
🖼️ GÖRSEL: Harita.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Grup ve rol tanımı.
⏱️ SÜRE: 2 dk
🖼️ GÖRSEL: Çocuklar.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Beş grup türü.
⏱️ SÜRE: 2 dk
🖼️ GÖRSEL: İkonlar.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Maddi kültür elle tutulur, manevi kültür duygu ve düşüncedir.
⏱️ SÜRE: 1,5 dk
🖼️ GÖRSEL: Kültür dedektifi.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🖼️ GÖRSEL: Onaylar.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Dil ve din, kültürel bağların temelidir.
⏱️ SÜRE: 2 dk
🖼️ GÖRSEL: Dil ve din teması.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Tarih ve sanat, kültürel mirasımızdır.
⏱️ SÜRE: 2 dk
🖼️ GÖRSEL: Tarih ve sanat teması.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Geçmiş mi günümüz mü?
⏱️ SÜRE: 1,5 dk
🖼️ GÖRSEL: Zaman.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🖼️ GÖRSEL: Onaylar.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Gelenek, görenek ve bayramlarımız.
⏱️ SÜRE: 3 dk
🖼️ GÖRSEL: Gelenek ve bayram teması.
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Dönemlere göre.
⏱️ SÜRE: 2 dk
🖼️ GÖRSEL: Timeline.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Bireysel ve toplumsal millî değerlerimiz.
⏱️ SÜRE: 2 dk
🖼️ GÖRSEL: İki panel.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D19F8-BD39-A323-95CD-A74F1E820F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B4B0B9-3630-BA41-0B4D-A35B5B31E5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D7B855-C986-D419-97DB-3A79CEA40B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Gelenek, görenek ve bayramlarımız.
⏱️ SÜRE: 3 dk
🖼️ GÖRSEL: Gelenek ve bayram teması.
✨ ANİMASYON &amp; GEÇİŞ: Wipe.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3781DA-2A12-AFE6-8097-4AFAC2A0A8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2705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Grup eşleştir.
⏱️ SÜRE: 1,5 dk
🖼️ GÖRSEL: Eşleştirme.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🖼️ GÖRSEL: Onaylar.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Kalkın-oturun.
⏱️ SÜRE: 2 dk
🖼️ GÖRSEL: Sınıf.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Cevaplar.
⏱️ SÜRE: 1 dk
🖼️ GÖRSEL: Onaylar.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Kavram haritası.
⏱️ SÜRE: 1,5 dk
🖼️ GÖRSEL: Harita.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Özet.
⏱️ SÜRE: 1,5 dk
🖼️ GÖRSEL: Liste.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Bilgi/yorum.
⏱️ SÜRE: 2-3 dk
🖼️ GÖRSEL: Sınav.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Kendi hayat.
⏱️ SÜRE: 3 dk
🖼️ GÖRSEL: Beyin.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Kilitler.
⏱️ SÜRE: 3 dk
🖼️ GÖRSEL: Kilit.
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Kutlama.
⏱️ SÜRE: 1,5 dk
🖼️ GÖRSEL: Kutlama.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Kapanış.
⏱️ SÜRE: 1 dk
🖼️ GÖRSEL: Palet.
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SINIF SOSYAL BİLGİLER  ·  1. Öğrenme Alanı Birey ve Toplum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ve</a:t>
            </a:r>
            <a:endParaRPr lang="en-US" sz="4400" dirty="0"/>
          </a:p>
          <a:p>
            <a:pPr marL="0" indent="0">
              <a:lnSpc>
                <a:spcPts val="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Değerlerimiz</a:t>
            </a:r>
            <a:endParaRPr lang="en-US" sz="44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Kültürümüzün bizi nasıl bir arada tuttuğunu keşfet!</a:t>
            </a:r>
            <a:endParaRPr lang="en-US" sz="1600" dirty="0"/>
          </a:p>
        </p:txBody>
      </p:sp>
      <p:pic>
        <p:nvPicPr>
          <p:cNvPr id="10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5720" y="4965833"/>
            <a:ext cx="1965960" cy="19659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SB.6.1.2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6061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"Kültürel bağlarımızın ve millî değerlerimizin toplumsal birliğe etkisini yorumlar."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47218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472184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Kültür, kültürel bağ ve millî değer kavramlarını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427024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4270248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🔍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bağların temel unsurlarını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706831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7068312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📜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Örneklendiririm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değerlerimize günlük yaşamdan örnekler veririm.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86637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866376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Yorumlarım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bağların toplumsal birliğe etkisini yorumlarım.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2</a:t>
            </a:r>
            <a:endParaRPr lang="en-US" sz="1000" dirty="0"/>
          </a:p>
        </p:txBody>
      </p:sp>
      <p:pic>
        <p:nvPicPr>
          <p:cNvPr id="29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Kültür Dedektifi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 mi, manevi mi kültür unsuru?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🕵️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Unsur Eşleştirme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unsuru doğru örnekle eşleştir.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🧩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Değer Eşleştirme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 olay hangi millî değerle eşleşir?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Değerler Şifresi</a:t>
            </a:r>
            <a:endParaRPr lang="en-US" sz="150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3</a:t>
            </a:r>
            <a:endParaRPr lang="en-US" sz="1000" dirty="0"/>
          </a:p>
        </p:txBody>
      </p:sp>
      <p:pic>
        <p:nvPicPr>
          <p:cNvPr id="32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Temel Kavramlar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Kültür, kültürel bağ, millî değer nedir?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0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🗣️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Bağların Unsurları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Dil, din, tarih, sanat, gelenek, bayram.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0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Değerlerimiz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Bizi bir arada tutan değerler nelerdir?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0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🏛️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Birliktelik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Millet olarak nasıl birleşiriz?</a:t>
            </a:r>
            <a:endParaRPr lang="en-US" sz="115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4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TEMEL KAVRAMLAR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ve Millî Kültür Nedir?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pic>
        <p:nvPicPr>
          <p:cNvPr id="5" name="Image 0" descr="/home/claude/work/imgs/ahmet_gecmis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3493008" cy="257860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4288536"/>
            <a:ext cx="3657600" cy="146304"/>
          </a:xfrm>
          <a:prstGeom prst="roundRect">
            <a:avLst>
              <a:gd name="adj" fmla="val 50000"/>
            </a:avLst>
          </a:prstGeom>
          <a:solidFill>
            <a:srgbClr val="159C8E"/>
          </a:solidFill>
          <a:ln/>
        </p:spPr>
      </p:sp>
      <p:sp>
        <p:nvSpPr>
          <p:cNvPr id="7" name="Shape 4"/>
          <p:cNvSpPr/>
          <p:nvPr/>
        </p:nvSpPr>
        <p:spPr>
          <a:xfrm>
            <a:off x="4389120" y="1691640"/>
            <a:ext cx="7251192" cy="2743200"/>
          </a:xfrm>
          <a:prstGeom prst="roundRect">
            <a:avLst>
              <a:gd name="adj" fmla="val 3667"/>
            </a:avLst>
          </a:prstGeom>
          <a:solidFill>
            <a:srgbClr val="D9F1EE"/>
          </a:solidFill>
          <a:ln/>
        </p:spPr>
      </p:sp>
      <p:sp>
        <p:nvSpPr>
          <p:cNvPr id="8" name="Text 5"/>
          <p:cNvSpPr/>
          <p:nvPr/>
        </p:nvSpPr>
        <p:spPr>
          <a:xfrm>
            <a:off x="4572000" y="1828800"/>
            <a:ext cx="6858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TANIM  ·  Kültür ve Millî Kültür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4572000" y="2331720"/>
            <a:ext cx="6858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ulusun tarihî süreç içinde oluşturduğu maddi ve manevi değerlerin bütününe KÜLTÜR; bir topluma kimlik kazandıran, onu diğer toplumlardan ayıran değerler bütününe ise MİLLÎ KÜLTÜR denir.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4389120" y="2834640"/>
            <a:ext cx="7251192" cy="960120"/>
          </a:xfrm>
          <a:prstGeom prst="roundRect">
            <a:avLst>
              <a:gd name="adj" fmla="val 10476"/>
            </a:avLst>
          </a:prstGeom>
          <a:solidFill>
            <a:srgbClr val="FFFFFF"/>
          </a:solidFill>
          <a:ln/>
        </p:spPr>
      </p:sp>
      <p:sp>
        <p:nvSpPr>
          <p:cNvPr id="11" name="Shape 8"/>
          <p:cNvSpPr/>
          <p:nvPr/>
        </p:nvSpPr>
        <p:spPr>
          <a:xfrm>
            <a:off x="4389120" y="2834640"/>
            <a:ext cx="91440" cy="96012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Text 9"/>
          <p:cNvSpPr/>
          <p:nvPr/>
        </p:nvSpPr>
        <p:spPr>
          <a:xfrm>
            <a:off x="4617720" y="2889504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📚 Kültürel Bağ Örnekleri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4617720" y="3291840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Dil, din, tarih, sanat, gelenek-görenek, bayramlar.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4389120" y="3931920"/>
            <a:ext cx="7251192" cy="960120"/>
          </a:xfrm>
          <a:prstGeom prst="roundRect">
            <a:avLst>
              <a:gd name="adj" fmla="val 10476"/>
            </a:avLst>
          </a:prstGeom>
          <a:solidFill>
            <a:srgbClr val="FFFFFF"/>
          </a:solidFill>
          <a:ln/>
        </p:spPr>
      </p:sp>
      <p:sp>
        <p:nvSpPr>
          <p:cNvPr id="15" name="Shape 12"/>
          <p:cNvSpPr/>
          <p:nvPr/>
        </p:nvSpPr>
        <p:spPr>
          <a:xfrm>
            <a:off x="4389120" y="3931920"/>
            <a:ext cx="91440" cy="96012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6" name="Text 13"/>
          <p:cNvSpPr/>
          <p:nvPr/>
        </p:nvSpPr>
        <p:spPr>
          <a:xfrm>
            <a:off x="4617720" y="3986784"/>
            <a:ext cx="6858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💎 Millî Değer Örnekleri</a:t>
            </a:r>
            <a:endParaRPr lang="en-US" sz="1200" dirty="0"/>
          </a:p>
        </p:txBody>
      </p:sp>
      <p:sp>
        <p:nvSpPr>
          <p:cNvPr id="17" name="Text 14"/>
          <p:cNvSpPr/>
          <p:nvPr/>
        </p:nvSpPr>
        <p:spPr>
          <a:xfrm>
            <a:off x="4617720" y="4389120"/>
            <a:ext cx="6858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Vatanseverlik, dayanışma, birlik-beraberlik, hoşgörü.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548640" y="5029200"/>
            <a:ext cx="11091672" cy="777240"/>
          </a:xfrm>
          <a:prstGeom prst="roundRect">
            <a:avLst>
              <a:gd name="adj" fmla="val 16471"/>
            </a:avLst>
          </a:prstGeom>
          <a:solidFill>
            <a:srgbClr val="2E2A6B"/>
          </a:solidFill>
          <a:ln/>
        </p:spPr>
      </p:sp>
      <p:sp>
        <p:nvSpPr>
          <p:cNvPr id="19" name="Text 16"/>
          <p:cNvSpPr/>
          <p:nvPr/>
        </p:nvSpPr>
        <p:spPr>
          <a:xfrm>
            <a:off x="822960" y="502920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Kültürel bağlar toplumu birleştirirken, millî değerler bu birliği ayakta tutar.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548640" y="5870448"/>
            <a:ext cx="110916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900" dirty="0"/>
          </a:p>
        </p:txBody>
      </p:sp>
      <p:sp>
        <p:nvSpPr>
          <p:cNvPr id="21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5</a:t>
            </a:r>
            <a:endParaRPr lang="en-US" sz="1000" dirty="0"/>
          </a:p>
        </p:txBody>
      </p:sp>
      <p:pic>
        <p:nvPicPr>
          <p:cNvPr id="22" name="Image 1" descr="/home/claude/work/img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BAĞLARIN UNSURLARI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Bağların Temel Unsurları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2103120"/>
            <a:ext cx="2084832" cy="27432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🗣️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640080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58368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Duygu ve düşüncelerimizi yansıtır, nesilden nesile aktarılır.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2779776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2779776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E45B4E"/>
          </a:solidFill>
          <a:ln/>
        </p:spPr>
      </p:sp>
      <p:sp>
        <p:nvSpPr>
          <p:cNvPr id="12" name="Shape 10"/>
          <p:cNvSpPr/>
          <p:nvPr/>
        </p:nvSpPr>
        <p:spPr>
          <a:xfrm>
            <a:off x="2779776" y="2103120"/>
            <a:ext cx="2084832" cy="27432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2779776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🕌</a:t>
            </a:r>
            <a:endParaRPr lang="en-US" sz="3000" dirty="0"/>
          </a:p>
        </p:txBody>
      </p:sp>
      <p:sp>
        <p:nvSpPr>
          <p:cNvPr id="14" name="Text 12"/>
          <p:cNvSpPr/>
          <p:nvPr/>
        </p:nvSpPr>
        <p:spPr>
          <a:xfrm>
            <a:off x="2871216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2889504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Birlik, kardeşlik ve dayanışma değerlerini besler.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5010912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010912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5010912" y="2103120"/>
            <a:ext cx="2084832" cy="274320"/>
          </a:xfrm>
          <a:prstGeom prst="rect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5010912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📜</a:t>
            </a:r>
            <a:endParaRPr lang="en-US" sz="3000" dirty="0"/>
          </a:p>
        </p:txBody>
      </p:sp>
      <p:sp>
        <p:nvSpPr>
          <p:cNvPr id="20" name="Text 18"/>
          <p:cNvSpPr/>
          <p:nvPr/>
        </p:nvSpPr>
        <p:spPr>
          <a:xfrm>
            <a:off x="5102352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5120640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Milletin hafızasıdır, birlik ruhunu güçlendirir.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7242048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7242048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7242048" y="2103120"/>
            <a:ext cx="2084832" cy="274320"/>
          </a:xfrm>
          <a:prstGeom prst="rect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7242048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🎨</a:t>
            </a:r>
            <a:endParaRPr lang="en-US" sz="3000" dirty="0"/>
          </a:p>
        </p:txBody>
      </p:sp>
      <p:sp>
        <p:nvSpPr>
          <p:cNvPr id="26" name="Text 24"/>
          <p:cNvSpPr/>
          <p:nvPr/>
        </p:nvSpPr>
        <p:spPr>
          <a:xfrm>
            <a:off x="7333488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Sanat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7351776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Hat, ebru, çini gibi eserlerle kimliğimizi yansıtır.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9473184" y="1691640"/>
            <a:ext cx="2084832" cy="4617720"/>
          </a:xfrm>
          <a:prstGeom prst="roundRect">
            <a:avLst>
              <a:gd name="adj" fmla="val 5702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9473184" y="1691640"/>
            <a:ext cx="2084832" cy="685800"/>
          </a:xfrm>
          <a:prstGeom prst="roundRect">
            <a:avLst>
              <a:gd name="adj" fmla="val 17333"/>
            </a:avLst>
          </a:prstGeom>
          <a:solidFill>
            <a:srgbClr val="7C78D6"/>
          </a:solidFill>
          <a:ln/>
        </p:spPr>
      </p:sp>
      <p:sp>
        <p:nvSpPr>
          <p:cNvPr id="30" name="Shape 28"/>
          <p:cNvSpPr/>
          <p:nvPr/>
        </p:nvSpPr>
        <p:spPr>
          <a:xfrm>
            <a:off x="9473184" y="2103120"/>
            <a:ext cx="2084832" cy="274320"/>
          </a:xfrm>
          <a:prstGeom prst="rect">
            <a:avLst/>
          </a:prstGeom>
          <a:solidFill>
            <a:srgbClr val="7C78D6"/>
          </a:solidFill>
          <a:ln/>
        </p:spPr>
      </p:sp>
      <p:sp>
        <p:nvSpPr>
          <p:cNvPr id="31" name="Text 29"/>
          <p:cNvSpPr/>
          <p:nvPr/>
        </p:nvSpPr>
        <p:spPr>
          <a:xfrm>
            <a:off x="9473184" y="1691640"/>
            <a:ext cx="208483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🎉</a:t>
            </a:r>
            <a:endParaRPr lang="en-US" sz="3000" dirty="0"/>
          </a:p>
        </p:txBody>
      </p:sp>
      <p:sp>
        <p:nvSpPr>
          <p:cNvPr id="32" name="Text 30"/>
          <p:cNvSpPr/>
          <p:nvPr/>
        </p:nvSpPr>
        <p:spPr>
          <a:xfrm>
            <a:off x="9564624" y="2514600"/>
            <a:ext cx="190195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Gelenek, Görenek, Bayram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9582912" y="3291840"/>
            <a:ext cx="1865376" cy="2926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Nişan, düğün, dinî ve millî bayramlarla birliği pekiştirir.</a:t>
            </a:r>
            <a:endParaRPr lang="en-US" sz="1050" dirty="0"/>
          </a:p>
        </p:txBody>
      </p:sp>
      <p:sp>
        <p:nvSpPr>
          <p:cNvPr id="34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6</a:t>
            </a:r>
            <a:endParaRPr lang="en-US" sz="1000" dirty="0"/>
          </a:p>
        </p:txBody>
      </p:sp>
      <p:pic>
        <p:nvPicPr>
          <p:cNvPr id="35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Kültür Dedektifi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unsurlar MADDİ mi, MANEVİ mi kültür ögesidir?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🏺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Geleneksel kıyafetler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🗣️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Dilimiz ve atasözlerimiz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🏠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Tarihî evlerimiz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🎵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Türkülerimiz ve halk oyunlarımız</a:t>
            </a:r>
            <a:endParaRPr lang="en-US" sz="15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7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Elle tutulan, gözle görülen ögeler MADDİ; duygu, düşünce ve değerler MANEVİdir.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Geleneksel kıyafetler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MADDİ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Dilimiz ve atasözlerimiz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MANEVİ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Tarihî evlerimiz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MADDİ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Türkülerimiz ve halk oyunlarımız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MANEVİ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8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KÜLTÜREL BAĞLARIN UNSURLARI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21208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566928" y="4149657"/>
            <a:ext cx="5212080" cy="146304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7" name="Shape 4"/>
          <p:cNvSpPr/>
          <p:nvPr/>
        </p:nvSpPr>
        <p:spPr>
          <a:xfrm>
            <a:off x="5943600" y="1691640"/>
            <a:ext cx="5696712" cy="2331720"/>
          </a:xfrm>
          <a:prstGeom prst="roundRect">
            <a:avLst>
              <a:gd name="adj" fmla="val 4314"/>
            </a:avLst>
          </a:prstGeom>
          <a:solidFill>
            <a:srgbClr val="FFFFFF"/>
          </a:solidFill>
          <a:ln/>
        </p:spPr>
      </p:sp>
      <p:sp>
        <p:nvSpPr>
          <p:cNvPr id="8" name="Shape 5"/>
          <p:cNvSpPr/>
          <p:nvPr/>
        </p:nvSpPr>
        <p:spPr>
          <a:xfrm>
            <a:off x="5943600" y="1691640"/>
            <a:ext cx="5696712" cy="594360"/>
          </a:xfrm>
          <a:prstGeom prst="roundRect">
            <a:avLst>
              <a:gd name="adj" fmla="val 16923"/>
            </a:avLst>
          </a:prstGeom>
          <a:solidFill>
            <a:srgbClr val="E9971B"/>
          </a:solidFill>
          <a:ln/>
        </p:spPr>
      </p:sp>
      <p:sp>
        <p:nvSpPr>
          <p:cNvPr id="9" name="Shape 6"/>
          <p:cNvSpPr/>
          <p:nvPr/>
        </p:nvSpPr>
        <p:spPr>
          <a:xfrm>
            <a:off x="5943600" y="2011680"/>
            <a:ext cx="5696712" cy="274320"/>
          </a:xfrm>
          <a:prstGeom prst="rect">
            <a:avLst/>
          </a:prstGeom>
          <a:solidFill>
            <a:srgbClr val="E9971B"/>
          </a:solidFill>
          <a:ln/>
        </p:spPr>
      </p:sp>
      <p:sp>
        <p:nvSpPr>
          <p:cNvPr id="10" name="Text 7"/>
          <p:cNvSpPr/>
          <p:nvPr/>
        </p:nvSpPr>
        <p:spPr>
          <a:xfrm>
            <a:off x="5943600" y="1691640"/>
            <a:ext cx="56967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🗣️  DİL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6126480" y="2359152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Duygu ve düşüncelerimizi yansıtır, hayata bakışımızı şekillendirir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6126480" y="2743200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Tarihî olaylar ve edebî eserler dil aracılığıyla aktarılır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6126480" y="3127248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Türk dili millî birlik ve kimliğin korunmasında rol oynar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6126480" y="3511296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Ninni, destan, atasözü ve türküler dilimizi yaşatır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548640" y="4389122"/>
            <a:ext cx="5212080" cy="1691638"/>
          </a:xfrm>
          <a:prstGeom prst="roundRect">
            <a:avLst>
              <a:gd name="adj" fmla="val 523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777240" y="4434840"/>
            <a:ext cx="457200" cy="45720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4"/>
          <p:cNvSpPr/>
          <p:nvPr/>
        </p:nvSpPr>
        <p:spPr>
          <a:xfrm>
            <a:off x="777240" y="443484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1371600" y="4416552"/>
            <a:ext cx="4251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Atatürk dil hakkında ne söylemiştir?</a:t>
            </a:r>
            <a:endParaRPr lang="en-US" sz="1200" dirty="0"/>
          </a:p>
        </p:txBody>
      </p:sp>
      <p:sp>
        <p:nvSpPr>
          <p:cNvPr id="19" name="Shape 16"/>
          <p:cNvSpPr/>
          <p:nvPr/>
        </p:nvSpPr>
        <p:spPr>
          <a:xfrm>
            <a:off x="777240" y="5257800"/>
            <a:ext cx="457200" cy="45720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0" name="Text 17"/>
          <p:cNvSpPr/>
          <p:nvPr/>
        </p:nvSpPr>
        <p:spPr>
          <a:xfrm>
            <a:off x="777240" y="52578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1371600" y="5239512"/>
            <a:ext cx="4251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"Türk demek, dil demektir." — Bu sözün anlamını tartışın.</a:t>
            </a:r>
            <a:endParaRPr lang="en-US" sz="1200" dirty="0"/>
          </a:p>
        </p:txBody>
      </p:sp>
      <p:sp>
        <p:nvSpPr>
          <p:cNvPr id="22" name="Shape 19"/>
          <p:cNvSpPr/>
          <p:nvPr/>
        </p:nvSpPr>
        <p:spPr>
          <a:xfrm>
            <a:off x="5943600" y="4160520"/>
            <a:ext cx="5696712" cy="1920240"/>
          </a:xfrm>
          <a:prstGeom prst="roundRect">
            <a:avLst>
              <a:gd name="adj" fmla="val 5238"/>
            </a:avLst>
          </a:prstGeom>
          <a:solidFill>
            <a:srgbClr val="2E2A6B"/>
          </a:solidFill>
          <a:ln/>
        </p:spPr>
      </p:sp>
      <p:sp>
        <p:nvSpPr>
          <p:cNvPr id="23" name="Text 20"/>
          <p:cNvSpPr/>
          <p:nvPr/>
        </p:nvSpPr>
        <p:spPr>
          <a:xfrm>
            <a:off x="5943600" y="4251960"/>
            <a:ext cx="5696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Dinin Toplumsal Rolü</a:t>
            </a:r>
            <a:endParaRPr lang="en-US" sz="1200" dirty="0"/>
          </a:p>
        </p:txBody>
      </p:sp>
      <p:sp>
        <p:nvSpPr>
          <p:cNvPr id="24" name="Shape 21"/>
          <p:cNvSpPr/>
          <p:nvPr/>
        </p:nvSpPr>
        <p:spPr>
          <a:xfrm>
            <a:off x="6309360" y="4754880"/>
            <a:ext cx="2313432" cy="1051560"/>
          </a:xfrm>
          <a:prstGeom prst="roundRect">
            <a:avLst>
              <a:gd name="adj" fmla="val 10435"/>
            </a:avLst>
          </a:prstGeom>
          <a:solidFill>
            <a:srgbClr val="E9971B"/>
          </a:solidFill>
          <a:ln/>
        </p:spPr>
      </p:sp>
      <p:sp>
        <p:nvSpPr>
          <p:cNvPr id="25" name="Text 22"/>
          <p:cNvSpPr/>
          <p:nvPr/>
        </p:nvSpPr>
        <p:spPr>
          <a:xfrm>
            <a:off x="6309360" y="4754880"/>
            <a:ext cx="231343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🕌 Birlik</a:t>
            </a:r>
            <a:endParaRPr lang="en-US" sz="1600" dirty="0"/>
          </a:p>
        </p:txBody>
      </p:sp>
      <p:sp>
        <p:nvSpPr>
          <p:cNvPr id="26" name="Shape 23"/>
          <p:cNvSpPr/>
          <p:nvPr/>
        </p:nvSpPr>
        <p:spPr>
          <a:xfrm>
            <a:off x="8778240" y="4754880"/>
            <a:ext cx="2313432" cy="1051560"/>
          </a:xfrm>
          <a:prstGeom prst="roundRect">
            <a:avLst>
              <a:gd name="adj" fmla="val 10435"/>
            </a:avLst>
          </a:prstGeom>
          <a:solidFill>
            <a:srgbClr val="E9971B"/>
          </a:solidFill>
          <a:ln/>
        </p:spPr>
      </p:sp>
      <p:sp>
        <p:nvSpPr>
          <p:cNvPr id="27" name="Text 24"/>
          <p:cNvSpPr/>
          <p:nvPr/>
        </p:nvSpPr>
        <p:spPr>
          <a:xfrm>
            <a:off x="8778240" y="4754880"/>
            <a:ext cx="231343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🤲 Dayanışma</a:t>
            </a:r>
            <a:endParaRPr lang="en-US" sz="1600" dirty="0"/>
          </a:p>
        </p:txBody>
      </p:sp>
      <p:sp>
        <p:nvSpPr>
          <p:cNvPr id="28" name="Text 25"/>
          <p:cNvSpPr/>
          <p:nvPr/>
        </p:nvSpPr>
        <p:spPr>
          <a:xfrm>
            <a:off x="548640" y="6144768"/>
            <a:ext cx="110916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900" dirty="0"/>
          </a:p>
        </p:txBody>
      </p:sp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9</a:t>
            </a:r>
            <a:endParaRPr lang="en-US" sz="1000" dirty="0"/>
          </a:p>
        </p:txBody>
      </p:sp>
      <p:pic>
        <p:nvPicPr>
          <p:cNvPr id="30" name="Image 1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4C5FB4F6-1C65-899C-BA9C-35D4CBCB4A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" y="1143000"/>
            <a:ext cx="5276088" cy="29077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KÜLTÜREL BAĞLARIN UNSURLARI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 ve Sanat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324612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8" name="Shape 4"/>
          <p:cNvSpPr/>
          <p:nvPr/>
        </p:nvSpPr>
        <p:spPr>
          <a:xfrm>
            <a:off x="5943600" y="1691640"/>
            <a:ext cx="5696712" cy="2331720"/>
          </a:xfrm>
          <a:prstGeom prst="roundRect">
            <a:avLst>
              <a:gd name="adj" fmla="val 4314"/>
            </a:avLst>
          </a:prstGeom>
          <a:solidFill>
            <a:srgbClr val="FFFFFF"/>
          </a:solidFill>
          <a:ln/>
        </p:spPr>
      </p:sp>
      <p:sp>
        <p:nvSpPr>
          <p:cNvPr id="9" name="Shape 5"/>
          <p:cNvSpPr/>
          <p:nvPr/>
        </p:nvSpPr>
        <p:spPr>
          <a:xfrm>
            <a:off x="5943600" y="1691640"/>
            <a:ext cx="5696712" cy="594360"/>
          </a:xfrm>
          <a:prstGeom prst="roundRect">
            <a:avLst>
              <a:gd name="adj" fmla="val 16923"/>
            </a:avLst>
          </a:prstGeom>
          <a:solidFill>
            <a:srgbClr val="159C8E"/>
          </a:solidFill>
          <a:ln/>
        </p:spPr>
      </p:sp>
      <p:sp>
        <p:nvSpPr>
          <p:cNvPr id="10" name="Shape 6"/>
          <p:cNvSpPr/>
          <p:nvPr/>
        </p:nvSpPr>
        <p:spPr>
          <a:xfrm>
            <a:off x="5943600" y="2011680"/>
            <a:ext cx="5696712" cy="27432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11" name="Text 7"/>
          <p:cNvSpPr/>
          <p:nvPr/>
        </p:nvSpPr>
        <p:spPr>
          <a:xfrm>
            <a:off x="5943600" y="1691640"/>
            <a:ext cx="56967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📜  TARİH VE SANAT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6126480" y="2359152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Tarih, milletin hafızası olarak birlik ve beraberliği güçlendirir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6126480" y="2743200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Güçlü bir tarih bilinci toplumların ayakta kalmasını sağlar</a:t>
            </a:r>
            <a:endParaRPr lang="en-US" sz="1100" dirty="0"/>
          </a:p>
        </p:txBody>
      </p:sp>
      <p:sp>
        <p:nvSpPr>
          <p:cNvPr id="14" name="Text 10"/>
          <p:cNvSpPr/>
          <p:nvPr/>
        </p:nvSpPr>
        <p:spPr>
          <a:xfrm>
            <a:off x="6126480" y="3127248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Hat, tezhip, çini ve ebru Türk kültürünün kıymetli miraslarıdır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6126480" y="3511296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Sanat eserleri milletin kimliğini ve ruhunu yansıtır</a:t>
            </a:r>
            <a:endParaRPr lang="en-US" sz="1100" dirty="0"/>
          </a:p>
        </p:txBody>
      </p:sp>
      <p:sp>
        <p:nvSpPr>
          <p:cNvPr id="16" name="Shape 12"/>
          <p:cNvSpPr/>
          <p:nvPr/>
        </p:nvSpPr>
        <p:spPr>
          <a:xfrm>
            <a:off x="548640" y="4160520"/>
            <a:ext cx="11091672" cy="1783080"/>
          </a:xfrm>
          <a:prstGeom prst="roundRect">
            <a:avLst>
              <a:gd name="adj" fmla="val 5641"/>
            </a:avLst>
          </a:prstGeom>
          <a:solidFill>
            <a:srgbClr val="2E2A6B"/>
          </a:solidFill>
          <a:ln/>
        </p:spPr>
      </p:sp>
      <p:sp>
        <p:nvSpPr>
          <p:cNvPr id="17" name="Text 13"/>
          <p:cNvSpPr/>
          <p:nvPr/>
        </p:nvSpPr>
        <p:spPr>
          <a:xfrm>
            <a:off x="548640" y="42519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Mirasımız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96012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159C8E"/>
          </a:solidFill>
          <a:ln/>
        </p:spPr>
      </p:sp>
      <p:sp>
        <p:nvSpPr>
          <p:cNvPr id="19" name="Text 15"/>
          <p:cNvSpPr/>
          <p:nvPr/>
        </p:nvSpPr>
        <p:spPr>
          <a:xfrm>
            <a:off x="96012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📜 Tarih Bilinci</a:t>
            </a:r>
            <a:endParaRPr lang="en-US" sz="1500" dirty="0"/>
          </a:p>
        </p:txBody>
      </p:sp>
      <p:sp>
        <p:nvSpPr>
          <p:cNvPr id="20" name="Shape 16"/>
          <p:cNvSpPr/>
          <p:nvPr/>
        </p:nvSpPr>
        <p:spPr>
          <a:xfrm>
            <a:off x="356616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E45B4E"/>
          </a:solidFill>
          <a:ln/>
        </p:spPr>
      </p:sp>
      <p:sp>
        <p:nvSpPr>
          <p:cNvPr id="21" name="Text 17"/>
          <p:cNvSpPr/>
          <p:nvPr/>
        </p:nvSpPr>
        <p:spPr>
          <a:xfrm>
            <a:off x="356616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🖋️ Hat Sanatı</a:t>
            </a:r>
            <a:endParaRPr lang="en-US" sz="1500" dirty="0"/>
          </a:p>
        </p:txBody>
      </p:sp>
      <p:sp>
        <p:nvSpPr>
          <p:cNvPr id="22" name="Shape 18"/>
          <p:cNvSpPr/>
          <p:nvPr/>
        </p:nvSpPr>
        <p:spPr>
          <a:xfrm>
            <a:off x="617220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E9971B"/>
          </a:solidFill>
          <a:ln/>
        </p:spPr>
      </p:sp>
      <p:sp>
        <p:nvSpPr>
          <p:cNvPr id="23" name="Text 19"/>
          <p:cNvSpPr/>
          <p:nvPr/>
        </p:nvSpPr>
        <p:spPr>
          <a:xfrm>
            <a:off x="617220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🎨 Ebru</a:t>
            </a:r>
            <a:endParaRPr lang="en-US" sz="1500" dirty="0"/>
          </a:p>
        </p:txBody>
      </p:sp>
      <p:sp>
        <p:nvSpPr>
          <p:cNvPr id="24" name="Shape 20"/>
          <p:cNvSpPr/>
          <p:nvPr/>
        </p:nvSpPr>
        <p:spPr>
          <a:xfrm>
            <a:off x="877824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7C78D6"/>
          </a:solidFill>
          <a:ln/>
        </p:spPr>
      </p:sp>
      <p:sp>
        <p:nvSpPr>
          <p:cNvPr id="25" name="Text 21"/>
          <p:cNvSpPr/>
          <p:nvPr/>
        </p:nvSpPr>
        <p:spPr>
          <a:xfrm>
            <a:off x="877824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🧵 Çini</a:t>
            </a:r>
            <a:endParaRPr lang="en-US" sz="1500" dirty="0"/>
          </a:p>
        </p:txBody>
      </p:sp>
      <p:sp>
        <p:nvSpPr>
          <p:cNvPr id="26" name="Text 22"/>
          <p:cNvSpPr/>
          <p:nvPr/>
        </p:nvSpPr>
        <p:spPr>
          <a:xfrm>
            <a:off x="548640" y="6053328"/>
            <a:ext cx="110916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 bilinci ve sanat, kültürel bağlarımızı geçmişten geleceğe taşıyan güçlü köprülerdir.</a:t>
            </a:r>
            <a:endParaRPr lang="en-US" sz="1100" dirty="0"/>
          </a:p>
        </p:txBody>
      </p:sp>
      <p:sp>
        <p:nvSpPr>
          <p:cNvPr id="27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10</a:t>
            </a:r>
            <a:endParaRPr lang="en-US" sz="1000" dirty="0"/>
          </a:p>
        </p:txBody>
      </p:sp>
      <p:pic>
        <p:nvPicPr>
          <p:cNvPr id="28" name="Image 2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BC96381F-A7BF-86D3-94D4-F5F648DAD1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" y="1764792"/>
            <a:ext cx="2514600" cy="1908439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92AE7D6A-75FB-3DBA-085A-1378A8E7D8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6121" y="1720706"/>
            <a:ext cx="2532888" cy="1952525"/>
          </a:xfrm>
          <a:prstGeom prst="rect">
            <a:avLst/>
          </a:prstGeom>
        </p:spPr>
      </p:pic>
      <p:sp>
        <p:nvSpPr>
          <p:cNvPr id="36" name="Shape 16">
            <a:extLst>
              <a:ext uri="{FF2B5EF4-FFF2-40B4-BE49-F238E27FC236}">
                <a16:creationId xmlns:a16="http://schemas.microsoft.com/office/drawing/2014/main" id="{BD3C8211-C6E7-475A-4855-4A58BC8D4495}"/>
              </a:ext>
            </a:extLst>
          </p:cNvPr>
          <p:cNvSpPr/>
          <p:nvPr/>
        </p:nvSpPr>
        <p:spPr>
          <a:xfrm>
            <a:off x="3291840" y="3694176"/>
            <a:ext cx="2331720" cy="356616"/>
          </a:xfrm>
          <a:prstGeom prst="roundRect">
            <a:avLst>
              <a:gd name="adj" fmla="val 11304"/>
            </a:avLst>
          </a:prstGeom>
          <a:solidFill>
            <a:srgbClr val="E45B4E"/>
          </a:solidFill>
          <a:ln/>
        </p:spPr>
        <p:txBody>
          <a:bodyPr/>
          <a:lstStyle/>
          <a:p>
            <a:pPr algn="ctr"/>
            <a:r>
              <a:rPr lang="tr-TR" sz="1200" b="1" dirty="0">
                <a:solidFill>
                  <a:schemeClr val="bg1"/>
                </a:solidFill>
              </a:rPr>
              <a:t>SANAT</a:t>
            </a:r>
          </a:p>
        </p:txBody>
      </p:sp>
      <p:sp>
        <p:nvSpPr>
          <p:cNvPr id="37" name="Shape 16">
            <a:extLst>
              <a:ext uri="{FF2B5EF4-FFF2-40B4-BE49-F238E27FC236}">
                <a16:creationId xmlns:a16="http://schemas.microsoft.com/office/drawing/2014/main" id="{78C882EF-E47F-423E-38AB-26B9A84DCB22}"/>
              </a:ext>
            </a:extLst>
          </p:cNvPr>
          <p:cNvSpPr/>
          <p:nvPr/>
        </p:nvSpPr>
        <p:spPr>
          <a:xfrm>
            <a:off x="548640" y="3698748"/>
            <a:ext cx="2331720" cy="356616"/>
          </a:xfrm>
          <a:prstGeom prst="roundRect">
            <a:avLst>
              <a:gd name="adj" fmla="val 11304"/>
            </a:avLst>
          </a:prstGeom>
          <a:solidFill>
            <a:srgbClr val="E45B4E"/>
          </a:solidFill>
          <a:ln/>
        </p:spPr>
        <p:txBody>
          <a:bodyPr/>
          <a:lstStyle/>
          <a:p>
            <a:pPr algn="ctr"/>
            <a:r>
              <a:rPr lang="tr-TR" sz="1200" b="1" dirty="0">
                <a:solidFill>
                  <a:schemeClr val="bg1"/>
                </a:solidFill>
              </a:rPr>
              <a:t>TARİH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Unsur Eşleştirme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örnekler hangi kültürel unsura aittir? Grubunla eşleştir!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🖋️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Hat ve ebru sanatı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🕌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Cuma buluşmaları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📜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Savaşı olayları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🗣️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Atasözü ve türküler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11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Hat/ebru SANAT; Cuma buluşmaları DİN; İstiklal Savaşı TARİH; atasözü/türkü DİL unsurudur.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Hat ve ebru sanatı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SANAT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Cuma buluşmaları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DİN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İstiklal Savaşı olayları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TARİH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Atasözü ve türküler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DİL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12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KÜLTÜREL BAĞLARIN UNSURLARI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Gelenek, Görenek ve Bayramlar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324612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8" name="Shape 4"/>
          <p:cNvSpPr/>
          <p:nvPr/>
        </p:nvSpPr>
        <p:spPr>
          <a:xfrm>
            <a:off x="7190154" y="1691640"/>
            <a:ext cx="4465710" cy="2331720"/>
          </a:xfrm>
          <a:prstGeom prst="roundRect">
            <a:avLst>
              <a:gd name="adj" fmla="val 4314"/>
            </a:avLst>
          </a:prstGeom>
          <a:solidFill>
            <a:srgbClr val="FFFFFF"/>
          </a:solidFill>
          <a:ln/>
        </p:spPr>
      </p:sp>
      <p:sp>
        <p:nvSpPr>
          <p:cNvPr id="9" name="Shape 5"/>
          <p:cNvSpPr/>
          <p:nvPr/>
        </p:nvSpPr>
        <p:spPr>
          <a:xfrm>
            <a:off x="7190154" y="1618488"/>
            <a:ext cx="4700250" cy="594360"/>
          </a:xfrm>
          <a:prstGeom prst="roundRect">
            <a:avLst>
              <a:gd name="adj" fmla="val 16923"/>
            </a:avLst>
          </a:prstGeom>
          <a:solidFill>
            <a:srgbClr val="E45B4E"/>
          </a:solidFill>
          <a:ln/>
        </p:spPr>
      </p:sp>
      <p:sp>
        <p:nvSpPr>
          <p:cNvPr id="10" name="Shape 6"/>
          <p:cNvSpPr/>
          <p:nvPr/>
        </p:nvSpPr>
        <p:spPr>
          <a:xfrm>
            <a:off x="7190154" y="2011680"/>
            <a:ext cx="4700250" cy="27432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1" name="Text 7"/>
          <p:cNvSpPr/>
          <p:nvPr/>
        </p:nvSpPr>
        <p:spPr>
          <a:xfrm>
            <a:off x="7190154" y="1691640"/>
            <a:ext cx="4450158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🎉  GELENEK VE BAYRAMLAR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7190154" y="2359152"/>
            <a:ext cx="428556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Gelenek, nesilden nesile aktarılan kültürel alışkanlıklardır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7190154" y="2743200"/>
            <a:ext cx="428556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Görenek, eskiden beri görüldüğü gibi yapılan alışkanlıklardır</a:t>
            </a:r>
            <a:endParaRPr lang="en-US" sz="1100" dirty="0"/>
          </a:p>
        </p:txBody>
      </p:sp>
      <p:sp>
        <p:nvSpPr>
          <p:cNvPr id="14" name="Text 10"/>
          <p:cNvSpPr/>
          <p:nvPr/>
        </p:nvSpPr>
        <p:spPr>
          <a:xfrm>
            <a:off x="7190154" y="3127248"/>
            <a:ext cx="428556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Dinî bayramlar manevi arınma ve aile bağlarını güçlendirir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7190154" y="3511296"/>
            <a:ext cx="428556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Millî bayramlar bağımsızlık ve millet sevgisini nesillere taşır</a:t>
            </a:r>
            <a:endParaRPr lang="en-US" sz="1100" dirty="0"/>
          </a:p>
        </p:txBody>
      </p:sp>
      <p:sp>
        <p:nvSpPr>
          <p:cNvPr id="21" name="Text 17"/>
          <p:cNvSpPr/>
          <p:nvPr/>
        </p:nvSpPr>
        <p:spPr>
          <a:xfrm>
            <a:off x="4617720" y="4709160"/>
            <a:ext cx="2743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🇹🇷 Millî Bayram</a:t>
            </a:r>
            <a:endParaRPr lang="en-US" sz="1500" dirty="0"/>
          </a:p>
        </p:txBody>
      </p:sp>
      <p:sp>
        <p:nvSpPr>
          <p:cNvPr id="25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13</a:t>
            </a:r>
            <a:endParaRPr lang="en-US" sz="1000" dirty="0"/>
          </a:p>
        </p:txBody>
      </p:sp>
      <p:pic>
        <p:nvPicPr>
          <p:cNvPr id="26" name="Image 2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80C49D20-9DA1-BDFE-AF40-628C40033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881" y="1560576"/>
            <a:ext cx="3373304" cy="4703064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2FC866DD-3D42-D51B-8C8C-E4D17BFC42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7600" y="1560576"/>
            <a:ext cx="3352410" cy="45841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BAYRAM TÜRLERİMİZ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Dinî, Millî ve Mevsimsel Bayramlar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DİNÎ BAYRAMLAR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468880"/>
            <a:ext cx="91440" cy="15087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77724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Ramazan Bayramı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77724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Manevi arınma, dayanışma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54864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4160520"/>
            <a:ext cx="91440" cy="15087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Text 10"/>
          <p:cNvSpPr/>
          <p:nvPr/>
        </p:nvSpPr>
        <p:spPr>
          <a:xfrm>
            <a:off x="77724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Kurban Bayramı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77724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Paylaşma, yardımlaşma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34340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434340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MİLLÎ BAYRAMLAR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434340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343400" y="2468880"/>
            <a:ext cx="91440" cy="15087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8" name="Text 16"/>
          <p:cNvSpPr/>
          <p:nvPr/>
        </p:nvSpPr>
        <p:spPr>
          <a:xfrm>
            <a:off x="457200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 Nisan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457200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Egemenlik, çocuk sevgisi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434340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4343400" y="4160520"/>
            <a:ext cx="91440" cy="15087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22" name="Text 20"/>
          <p:cNvSpPr/>
          <p:nvPr/>
        </p:nvSpPr>
        <p:spPr>
          <a:xfrm>
            <a:off x="457200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29 Ekim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457200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Cumhuriyetin ilanı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813816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813816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MEVSİMSEL BAYRAMLAR</a:t>
            </a:r>
            <a:endParaRPr lang="en-US" sz="1400" dirty="0"/>
          </a:p>
        </p:txBody>
      </p:sp>
      <p:sp>
        <p:nvSpPr>
          <p:cNvPr id="26" name="Shape 24"/>
          <p:cNvSpPr/>
          <p:nvPr/>
        </p:nvSpPr>
        <p:spPr>
          <a:xfrm>
            <a:off x="813816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8138160" y="2468880"/>
            <a:ext cx="91440" cy="15087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28" name="Text 26"/>
          <p:cNvSpPr/>
          <p:nvPr/>
        </p:nvSpPr>
        <p:spPr>
          <a:xfrm>
            <a:off x="836676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Nevruz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836676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Baharın gelişi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813816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31" name="Shape 29"/>
          <p:cNvSpPr/>
          <p:nvPr/>
        </p:nvSpPr>
        <p:spPr>
          <a:xfrm>
            <a:off x="8138160" y="4160520"/>
            <a:ext cx="91440" cy="15087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32" name="Text 30"/>
          <p:cNvSpPr/>
          <p:nvPr/>
        </p:nvSpPr>
        <p:spPr>
          <a:xfrm>
            <a:off x="836676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Hıdırellez</a:t>
            </a:r>
            <a:endParaRPr lang="en-US" sz="1400" dirty="0"/>
          </a:p>
        </p:txBody>
      </p:sp>
      <p:sp>
        <p:nvSpPr>
          <p:cNvPr id="33" name="Text 31"/>
          <p:cNvSpPr/>
          <p:nvPr/>
        </p:nvSpPr>
        <p:spPr>
          <a:xfrm>
            <a:off x="836676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Dileklerin tutulması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bayram türü, toplumu bir arada tutan kültürel bağları güçlendirir.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14</a:t>
            </a:r>
            <a:endParaRPr lang="en-US" sz="1000" dirty="0"/>
          </a:p>
        </p:txBody>
      </p:sp>
      <p:pic>
        <p:nvPicPr>
          <p:cNvPr id="36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MİLLÎ DEĞERLERİMİZ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Önemli Millî Değerlerimiz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777240"/>
          </a:xfrm>
          <a:prstGeom prst="roundRect">
            <a:avLst>
              <a:gd name="adj" fmla="val 11765"/>
            </a:avLst>
          </a:prstGeom>
          <a:solidFill>
            <a:srgbClr val="2E2A6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69164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değerlerimiz, kültürel bağlarımız aracılığıyla nesilden nesile aktarılır ve toplumsal birliği güçlendirir.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548640" y="2743200"/>
            <a:ext cx="5440680" cy="3566160"/>
          </a:xfrm>
          <a:prstGeom prst="roundRect">
            <a:avLst>
              <a:gd name="adj" fmla="val 2821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743200"/>
            <a:ext cx="5440680" cy="777240"/>
          </a:xfrm>
          <a:prstGeom prst="roundRect">
            <a:avLst>
              <a:gd name="adj" fmla="val 12941"/>
            </a:avLst>
          </a:prstGeom>
          <a:solidFill>
            <a:srgbClr val="159C8E"/>
          </a:solidFill>
          <a:ln/>
        </p:spPr>
      </p:sp>
      <p:sp>
        <p:nvSpPr>
          <p:cNvPr id="8" name="Shape 6"/>
          <p:cNvSpPr/>
          <p:nvPr/>
        </p:nvSpPr>
        <p:spPr>
          <a:xfrm>
            <a:off x="548640" y="3200400"/>
            <a:ext cx="5440680" cy="32004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9" name="Shape 7"/>
          <p:cNvSpPr/>
          <p:nvPr/>
        </p:nvSpPr>
        <p:spPr>
          <a:xfrm>
            <a:off x="868680" y="2834640"/>
            <a:ext cx="594360" cy="59436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868680" y="283464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🛡️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1554480" y="2743200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BİREYSEL DEĞERLER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822960" y="3657600"/>
            <a:ext cx="4892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Kişinin kendi tutum ve davranışlarında yaşattığı değerlerdir.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86868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86868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Vatanseverlik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256032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6" name="Text 14"/>
          <p:cNvSpPr/>
          <p:nvPr/>
        </p:nvSpPr>
        <p:spPr>
          <a:xfrm>
            <a:off x="256032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Adalet ve Dürüstlük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425196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8" name="Text 16"/>
          <p:cNvSpPr/>
          <p:nvPr/>
        </p:nvSpPr>
        <p:spPr>
          <a:xfrm>
            <a:off x="425196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Özgürlük ve Bağımsızlık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6181344" y="2743200"/>
            <a:ext cx="5440680" cy="3566160"/>
          </a:xfrm>
          <a:prstGeom prst="roundRect">
            <a:avLst>
              <a:gd name="adj" fmla="val 2821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6181344" y="2743200"/>
            <a:ext cx="5440680" cy="777240"/>
          </a:xfrm>
          <a:prstGeom prst="roundRect">
            <a:avLst>
              <a:gd name="adj" fmla="val 12941"/>
            </a:avLst>
          </a:prstGeom>
          <a:solidFill>
            <a:srgbClr val="E45B4E"/>
          </a:solidFill>
          <a:ln/>
        </p:spPr>
      </p:sp>
      <p:sp>
        <p:nvSpPr>
          <p:cNvPr id="21" name="Shape 19"/>
          <p:cNvSpPr/>
          <p:nvPr/>
        </p:nvSpPr>
        <p:spPr>
          <a:xfrm>
            <a:off x="6181344" y="3200400"/>
            <a:ext cx="5440680" cy="32004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22" name="Shape 20"/>
          <p:cNvSpPr/>
          <p:nvPr/>
        </p:nvSpPr>
        <p:spPr>
          <a:xfrm>
            <a:off x="6501384" y="2834640"/>
            <a:ext cx="594360" cy="59436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3" name="Text 21"/>
          <p:cNvSpPr/>
          <p:nvPr/>
        </p:nvSpPr>
        <p:spPr>
          <a:xfrm>
            <a:off x="6501384" y="283464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7187184" y="2743200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DEĞERLER</a:t>
            </a:r>
            <a:endParaRPr lang="en-US" sz="1500" dirty="0"/>
          </a:p>
        </p:txBody>
      </p:sp>
      <p:sp>
        <p:nvSpPr>
          <p:cNvPr id="25" name="Text 23"/>
          <p:cNvSpPr/>
          <p:nvPr/>
        </p:nvSpPr>
        <p:spPr>
          <a:xfrm>
            <a:off x="6455664" y="3657600"/>
            <a:ext cx="4892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Toplumu bir arada tutan, paylaşılan ortak değerlerdir.</a:t>
            </a:r>
            <a:endParaRPr lang="en-US" sz="1250" dirty="0"/>
          </a:p>
        </p:txBody>
      </p:sp>
      <p:sp>
        <p:nvSpPr>
          <p:cNvPr id="26" name="Shape 24"/>
          <p:cNvSpPr/>
          <p:nvPr/>
        </p:nvSpPr>
        <p:spPr>
          <a:xfrm>
            <a:off x="650138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50138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Dayanışma ve Yardımlaşma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819302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819302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 ve Beraberlik</a:t>
            </a:r>
            <a:endParaRPr lang="en-US" sz="1250" dirty="0"/>
          </a:p>
        </p:txBody>
      </p:sp>
      <p:sp>
        <p:nvSpPr>
          <p:cNvPr id="30" name="Shape 28"/>
          <p:cNvSpPr/>
          <p:nvPr/>
        </p:nvSpPr>
        <p:spPr>
          <a:xfrm>
            <a:off x="988466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31" name="Text 29"/>
          <p:cNvSpPr/>
          <p:nvPr/>
        </p:nvSpPr>
        <p:spPr>
          <a:xfrm>
            <a:off x="988466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Hoşgörü ve Saygı</a:t>
            </a:r>
            <a:endParaRPr lang="en-US" sz="125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15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C4981-9FED-5A80-EE8E-556262B12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17">
            <a:extLst>
              <a:ext uri="{FF2B5EF4-FFF2-40B4-BE49-F238E27FC236}">
                <a16:creationId xmlns:a16="http://schemas.microsoft.com/office/drawing/2014/main" id="{4471A49E-7334-517A-352B-0BA50CC30511}"/>
              </a:ext>
            </a:extLst>
          </p:cNvPr>
          <p:cNvSpPr/>
          <p:nvPr/>
        </p:nvSpPr>
        <p:spPr>
          <a:xfrm>
            <a:off x="4617720" y="4709160"/>
            <a:ext cx="274320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🇹🇷 Millî Bayram</a:t>
            </a:r>
            <a:endParaRPr lang="en-US" sz="1500" dirty="0"/>
          </a:p>
        </p:txBody>
      </p:sp>
      <p:sp>
        <p:nvSpPr>
          <p:cNvPr id="25" name="Text 21">
            <a:extLst>
              <a:ext uri="{FF2B5EF4-FFF2-40B4-BE49-F238E27FC236}">
                <a16:creationId xmlns:a16="http://schemas.microsoft.com/office/drawing/2014/main" id="{07DC4C96-4E9C-4070-F2B5-79385EAC5C30}"/>
              </a:ext>
            </a:extLst>
          </p:cNvPr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13</a:t>
            </a:r>
            <a:endParaRPr lang="en-US" sz="1000" dirty="0"/>
          </a:p>
        </p:txBody>
      </p:sp>
      <p:pic>
        <p:nvPicPr>
          <p:cNvPr id="26" name="Image 2" descr="/home/claude/work/imgs/logo.png">
            <a:extLst>
              <a:ext uri="{FF2B5EF4-FFF2-40B4-BE49-F238E27FC236}">
                <a16:creationId xmlns:a16="http://schemas.microsoft.com/office/drawing/2014/main" id="{B8FCCB05-3AD5-8301-2236-3E1D77706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F9D2FA42-9AE3-CF2E-CFF8-16832C8A6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99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Değer Eşleştirme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olay hangi millî değerle daha çok eşleşir?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🇹🇷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 Direnişi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🏚️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Şubat Depremleri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⚔️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Mücadele Yılları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🚩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Maraş Olayları</a:t>
            </a:r>
            <a:endParaRPr lang="en-US" sz="15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16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olay, milletimizin kültürel bağları ve millî değerleri etrafında nasıl birleştiğini gösterir.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 Direnişi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3977640" y="269748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3977640" y="269748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VATANSEVERLİK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Şubat Depremleri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9610344" y="269748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610344" y="269748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DAYANIŞMA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Mücadele Yılları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3977640" y="443484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3977640" y="443484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ÖZVERİ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Maraş Olayları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9610344" y="443484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610344" y="443484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BAYRAK SEVGİSİ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17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yalnızca maddi değerlerden oluşur.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Dil, millî birliğin korunmasında önemli rol oynar.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değerler toplumu bir arada tutar.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Bayramlar yalnızca dinî nitelik taşır.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Temmuz, milletin dayanışmasına örnektir.</a:t>
            </a:r>
            <a:endParaRPr lang="en-US" sz="1250" dirty="0"/>
          </a:p>
        </p:txBody>
      </p:sp>
      <p:sp>
        <p:nvSpPr>
          <p:cNvPr id="25" name="Shape 23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/>
          </a:p>
        </p:txBody>
      </p:sp>
      <p:sp>
        <p:nvSpPr>
          <p:cNvPr id="28" name="Text 26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Gelenek ve görenekler kültürel bağlarımızdandır.</a:t>
            </a:r>
            <a:endParaRPr lang="en-US" sz="1250" dirty="0"/>
          </a:p>
        </p:txBody>
      </p:sp>
      <p:sp>
        <p:nvSpPr>
          <p:cNvPr id="29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18</a:t>
            </a:r>
            <a:endParaRPr lang="en-US" sz="1000" dirty="0"/>
          </a:p>
        </p:txBody>
      </p:sp>
      <p:pic>
        <p:nvPicPr>
          <p:cNvPr id="3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77240" y="2167128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yalnızca maddi değerlerden oluşur.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4709160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4709160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181344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409944" y="2167128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2" name="Text 10"/>
          <p:cNvSpPr/>
          <p:nvPr/>
        </p:nvSpPr>
        <p:spPr>
          <a:xfrm>
            <a:off x="6409944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7004304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Dil, millî birliğin korunmasında önemli rol oynar.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10341864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15" name="Text 13"/>
          <p:cNvSpPr/>
          <p:nvPr/>
        </p:nvSpPr>
        <p:spPr>
          <a:xfrm>
            <a:off x="10341864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548640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777240" y="2167128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8" name="Text 16"/>
          <p:cNvSpPr/>
          <p:nvPr/>
        </p:nvSpPr>
        <p:spPr>
          <a:xfrm>
            <a:off x="777240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371600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değerler toplumu bir arada tutar.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4709160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21" name="Text 19"/>
          <p:cNvSpPr/>
          <p:nvPr/>
        </p:nvSpPr>
        <p:spPr>
          <a:xfrm>
            <a:off x="4709160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6181344" y="326440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6409944" y="3648456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4" name="Text 22"/>
          <p:cNvSpPr/>
          <p:nvPr/>
        </p:nvSpPr>
        <p:spPr>
          <a:xfrm>
            <a:off x="6409944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7004304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Bayramlar yalnızca dinî nitelik taşır.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10341864" y="3648456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10341864" y="3648456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569976" y="329234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31" name="Text 29"/>
          <p:cNvSpPr/>
          <p:nvPr/>
        </p:nvSpPr>
        <p:spPr>
          <a:xfrm>
            <a:off x="1371600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Temmuz, milletin dayanışmasına örnektir.</a:t>
            </a:r>
            <a:endParaRPr lang="en-US" sz="1150" dirty="0"/>
          </a:p>
        </p:txBody>
      </p:sp>
      <p:sp>
        <p:nvSpPr>
          <p:cNvPr id="34" name="Shape 32"/>
          <p:cNvSpPr/>
          <p:nvPr/>
        </p:nvSpPr>
        <p:spPr>
          <a:xfrm>
            <a:off x="6181344" y="326440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35" name="Shape 33"/>
          <p:cNvSpPr/>
          <p:nvPr/>
        </p:nvSpPr>
        <p:spPr>
          <a:xfrm>
            <a:off x="6409944" y="3648456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36" name="Text 34"/>
          <p:cNvSpPr/>
          <p:nvPr/>
        </p:nvSpPr>
        <p:spPr>
          <a:xfrm>
            <a:off x="6409944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7004304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Gelenek ve görenekler kültürel bağlarımızdandır.</a:t>
            </a:r>
            <a:endParaRPr lang="en-US" sz="1150" dirty="0"/>
          </a:p>
        </p:txBody>
      </p:sp>
      <p:sp>
        <p:nvSpPr>
          <p:cNvPr id="38" name="Shape 36"/>
          <p:cNvSpPr/>
          <p:nvPr/>
        </p:nvSpPr>
        <p:spPr>
          <a:xfrm>
            <a:off x="10341864" y="3648456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39" name="Text 37"/>
          <p:cNvSpPr/>
          <p:nvPr/>
        </p:nvSpPr>
        <p:spPr>
          <a:xfrm>
            <a:off x="10341864" y="3648456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40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19</a:t>
            </a:r>
            <a:endParaRPr lang="en-US" sz="1000" dirty="0"/>
          </a:p>
        </p:txBody>
      </p:sp>
      <p:pic>
        <p:nvPicPr>
          <p:cNvPr id="41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sp>
        <p:nvSpPr>
          <p:cNvPr id="42" name="Shape 18">
            <a:extLst>
              <a:ext uri="{FF2B5EF4-FFF2-40B4-BE49-F238E27FC236}">
                <a16:creationId xmlns:a16="http://schemas.microsoft.com/office/drawing/2014/main" id="{6B37546F-15A5-6DF1-76AE-9B8991181150}"/>
              </a:ext>
            </a:extLst>
          </p:cNvPr>
          <p:cNvSpPr/>
          <p:nvPr/>
        </p:nvSpPr>
        <p:spPr>
          <a:xfrm>
            <a:off x="4672584" y="3630445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43" name="Text 19"/>
          <p:cNvSpPr/>
          <p:nvPr/>
        </p:nvSpPr>
        <p:spPr>
          <a:xfrm>
            <a:off x="4681728" y="3618807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44" name="Shape 15"/>
          <p:cNvSpPr/>
          <p:nvPr/>
        </p:nvSpPr>
        <p:spPr>
          <a:xfrm>
            <a:off x="769620" y="3639543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30" name="Text 28"/>
          <p:cNvSpPr/>
          <p:nvPr/>
        </p:nvSpPr>
        <p:spPr>
          <a:xfrm>
            <a:off x="777240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3794760" y="1874520"/>
            <a:ext cx="4599432" cy="1645920"/>
          </a:xfrm>
          <a:prstGeom prst="roundRect">
            <a:avLst>
              <a:gd name="adj" fmla="val 7222"/>
            </a:avLst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3794760" y="1874520"/>
            <a:ext cx="4599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3600" dirty="0"/>
          </a:p>
        </p:txBody>
      </p:sp>
      <p:sp>
        <p:nvSpPr>
          <p:cNvPr id="9" name="Shape 7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solidFill>
            <a:srgbClr val="211E52"/>
          </a:solidFill>
          <a:ln/>
        </p:spPr>
      </p:sp>
      <p:sp>
        <p:nvSpPr>
          <p:cNvPr id="10" name="Text 8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 + MİLLET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548640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2" name="Text 10"/>
          <p:cNvSpPr/>
          <p:nvPr/>
        </p:nvSpPr>
        <p:spPr>
          <a:xfrm>
            <a:off x="685800" y="2194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🗣️ DİL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685800" y="2880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Kimlik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714232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5" name="Text 13"/>
          <p:cNvSpPr/>
          <p:nvPr/>
        </p:nvSpPr>
        <p:spPr>
          <a:xfrm>
            <a:off x="8851392" y="2194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🕌 DİN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8851392" y="2880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8" name="Text 16"/>
          <p:cNvSpPr/>
          <p:nvPr/>
        </p:nvSpPr>
        <p:spPr>
          <a:xfrm>
            <a:off x="685800" y="4480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📜 TARİH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685800" y="5166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Hafıza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714232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21" name="Text 19"/>
          <p:cNvSpPr/>
          <p:nvPr/>
        </p:nvSpPr>
        <p:spPr>
          <a:xfrm>
            <a:off x="8851392" y="4480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🎉 GELENEK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8851392" y="5166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Bayramlar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22960" y="6309360"/>
            <a:ext cx="10561320" cy="685800"/>
          </a:xfrm>
          <a:prstGeom prst="roundRect">
            <a:avLst>
              <a:gd name="adj" fmla="val 24000"/>
            </a:avLst>
          </a:prstGeom>
          <a:solidFill>
            <a:srgbClr val="211E52"/>
          </a:solidFill>
          <a:ln/>
        </p:spPr>
      </p:sp>
      <p:sp>
        <p:nvSpPr>
          <p:cNvPr id="24" name="Text 22"/>
          <p:cNvSpPr/>
          <p:nvPr/>
        </p:nvSpPr>
        <p:spPr>
          <a:xfrm>
            <a:off x="1097280" y="6309360"/>
            <a:ext cx="10241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Dil, din, tarih ve gelenekler kültürel bağlarımızı; bu bağlar da millî değerlerimizi oluşturur.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20</a:t>
            </a:r>
            <a:endParaRPr lang="en-US" sz="1000" dirty="0"/>
          </a:p>
        </p:txBody>
      </p:sp>
      <p:pic>
        <p:nvPicPr>
          <p:cNvPr id="26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91440" cy="8229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1828800"/>
            <a:ext cx="548640" cy="5486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18288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00200" y="1783080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4434840" y="1783080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ulusun oluşturduğu maddi ve manevi değerler bütünü.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548640" y="2624328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2624328"/>
            <a:ext cx="91440" cy="8229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2" name="Shape 10"/>
          <p:cNvSpPr/>
          <p:nvPr/>
        </p:nvSpPr>
        <p:spPr>
          <a:xfrm>
            <a:off x="868680" y="2761488"/>
            <a:ext cx="548640" cy="5486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868680" y="276148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🔗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1600200" y="2715768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4434840" y="2715768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Kuşaktan kuşağa aktarılan maddi ve manevi değerler.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548640" y="3557016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48640" y="3557016"/>
            <a:ext cx="91440" cy="8229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868680" y="3694176"/>
            <a:ext cx="548640" cy="5486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3694176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🗣️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600200" y="3648456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Temel Unsurlar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4434840" y="3648456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Dil, din, tarih, sanat, gelenek-görenek, bayramlar.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548640" y="4489704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548640" y="4489704"/>
            <a:ext cx="91440" cy="822960"/>
          </a:xfrm>
          <a:prstGeom prst="roundRect">
            <a:avLst/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868680" y="4626864"/>
            <a:ext cx="548640" cy="5486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868680" y="462686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🛡️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1600200" y="4581144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Millî Değer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4434840" y="4581144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Milleti bir arada tutan manevi yapı taşları.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548640" y="5422392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548640" y="5422392"/>
            <a:ext cx="91440" cy="822960"/>
          </a:xfrm>
          <a:prstGeom prst="roundRect">
            <a:avLst/>
          </a:prstGeom>
          <a:solidFill>
            <a:srgbClr val="7C78D6"/>
          </a:solidFill>
          <a:ln/>
        </p:spPr>
      </p:sp>
      <p:sp>
        <p:nvSpPr>
          <p:cNvPr id="30" name="Shape 28"/>
          <p:cNvSpPr/>
          <p:nvPr/>
        </p:nvSpPr>
        <p:spPr>
          <a:xfrm>
            <a:off x="868680" y="5559552"/>
            <a:ext cx="548640" cy="54864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31" name="Text 29"/>
          <p:cNvSpPr/>
          <p:nvPr/>
        </p:nvSpPr>
        <p:spPr>
          <a:xfrm>
            <a:off x="868680" y="5559552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1600200" y="5513832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Birliktelik</a:t>
            </a:r>
            <a:endParaRPr lang="en-US" sz="1500" dirty="0"/>
          </a:p>
        </p:txBody>
      </p:sp>
      <p:sp>
        <p:nvSpPr>
          <p:cNvPr id="33" name="Text 31"/>
          <p:cNvSpPr/>
          <p:nvPr/>
        </p:nvSpPr>
        <p:spPr>
          <a:xfrm>
            <a:off x="4434840" y="5513832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 ve depremler dayanışmamızın kanıtıdır.</a:t>
            </a:r>
            <a:endParaRPr lang="en-US" sz="1250" dirty="0"/>
          </a:p>
        </p:txBody>
      </p:sp>
      <p:sp>
        <p:nvSpPr>
          <p:cNvPr id="34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21</a:t>
            </a:r>
            <a:endParaRPr lang="en-US" sz="1000" dirty="0"/>
          </a:p>
        </p:txBody>
      </p:sp>
      <p:pic>
        <p:nvPicPr>
          <p:cNvPr id="35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2178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Kültür ve millî kültür kavramlarını tanımlayınız.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777240" y="310896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Kültürel bağlarımızın temel unsurlarına üç örnek veriniz.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777240" y="384048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Önemli millî değerlerimizden üçünü yazınız.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777240" y="457200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Bayram türlerimiz nelerdir? Birer örnek veriniz.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777240" y="530352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Dil, millî birliğin korunmasında nasıl bir rol oynar?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2178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15" name="Shape 13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6" name="Text 14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492240" y="242316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15 Temmuz ya da 6 Şubat depremlerinden birini örnek göstererek dayanışmayı yorumlayınız.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6492240" y="365760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Kültürel bağların toplumsal birliğe nasıl katkı sağladığını açıklayınız.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6492240" y="489204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Ailenizde yaşatılan bir gelenek ya da göreneği örnekleyerek anlatınız.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22</a:t>
            </a:r>
            <a:endParaRPr lang="en-US" sz="1000" dirty="0"/>
          </a:p>
        </p:txBody>
      </p:sp>
      <p:pic>
        <p:nvPicPr>
          <p:cNvPr id="21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91440" cy="132588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2011680"/>
            <a:ext cx="685800" cy="68580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201168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☀️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737360" y="182880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737360" y="219456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Ailende yaşatılan bir gelenek ya da göreneği anlat.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548640" y="320040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3200400"/>
            <a:ext cx="91440" cy="132588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Shape 10"/>
          <p:cNvSpPr/>
          <p:nvPr/>
        </p:nvSpPr>
        <p:spPr>
          <a:xfrm>
            <a:off x="868680" y="3520440"/>
            <a:ext cx="685800" cy="68580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3" name="Text 11"/>
          <p:cNvSpPr/>
          <p:nvPr/>
        </p:nvSpPr>
        <p:spPr>
          <a:xfrm>
            <a:off x="868680" y="35204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👨‍👩‍👧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737360" y="333756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737360" y="370332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Katıldığın bir dinî ya da millî bayramı anlat.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548640" y="470916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48640" y="4709160"/>
            <a:ext cx="91440" cy="132588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868680" y="5029200"/>
            <a:ext cx="685800" cy="68580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50292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🧠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37360" y="484632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737360" y="521208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"Kültürel bağlarımız olmasaydı millet olarak bir arada kalabilir miydik?" İfadeyi bir örnekle tartış.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23</a:t>
            </a:r>
            <a:endParaRPr lang="en-US" sz="1000" dirty="0"/>
          </a:p>
        </p:txBody>
      </p:sp>
      <p:pic>
        <p:nvPicPr>
          <p:cNvPr id="2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Değerler Şifresi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Temmuz'da halkın sokağa çıkmasını sağlayan değer?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Şubat depremlerinde milletin sergilediği değer?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Maraş Olaylarında halkın sahip çıktığı değer?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ulusun oluşturduğu maddi ve manevi değerler bütününe ne denir?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9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24</a:t>
            </a:r>
            <a:endParaRPr lang="en-US" sz="1000" dirty="0"/>
          </a:p>
        </p:txBody>
      </p:sp>
      <p:pic>
        <p:nvPicPr>
          <p:cNvPr id="3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463040" y="484632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bağlarımızı ve millî değerlerimizi artık çok iyi biliyorsunuz!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VATANSEVERLİK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DAYANIŞMA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BAYRAK SEVGİSİ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6" name="Text 14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25</a:t>
            </a:r>
            <a:endParaRPr lang="en-US" sz="1000" dirty="0"/>
          </a:p>
        </p:txBody>
      </p:sp>
      <p:pic>
        <p:nvPicPr>
          <p:cNvPr id="2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"Kültürel Bağlarımızın ve Millî Değerlerimizin Toplumsal Birliğe Etkisi" konusunu başarıyla tamamladın.</a:t>
            </a:r>
            <a:endParaRPr lang="en-US" sz="1500" dirty="0"/>
          </a:p>
        </p:txBody>
      </p:sp>
      <p:pic>
        <p:nvPicPr>
          <p:cNvPr id="34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905710" y="3844169"/>
            <a:ext cx="2714164" cy="2154295"/>
          </a:xfrm>
          <a:prstGeom prst="rect">
            <a:avLst/>
          </a:prstGeom>
        </p:spPr>
      </p:pic>
      <p:sp>
        <p:nvSpPr>
          <p:cNvPr id="37" name="Text 34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OpenMoji (CC BY-SA 4.0)</a:t>
            </a:r>
            <a:endParaRPr lang="en-US" sz="900" dirty="0"/>
          </a:p>
        </p:txBody>
      </p:sp>
      <p:sp>
        <p:nvSpPr>
          <p:cNvPr id="38" name="Text 3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Kültürel Bağlarımız   ·   26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2506</Words>
  <Application>Microsoft Office PowerPoint</Application>
  <PresentationFormat>Geniş ekran</PresentationFormat>
  <Paragraphs>449</Paragraphs>
  <Slides>27</Slides>
  <Notes>27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27</vt:i4>
      </vt:variant>
    </vt:vector>
  </HeadingPairs>
  <TitlesOfParts>
    <vt:vector size="30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6</cp:revision>
  <dcterms:created xsi:type="dcterms:W3CDTF">2026-07-27T19:08:26Z</dcterms:created>
  <dcterms:modified xsi:type="dcterms:W3CDTF">2026-09-22T11:55:48Z</dcterms:modified>
</cp:coreProperties>
</file>