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-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6485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Zaman içinde grup ve rollerimizi keşfediyoruz.
⏱️ SÜRE: 2 dk
🖼️ GÖRSEL: Zaman çizgisi.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Bugünün kazanımı.
⏱️ SÜRE: 2 dk
🖼️ GÖRSEL: Hedef ikonları.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görev.
⏱️ SÜRE: 2 dk
🖼️ GÖRSEL: Rozetler.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durak.
⏱️ SÜRE: 1 dk
🖼️ GÖRSEL: Harita.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Grup ve rol tanımı.
⏱️ SÜRE: 2 dk
🖼️ GÖRSEL: Çocuklar.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Beş grup türü.
⏱️ SÜRE: 2 dk
🖼️ GÖRSEL: İkonlar.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Doğuştan biyolojik, sonradan çabayla.
⏱️ SÜRE: 1,5 dk
🖼️ GÖRSEL: Rol avcısı.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🖼️ GÖRSEL: Onaylar.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Ahmet geçmiş: çocuk, öğrenci.
⏱️ SÜRE: 2 dk
🖼️ GÖRSEL: Ahmet çocukluk.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Ahmet günümüz.
⏱️ SÜRE: 2 dk
🖼️ GÖRSEL: Ahmet.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Geçmiş mi günümüz mü?
⏱️ SÜRE: 1,5 dk
🖼️ GÖRSEL: Zaman.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🖼️ GÖRSEL: Onaylar.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Doktor, ebeveyn, dernek.
⏱️ SÜRE: 3 dk
🖼️ GÖRSEL: Ahmet gelecek.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Dönemlere göre.
⏱️ SÜRE: 2 dk
🖼️ GÖRSEL: Timeline.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Doğuştan vs sonradan.
⏱️ SÜRE: 2 dk
🖼️ GÖRSEL: İki panel.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Grup eşleştir.
⏱️ SÜRE: 1,5 dk
🖼️ GÖRSEL: Eşleştirme.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🖼️ GÖRSEL: Onaylar.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Kalkın-oturun.
⏱️ SÜRE: 2 dk
🖼️ GÖRSEL: Sınıf.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🖼️ GÖRSEL: Onaylar.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Kavram haritası.
⏱️ SÜRE: 1,5 dk
🖼️ GÖRSEL: Harita.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Özet.
⏱️ SÜRE: 1,5 dk
🖼️ GÖRSEL: Liste.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Bilgi/yorum.
⏱️ SÜRE: 2-3 dk
🖼️ GÖRSEL: Sınav.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Kendi hayat.
⏱️ SÜRE: 3 dk
🖼️ GÖRSEL: Beyin.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Kilitler.
⏱️ SÜRE: 3 dk
🖼️ GÖRSEL: Kilit.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Kutlama.
⏱️ SÜRE: 1,5 dk
🖼️ GÖRSEL: Kutlama.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Kapanış.
⏱️ SÜRE: 1 dk
🖼️ GÖRSEL: Palet.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SINIF SOSYAL BİLGİLER  ·  1. Öğrenme Alanı Birey ve Toplum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Zaman İçinde Değişen</a:t>
            </a:r>
            <a:endParaRPr lang="en-US" sz="4400" dirty="0"/>
          </a:p>
          <a:p>
            <a:pPr marL="0" indent="0">
              <a:lnSpc>
                <a:spcPts val="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</a:t>
            </a:r>
            <a:endParaRPr lang="en-US" sz="44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Geçmişten geleceğe kendi rollerini keşfet!</a:t>
            </a:r>
            <a:endParaRPr lang="en-US" sz="1600" dirty="0"/>
          </a:p>
        </p:txBody>
      </p:sp>
      <p:pic>
        <p:nvPicPr>
          <p:cNvPr id="10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5720" y="5070107"/>
            <a:ext cx="1965960" cy="1965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SB.6.1.1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6061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"Dâhil olduğu grupların ve bu gruplardaki rollerinin zaman içerisinde değişebileceğine ilişkin çıkarım yapar."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47218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472184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ve rol kavramlarını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427024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4270248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🔍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Doğuştan/sonradan kazanılan rolleri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706831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7068312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🎭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Örneklendiririm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Geçmiş, bugün ve gelecek rol örnekleri veririm.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86637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866376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Çıkarım yaparım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Rollerin neden değiştiğine dair çıkarım yaparım.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</a:t>
            </a:r>
            <a:endParaRPr lang="en-US" sz="1000" dirty="0"/>
          </a:p>
        </p:txBody>
      </p:sp>
      <p:pic>
        <p:nvPicPr>
          <p:cNvPr id="29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Rol Avcısı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 mı, sonradan mı kazanılmış rol?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🕵️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Zaman Dedektifi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Ahmet'in geçmiş-bugün-gelecek rollerini bul.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🧩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Grup Eşleştirme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 grup hangi dönemle eşleşir?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Roller Şifresi</a:t>
            </a:r>
            <a:endParaRPr lang="en-US" sz="150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3</a:t>
            </a:r>
            <a:endParaRPr lang="en-US" sz="1000" dirty="0"/>
          </a:p>
        </p:txBody>
      </p:sp>
      <p:pic>
        <p:nvPicPr>
          <p:cNvPr id="32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ve Rol Kavramı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nedir, rol nedir?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0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⏰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Geçmiş ve Günümüz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Ahmet'in dünkü ve bugünkü rolleri.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0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🚀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Gelecekteki Rollerim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İleride üstlenebileceğim roller.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0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🧬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 / Sonradan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Roller nasıl kazanılır, nasıl değişir?</a:t>
            </a:r>
            <a:endParaRPr lang="en-US" sz="115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4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GRUP VE ROL KAVRAMI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ve Rol Nedir?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pic>
        <p:nvPicPr>
          <p:cNvPr id="5" name="Image 0" descr="/home/claude/work/imgs/ahmet_gecmis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3493008" cy="257860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4288536"/>
            <a:ext cx="3657600" cy="146304"/>
          </a:xfrm>
          <a:prstGeom prst="roundRect">
            <a:avLst>
              <a:gd name="adj" fmla="val 50000"/>
            </a:avLst>
          </a:prstGeom>
          <a:solidFill>
            <a:srgbClr val="159C8E"/>
          </a:solidFill>
          <a:ln/>
        </p:spPr>
      </p:sp>
      <p:sp>
        <p:nvSpPr>
          <p:cNvPr id="7" name="Shape 4"/>
          <p:cNvSpPr/>
          <p:nvPr/>
        </p:nvSpPr>
        <p:spPr>
          <a:xfrm>
            <a:off x="4389120" y="1691640"/>
            <a:ext cx="7251192" cy="2743200"/>
          </a:xfrm>
          <a:prstGeom prst="roundRect">
            <a:avLst>
              <a:gd name="adj" fmla="val 3667"/>
            </a:avLst>
          </a:prstGeom>
          <a:solidFill>
            <a:srgbClr val="D9F1EE"/>
          </a:solidFill>
          <a:ln/>
        </p:spPr>
      </p:sp>
      <p:sp>
        <p:nvSpPr>
          <p:cNvPr id="8" name="Text 5"/>
          <p:cNvSpPr/>
          <p:nvPr/>
        </p:nvSpPr>
        <p:spPr>
          <a:xfrm>
            <a:off x="4572000" y="1828800"/>
            <a:ext cx="6858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TANIM  ·  Grup ve Rol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4572000" y="2331720"/>
            <a:ext cx="6858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az iki kişiden oluşan, ortak amaç ve değerleri paylaşan insan topluluğuna GRUP; grup içinde kişiden beklenen davranışlar bütününe ROL denir.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4389120" y="2834640"/>
            <a:ext cx="7251192" cy="960120"/>
          </a:xfrm>
          <a:prstGeom prst="roundRect">
            <a:avLst>
              <a:gd name="adj" fmla="val 10476"/>
            </a:avLst>
          </a:prstGeom>
          <a:solidFill>
            <a:srgbClr val="FFFFFF"/>
          </a:solidFill>
          <a:ln/>
        </p:spPr>
      </p:sp>
      <p:sp>
        <p:nvSpPr>
          <p:cNvPr id="11" name="Shape 8"/>
          <p:cNvSpPr/>
          <p:nvPr/>
        </p:nvSpPr>
        <p:spPr>
          <a:xfrm>
            <a:off x="4389120" y="2834640"/>
            <a:ext cx="91440" cy="96012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Text 9"/>
          <p:cNvSpPr/>
          <p:nvPr/>
        </p:nvSpPr>
        <p:spPr>
          <a:xfrm>
            <a:off x="4617720" y="2889504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👥 Grup Örnekleri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4617720" y="3291840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Aile, arkadaş, sınıf, spor takımı, dernek, meslek grubu.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4389120" y="3931920"/>
            <a:ext cx="7251192" cy="960120"/>
          </a:xfrm>
          <a:prstGeom prst="roundRect">
            <a:avLst>
              <a:gd name="adj" fmla="val 10476"/>
            </a:avLst>
          </a:prstGeom>
          <a:solidFill>
            <a:srgbClr val="FFFFFF"/>
          </a:solidFill>
          <a:ln/>
        </p:spPr>
      </p:sp>
      <p:sp>
        <p:nvSpPr>
          <p:cNvPr id="15" name="Shape 12"/>
          <p:cNvSpPr/>
          <p:nvPr/>
        </p:nvSpPr>
        <p:spPr>
          <a:xfrm>
            <a:off x="4389120" y="3931920"/>
            <a:ext cx="91440" cy="96012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6" name="Text 13"/>
          <p:cNvSpPr/>
          <p:nvPr/>
        </p:nvSpPr>
        <p:spPr>
          <a:xfrm>
            <a:off x="4617720" y="3986784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🎭 Rol Örnekleri</a:t>
            </a:r>
            <a:endParaRPr lang="en-US" sz="1200" dirty="0"/>
          </a:p>
        </p:txBody>
      </p:sp>
      <p:sp>
        <p:nvSpPr>
          <p:cNvPr id="17" name="Text 14"/>
          <p:cNvSpPr/>
          <p:nvPr/>
        </p:nvSpPr>
        <p:spPr>
          <a:xfrm>
            <a:off x="4617720" y="4389120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Evde çocuk, okulda öğrenci, takımda kaptan, sınıfta başkan.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548640" y="5029200"/>
            <a:ext cx="11091672" cy="777240"/>
          </a:xfrm>
          <a:prstGeom prst="roundRect">
            <a:avLst>
              <a:gd name="adj" fmla="val 16471"/>
            </a:avLst>
          </a:prstGeom>
          <a:solidFill>
            <a:srgbClr val="2E2A6B"/>
          </a:solidFill>
          <a:ln/>
        </p:spPr>
      </p:sp>
      <p:sp>
        <p:nvSpPr>
          <p:cNvPr id="19" name="Text 16"/>
          <p:cNvSpPr/>
          <p:nvPr/>
        </p:nvSpPr>
        <p:spPr>
          <a:xfrm>
            <a:off x="822960" y="502920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Bir kişi aynı anda birden fazla gruba dâhil olabilir; bu yüzden aynı anda birden fazla role de sahip olabilir.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548640" y="5870448"/>
            <a:ext cx="110916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kullanıcının kendi sunumu</a:t>
            </a:r>
            <a:endParaRPr lang="en-US" sz="900" dirty="0"/>
          </a:p>
        </p:txBody>
      </p:sp>
      <p:sp>
        <p:nvSpPr>
          <p:cNvPr id="21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5</a:t>
            </a:r>
            <a:endParaRPr lang="en-US" sz="1000" dirty="0"/>
          </a:p>
        </p:txBody>
      </p:sp>
      <p:pic>
        <p:nvPicPr>
          <p:cNvPr id="22" name="Image 1" descr="/home/claude/work/img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VE ROL KAVRAMI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Hayatımızdaki Grup Türleri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2103120"/>
            <a:ext cx="2084832" cy="27432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👨‍👩‍👧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640080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 ve Akraba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58368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Çocuk, kardeş rolleri; saygı, sorumluluk kazandırır.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2779776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2779776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E45B4E"/>
          </a:solidFill>
          <a:ln/>
        </p:spPr>
      </p:sp>
      <p:sp>
        <p:nvSpPr>
          <p:cNvPr id="12" name="Shape 10"/>
          <p:cNvSpPr/>
          <p:nvPr/>
        </p:nvSpPr>
        <p:spPr>
          <a:xfrm>
            <a:off x="2779776" y="2103120"/>
            <a:ext cx="2084832" cy="27432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2779776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</a:t>
            </a:r>
            <a:endParaRPr lang="en-US" sz="3000" dirty="0"/>
          </a:p>
        </p:txBody>
      </p:sp>
      <p:sp>
        <p:nvSpPr>
          <p:cNvPr id="14" name="Text 12"/>
          <p:cNvSpPr/>
          <p:nvPr/>
        </p:nvSpPr>
        <p:spPr>
          <a:xfrm>
            <a:off x="2871216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Arkadaş Grubu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2889504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Paylaşma, empati ve iletişim becerileri gelişir.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5010912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010912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5010912" y="2103120"/>
            <a:ext cx="2084832" cy="274320"/>
          </a:xfrm>
          <a:prstGeom prst="rect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5010912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🏫</a:t>
            </a:r>
            <a:endParaRPr lang="en-US" sz="3000" dirty="0"/>
          </a:p>
        </p:txBody>
      </p:sp>
      <p:sp>
        <p:nvSpPr>
          <p:cNvPr id="20" name="Text 18"/>
          <p:cNvSpPr/>
          <p:nvPr/>
        </p:nvSpPr>
        <p:spPr>
          <a:xfrm>
            <a:off x="5102352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Okul Grubu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5120640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Öğrenci, nöbetçi, sınıf başkanı rolleri.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7242048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7242048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7242048" y="2103120"/>
            <a:ext cx="2084832" cy="274320"/>
          </a:xfrm>
          <a:prstGeom prst="rect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7242048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</a:t>
            </a:r>
            <a:endParaRPr lang="en-US" sz="3000" dirty="0"/>
          </a:p>
        </p:txBody>
      </p:sp>
      <p:sp>
        <p:nvSpPr>
          <p:cNvPr id="26" name="Text 24"/>
          <p:cNvSpPr/>
          <p:nvPr/>
        </p:nvSpPr>
        <p:spPr>
          <a:xfrm>
            <a:off x="7333488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Gruplar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7351776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Dernek, kulüp; dayanışma ve aidiyet duygusu.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9473184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9473184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7C78D6"/>
          </a:solidFill>
          <a:ln/>
        </p:spPr>
      </p:sp>
      <p:sp>
        <p:nvSpPr>
          <p:cNvPr id="30" name="Shape 28"/>
          <p:cNvSpPr/>
          <p:nvPr/>
        </p:nvSpPr>
        <p:spPr>
          <a:xfrm>
            <a:off x="9473184" y="2103120"/>
            <a:ext cx="2084832" cy="274320"/>
          </a:xfrm>
          <a:prstGeom prst="rect">
            <a:avLst/>
          </a:prstGeom>
          <a:solidFill>
            <a:srgbClr val="7C78D6"/>
          </a:solidFill>
          <a:ln/>
        </p:spPr>
      </p:sp>
      <p:sp>
        <p:nvSpPr>
          <p:cNvPr id="31" name="Text 29"/>
          <p:cNvSpPr/>
          <p:nvPr/>
        </p:nvSpPr>
        <p:spPr>
          <a:xfrm>
            <a:off x="9473184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💼</a:t>
            </a:r>
            <a:endParaRPr lang="en-US" sz="3000" dirty="0"/>
          </a:p>
        </p:txBody>
      </p:sp>
      <p:sp>
        <p:nvSpPr>
          <p:cNvPr id="32" name="Text 30"/>
          <p:cNvSpPr/>
          <p:nvPr/>
        </p:nvSpPr>
        <p:spPr>
          <a:xfrm>
            <a:off x="9564624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Meslek Grupları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9582912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Yetişkinlikte doktor, öğretmen gibi roller.</a:t>
            </a:r>
            <a:endParaRPr lang="en-US" sz="1050" dirty="0"/>
          </a:p>
        </p:txBody>
      </p:sp>
      <p:sp>
        <p:nvSpPr>
          <p:cNvPr id="34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6</a:t>
            </a:r>
            <a:endParaRPr lang="en-US" sz="1000" dirty="0"/>
          </a:p>
        </p:txBody>
      </p:sp>
      <p:pic>
        <p:nvPicPr>
          <p:cNvPr id="35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Rol Avcısı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roller DOĞUŞTAN mı, SONRADAN mı kazanılmıştır?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🌱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Evlat olmak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Sınıf başkanı olmak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🌱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Kardeş olmak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Takım kaptanı olmak</a:t>
            </a:r>
            <a:endParaRPr lang="en-US" sz="15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7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Biyolojik/aile bağıyla kazanılanlar DOĞUŞTAN; çaba ve seçimle kazanılanlar SONRADANdır.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Evlat olmak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Sınıf başkanı olmak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SONRADAN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Kardeş olmak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Takım kaptanı olmak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SONRADAN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8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GEÇMİŞ · GÜNÜMÜZ · GELECEK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Ahmet'in Geçmişteki Rolleri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21208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pic>
        <p:nvPicPr>
          <p:cNvPr id="5" name="Image 0" descr="/home/claude/work/imgs/ahmet_gecmis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5047488" cy="216712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3877056"/>
            <a:ext cx="5212080" cy="146304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7" name="Shape 4"/>
          <p:cNvSpPr/>
          <p:nvPr/>
        </p:nvSpPr>
        <p:spPr>
          <a:xfrm>
            <a:off x="5943600" y="1691640"/>
            <a:ext cx="5696712" cy="2331720"/>
          </a:xfrm>
          <a:prstGeom prst="roundRect">
            <a:avLst>
              <a:gd name="adj" fmla="val 4314"/>
            </a:avLst>
          </a:prstGeom>
          <a:solidFill>
            <a:srgbClr val="FFFFFF"/>
          </a:solidFill>
          <a:ln/>
        </p:spPr>
      </p:sp>
      <p:sp>
        <p:nvSpPr>
          <p:cNvPr id="8" name="Shape 5"/>
          <p:cNvSpPr/>
          <p:nvPr/>
        </p:nvSpPr>
        <p:spPr>
          <a:xfrm>
            <a:off x="5943600" y="1691640"/>
            <a:ext cx="5696712" cy="594360"/>
          </a:xfrm>
          <a:prstGeom prst="roundRect">
            <a:avLst>
              <a:gd name="adj" fmla="val 16923"/>
            </a:avLst>
          </a:prstGeom>
          <a:solidFill>
            <a:srgbClr val="E9971B"/>
          </a:solidFill>
          <a:ln/>
        </p:spPr>
      </p:sp>
      <p:sp>
        <p:nvSpPr>
          <p:cNvPr id="9" name="Shape 6"/>
          <p:cNvSpPr/>
          <p:nvPr/>
        </p:nvSpPr>
        <p:spPr>
          <a:xfrm>
            <a:off x="5943600" y="2011680"/>
            <a:ext cx="5696712" cy="274320"/>
          </a:xfrm>
          <a:prstGeom prst="rect">
            <a:avLst/>
          </a:prstGeom>
          <a:solidFill>
            <a:srgbClr val="E9971B"/>
          </a:solidFill>
          <a:ln/>
        </p:spPr>
      </p:sp>
      <p:sp>
        <p:nvSpPr>
          <p:cNvPr id="10" name="Text 7"/>
          <p:cNvSpPr/>
          <p:nvPr/>
        </p:nvSpPr>
        <p:spPr>
          <a:xfrm>
            <a:off x="5943600" y="1691640"/>
            <a:ext cx="56967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🌱  ÇOCUKLUK DÖNEMİ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6126480" y="2359152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Evde annesine yardım eden bir çocuktu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6126480" y="2743200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Anaokulunda öğrencilik rolüne başladı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6126480" y="3127248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Öğretmeninin verdiği görevleri yapardı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6126480" y="3511296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Oyun hamurundan evler kurardı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548640" y="4160520"/>
            <a:ext cx="5212080" cy="1920240"/>
          </a:xfrm>
          <a:prstGeom prst="roundRect">
            <a:avLst>
              <a:gd name="adj" fmla="val 523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777240" y="4434840"/>
            <a:ext cx="457200" cy="45720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4"/>
          <p:cNvSpPr/>
          <p:nvPr/>
        </p:nvSpPr>
        <p:spPr>
          <a:xfrm>
            <a:off x="777240" y="44348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1371600" y="4416552"/>
            <a:ext cx="4251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Ahmet'in geçmişte sahip olduğu roller nelerdir?</a:t>
            </a:r>
            <a:endParaRPr lang="en-US" sz="1200" dirty="0"/>
          </a:p>
        </p:txBody>
      </p:sp>
      <p:sp>
        <p:nvSpPr>
          <p:cNvPr id="19" name="Shape 16"/>
          <p:cNvSpPr/>
          <p:nvPr/>
        </p:nvSpPr>
        <p:spPr>
          <a:xfrm>
            <a:off x="777240" y="5257800"/>
            <a:ext cx="457200" cy="45720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0" name="Text 17"/>
          <p:cNvSpPr/>
          <p:nvPr/>
        </p:nvSpPr>
        <p:spPr>
          <a:xfrm>
            <a:off x="777240" y="52578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1371600" y="5239512"/>
            <a:ext cx="4251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Sizin küçükken hangi rolleriniz vardı?</a:t>
            </a:r>
            <a:endParaRPr lang="en-US" sz="1200" dirty="0"/>
          </a:p>
        </p:txBody>
      </p:sp>
      <p:sp>
        <p:nvSpPr>
          <p:cNvPr id="22" name="Shape 19"/>
          <p:cNvSpPr/>
          <p:nvPr/>
        </p:nvSpPr>
        <p:spPr>
          <a:xfrm>
            <a:off x="5943600" y="4160520"/>
            <a:ext cx="5696712" cy="1920240"/>
          </a:xfrm>
          <a:prstGeom prst="roundRect">
            <a:avLst>
              <a:gd name="adj" fmla="val 5238"/>
            </a:avLst>
          </a:prstGeom>
          <a:solidFill>
            <a:srgbClr val="2E2A6B"/>
          </a:solidFill>
          <a:ln/>
        </p:spPr>
      </p:sp>
      <p:sp>
        <p:nvSpPr>
          <p:cNvPr id="23" name="Text 20"/>
          <p:cNvSpPr/>
          <p:nvPr/>
        </p:nvSpPr>
        <p:spPr>
          <a:xfrm>
            <a:off x="5943600" y="4251960"/>
            <a:ext cx="5696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Geçmişteki Rolleri</a:t>
            </a:r>
            <a:endParaRPr lang="en-US" sz="1200" dirty="0"/>
          </a:p>
        </p:txBody>
      </p:sp>
      <p:sp>
        <p:nvSpPr>
          <p:cNvPr id="24" name="Shape 21"/>
          <p:cNvSpPr/>
          <p:nvPr/>
        </p:nvSpPr>
        <p:spPr>
          <a:xfrm>
            <a:off x="6309360" y="4754880"/>
            <a:ext cx="2313432" cy="1051560"/>
          </a:xfrm>
          <a:prstGeom prst="roundRect">
            <a:avLst>
              <a:gd name="adj" fmla="val 10435"/>
            </a:avLst>
          </a:prstGeom>
          <a:solidFill>
            <a:srgbClr val="E9971B"/>
          </a:solidFill>
          <a:ln/>
        </p:spPr>
      </p:sp>
      <p:sp>
        <p:nvSpPr>
          <p:cNvPr id="25" name="Text 22"/>
          <p:cNvSpPr/>
          <p:nvPr/>
        </p:nvSpPr>
        <p:spPr>
          <a:xfrm>
            <a:off x="6309360" y="4754880"/>
            <a:ext cx="231343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👶 Çocuk</a:t>
            </a:r>
            <a:endParaRPr lang="en-US" sz="1600" dirty="0"/>
          </a:p>
        </p:txBody>
      </p:sp>
      <p:sp>
        <p:nvSpPr>
          <p:cNvPr id="26" name="Shape 23"/>
          <p:cNvSpPr/>
          <p:nvPr/>
        </p:nvSpPr>
        <p:spPr>
          <a:xfrm>
            <a:off x="8778240" y="4754880"/>
            <a:ext cx="2313432" cy="1051560"/>
          </a:xfrm>
          <a:prstGeom prst="roundRect">
            <a:avLst>
              <a:gd name="adj" fmla="val 10435"/>
            </a:avLst>
          </a:prstGeom>
          <a:solidFill>
            <a:srgbClr val="E9971B"/>
          </a:solidFill>
          <a:ln/>
        </p:spPr>
      </p:sp>
      <p:sp>
        <p:nvSpPr>
          <p:cNvPr id="27" name="Text 24"/>
          <p:cNvSpPr/>
          <p:nvPr/>
        </p:nvSpPr>
        <p:spPr>
          <a:xfrm>
            <a:off x="8778240" y="4754880"/>
            <a:ext cx="231343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🎓 Öğrenci</a:t>
            </a:r>
            <a:endParaRPr lang="en-US" sz="1600" dirty="0"/>
          </a:p>
        </p:txBody>
      </p:sp>
      <p:sp>
        <p:nvSpPr>
          <p:cNvPr id="28" name="Text 25"/>
          <p:cNvSpPr/>
          <p:nvPr/>
        </p:nvSpPr>
        <p:spPr>
          <a:xfrm>
            <a:off x="548640" y="6144768"/>
            <a:ext cx="110916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kullanıcının kendi sunumu</a:t>
            </a:r>
            <a:endParaRPr lang="en-US" sz="900" dirty="0"/>
          </a:p>
        </p:txBody>
      </p:sp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9</a:t>
            </a:r>
            <a:endParaRPr lang="en-US" sz="1000" dirty="0"/>
          </a:p>
        </p:txBody>
      </p:sp>
      <p:pic>
        <p:nvPicPr>
          <p:cNvPr id="30" name="Image 1" descr="/home/claude/work/img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GEÇMİŞ · GÜNÜMÜZ · GELECEK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Ahmet'in Günümüzdeki Rolleri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pic>
        <p:nvPicPr>
          <p:cNvPr id="5" name="Image 0" descr="/home/claude/work/imgs/ahmet_gunumuz1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21792" y="1764792"/>
            <a:ext cx="2368296" cy="2185416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324612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pic>
        <p:nvPicPr>
          <p:cNvPr id="7" name="Image 1" descr="/home/claude/work/imgs/ahmet_gunumuz2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319272" y="1764792"/>
            <a:ext cx="2368296" cy="2185416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5943600" y="1691640"/>
            <a:ext cx="5696712" cy="2331720"/>
          </a:xfrm>
          <a:prstGeom prst="roundRect">
            <a:avLst>
              <a:gd name="adj" fmla="val 4314"/>
            </a:avLst>
          </a:prstGeom>
          <a:solidFill>
            <a:srgbClr val="FFFFFF"/>
          </a:solidFill>
          <a:ln/>
        </p:spPr>
      </p:sp>
      <p:sp>
        <p:nvSpPr>
          <p:cNvPr id="9" name="Shape 5"/>
          <p:cNvSpPr/>
          <p:nvPr/>
        </p:nvSpPr>
        <p:spPr>
          <a:xfrm>
            <a:off x="5943600" y="1691640"/>
            <a:ext cx="5696712" cy="594360"/>
          </a:xfrm>
          <a:prstGeom prst="roundRect">
            <a:avLst>
              <a:gd name="adj" fmla="val 16923"/>
            </a:avLst>
          </a:prstGeom>
          <a:solidFill>
            <a:srgbClr val="159C8E"/>
          </a:solidFill>
          <a:ln/>
        </p:spPr>
      </p:sp>
      <p:sp>
        <p:nvSpPr>
          <p:cNvPr id="10" name="Shape 6"/>
          <p:cNvSpPr/>
          <p:nvPr/>
        </p:nvSpPr>
        <p:spPr>
          <a:xfrm>
            <a:off x="5943600" y="2011680"/>
            <a:ext cx="5696712" cy="27432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11" name="Text 7"/>
          <p:cNvSpPr/>
          <p:nvPr/>
        </p:nvSpPr>
        <p:spPr>
          <a:xfrm>
            <a:off x="5943600" y="1691640"/>
            <a:ext cx="56967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👦  GÜNÜMÜZ · 12 YAŞINDA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6126480" y="2359152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Ailesine yeni bir kardeş katıldı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6126480" y="2743200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6. sınıf ortaokul öğrencisi</a:t>
            </a:r>
            <a:endParaRPr lang="en-US" sz="1100" dirty="0"/>
          </a:p>
        </p:txBody>
      </p:sp>
      <p:sp>
        <p:nvSpPr>
          <p:cNvPr id="14" name="Text 10"/>
          <p:cNvSpPr/>
          <p:nvPr/>
        </p:nvSpPr>
        <p:spPr>
          <a:xfrm>
            <a:off x="6126480" y="3127248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Okul futbol takımının golcüsü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6126480" y="3511296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Kardeşi Emre ile vakit geçiriyor</a:t>
            </a:r>
            <a:endParaRPr lang="en-US" sz="1100" dirty="0"/>
          </a:p>
        </p:txBody>
      </p:sp>
      <p:sp>
        <p:nvSpPr>
          <p:cNvPr id="16" name="Shape 12"/>
          <p:cNvSpPr/>
          <p:nvPr/>
        </p:nvSpPr>
        <p:spPr>
          <a:xfrm>
            <a:off x="548640" y="4160520"/>
            <a:ext cx="11091672" cy="1783080"/>
          </a:xfrm>
          <a:prstGeom prst="roundRect">
            <a:avLst>
              <a:gd name="adj" fmla="val 5641"/>
            </a:avLst>
          </a:prstGeom>
          <a:solidFill>
            <a:srgbClr val="2E2A6B"/>
          </a:solidFill>
          <a:ln/>
        </p:spPr>
      </p:sp>
      <p:sp>
        <p:nvSpPr>
          <p:cNvPr id="17" name="Text 13"/>
          <p:cNvSpPr/>
          <p:nvPr/>
        </p:nvSpPr>
        <p:spPr>
          <a:xfrm>
            <a:off x="548640" y="42519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Günümüzdeki Rolleri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96012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159C8E"/>
          </a:solidFill>
          <a:ln/>
        </p:spPr>
      </p:sp>
      <p:sp>
        <p:nvSpPr>
          <p:cNvPr id="19" name="Text 15"/>
          <p:cNvSpPr/>
          <p:nvPr/>
        </p:nvSpPr>
        <p:spPr>
          <a:xfrm>
            <a:off x="96012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👦 Çocuk</a:t>
            </a:r>
            <a:endParaRPr lang="en-US" sz="1500" dirty="0"/>
          </a:p>
        </p:txBody>
      </p:sp>
      <p:sp>
        <p:nvSpPr>
          <p:cNvPr id="20" name="Shape 16"/>
          <p:cNvSpPr/>
          <p:nvPr/>
        </p:nvSpPr>
        <p:spPr>
          <a:xfrm>
            <a:off x="356616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E45B4E"/>
          </a:solidFill>
          <a:ln/>
        </p:spPr>
      </p:sp>
      <p:sp>
        <p:nvSpPr>
          <p:cNvPr id="21" name="Text 17"/>
          <p:cNvSpPr/>
          <p:nvPr/>
        </p:nvSpPr>
        <p:spPr>
          <a:xfrm>
            <a:off x="356616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 Abi</a:t>
            </a:r>
            <a:endParaRPr lang="en-US" sz="1500" dirty="0"/>
          </a:p>
        </p:txBody>
      </p:sp>
      <p:sp>
        <p:nvSpPr>
          <p:cNvPr id="22" name="Shape 18"/>
          <p:cNvSpPr/>
          <p:nvPr/>
        </p:nvSpPr>
        <p:spPr>
          <a:xfrm>
            <a:off x="617220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E9971B"/>
          </a:solidFill>
          <a:ln/>
        </p:spPr>
      </p:sp>
      <p:sp>
        <p:nvSpPr>
          <p:cNvPr id="23" name="Text 19"/>
          <p:cNvSpPr/>
          <p:nvPr/>
        </p:nvSpPr>
        <p:spPr>
          <a:xfrm>
            <a:off x="617220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🎓 Öğrenci</a:t>
            </a:r>
            <a:endParaRPr lang="en-US" sz="1500" dirty="0"/>
          </a:p>
        </p:txBody>
      </p:sp>
      <p:sp>
        <p:nvSpPr>
          <p:cNvPr id="24" name="Shape 20"/>
          <p:cNvSpPr/>
          <p:nvPr/>
        </p:nvSpPr>
        <p:spPr>
          <a:xfrm>
            <a:off x="877824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7C78D6"/>
          </a:solidFill>
          <a:ln/>
        </p:spPr>
      </p:sp>
      <p:sp>
        <p:nvSpPr>
          <p:cNvPr id="25" name="Text 21"/>
          <p:cNvSpPr/>
          <p:nvPr/>
        </p:nvSpPr>
        <p:spPr>
          <a:xfrm>
            <a:off x="877824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⚽ Golcü</a:t>
            </a:r>
            <a:endParaRPr lang="en-US" sz="1500" dirty="0"/>
          </a:p>
        </p:txBody>
      </p:sp>
      <p:sp>
        <p:nvSpPr>
          <p:cNvPr id="26" name="Text 22"/>
          <p:cNvSpPr/>
          <p:nvPr/>
        </p:nvSpPr>
        <p:spPr>
          <a:xfrm>
            <a:off x="548640" y="6053328"/>
            <a:ext cx="110916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Ahmet'in tek rolü (öğrenci) günümüzde çeşitlenmiştir; yeni gruplar ve roller kazanmıştır.</a:t>
            </a:r>
            <a:endParaRPr lang="en-US" sz="1100" dirty="0"/>
          </a:p>
        </p:txBody>
      </p:sp>
      <p:sp>
        <p:nvSpPr>
          <p:cNvPr id="27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10</a:t>
            </a:r>
            <a:endParaRPr lang="en-US" sz="1000" dirty="0"/>
          </a:p>
        </p:txBody>
      </p:sp>
      <p:pic>
        <p:nvPicPr>
          <p:cNvPr id="28" name="Image 2" descr="/home/claude/work/imgs/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Zaman Dedektifi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roller Ahmet'in GEÇMİŞİNE mi, GÜNÜMÜZÜNE mi ait? Grubunla eşleştir!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🎨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 hamurundan ev kuran çocuk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⚽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Okul futbol takımının golcüsü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📚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Anaokulundaki neşeli öğrenci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👨‍👦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Kardeşi Emre ile vakit geçiren abi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11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Anaokulu ve oyun hamuru GEÇMİŞE; futbol ve kardeşiyle vakit geçirmek GÜNÜMÜZE aittir.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 hamurundan ev kuran çocuk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GEÇMİŞ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Okul futbol takımının golcüsü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GÜNÜMÜZ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Anaokulundaki neşeli öğrenci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GEÇMİŞ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Kardeşi Emre ile vakit geçiren abi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GÜNÜMÜZ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12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GEÇMİŞ · GÜNÜMÜZ · GELECEK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Ahmet'in Gelecekteki Rolleri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pic>
        <p:nvPicPr>
          <p:cNvPr id="5" name="Image 0" descr="/home/claude/work/imgs/ahmet_gelecek1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21792" y="1764792"/>
            <a:ext cx="2368296" cy="2185416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324612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pic>
        <p:nvPicPr>
          <p:cNvPr id="7" name="Image 1" descr="/home/claude/work/imgs/ahmet_gelecek2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319272" y="1764792"/>
            <a:ext cx="2368296" cy="2185416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5943600" y="1691640"/>
            <a:ext cx="5696712" cy="2331720"/>
          </a:xfrm>
          <a:prstGeom prst="roundRect">
            <a:avLst>
              <a:gd name="adj" fmla="val 4314"/>
            </a:avLst>
          </a:prstGeom>
          <a:solidFill>
            <a:srgbClr val="FFFFFF"/>
          </a:solidFill>
          <a:ln/>
        </p:spPr>
      </p:sp>
      <p:sp>
        <p:nvSpPr>
          <p:cNvPr id="9" name="Shape 5"/>
          <p:cNvSpPr/>
          <p:nvPr/>
        </p:nvSpPr>
        <p:spPr>
          <a:xfrm>
            <a:off x="5943600" y="1691640"/>
            <a:ext cx="5696712" cy="594360"/>
          </a:xfrm>
          <a:prstGeom prst="roundRect">
            <a:avLst>
              <a:gd name="adj" fmla="val 16923"/>
            </a:avLst>
          </a:prstGeom>
          <a:solidFill>
            <a:srgbClr val="E45B4E"/>
          </a:solidFill>
          <a:ln/>
        </p:spPr>
      </p:sp>
      <p:sp>
        <p:nvSpPr>
          <p:cNvPr id="10" name="Shape 6"/>
          <p:cNvSpPr/>
          <p:nvPr/>
        </p:nvSpPr>
        <p:spPr>
          <a:xfrm>
            <a:off x="5943600" y="2011680"/>
            <a:ext cx="5696712" cy="27432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1" name="Text 7"/>
          <p:cNvSpPr/>
          <p:nvPr/>
        </p:nvSpPr>
        <p:spPr>
          <a:xfrm>
            <a:off x="5943600" y="1691640"/>
            <a:ext cx="56967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🚀  GELECEK · HAYALLER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6126480" y="2359152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Doktor olmak istiyor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6126480" y="2743200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Ailesine iyi bir baba/anne olmak</a:t>
            </a:r>
            <a:endParaRPr lang="en-US" sz="1100" dirty="0"/>
          </a:p>
        </p:txBody>
      </p:sp>
      <p:sp>
        <p:nvSpPr>
          <p:cNvPr id="14" name="Text 10"/>
          <p:cNvSpPr/>
          <p:nvPr/>
        </p:nvSpPr>
        <p:spPr>
          <a:xfrm>
            <a:off x="6126480" y="3127248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TEMA derneğine üye olmak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6126480" y="3511296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Çocuğuyla ağaç dikmek</a:t>
            </a:r>
            <a:endParaRPr lang="en-US" sz="1100" dirty="0"/>
          </a:p>
        </p:txBody>
      </p:sp>
      <p:sp>
        <p:nvSpPr>
          <p:cNvPr id="16" name="Shape 12"/>
          <p:cNvSpPr/>
          <p:nvPr/>
        </p:nvSpPr>
        <p:spPr>
          <a:xfrm>
            <a:off x="548640" y="4160520"/>
            <a:ext cx="11091672" cy="1783080"/>
          </a:xfrm>
          <a:prstGeom prst="roundRect">
            <a:avLst>
              <a:gd name="adj" fmla="val 5641"/>
            </a:avLst>
          </a:prstGeom>
          <a:solidFill>
            <a:srgbClr val="2E2A6B"/>
          </a:solidFill>
          <a:ln/>
        </p:spPr>
      </p:sp>
      <p:sp>
        <p:nvSpPr>
          <p:cNvPr id="17" name="Text 13"/>
          <p:cNvSpPr/>
          <p:nvPr/>
        </p:nvSpPr>
        <p:spPr>
          <a:xfrm>
            <a:off x="548640" y="42519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Gelecekteki Rolleri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1600200" y="4709160"/>
            <a:ext cx="2743200" cy="1051560"/>
          </a:xfrm>
          <a:prstGeom prst="roundRect">
            <a:avLst>
              <a:gd name="adj" fmla="val 11304"/>
            </a:avLst>
          </a:prstGeom>
          <a:solidFill>
            <a:srgbClr val="E45B4E"/>
          </a:solidFill>
          <a:ln/>
        </p:spPr>
      </p:sp>
      <p:sp>
        <p:nvSpPr>
          <p:cNvPr id="19" name="Text 15"/>
          <p:cNvSpPr/>
          <p:nvPr/>
        </p:nvSpPr>
        <p:spPr>
          <a:xfrm>
            <a:off x="1600200" y="4709160"/>
            <a:ext cx="2743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👨‍⚕️ Doktor</a:t>
            </a:r>
            <a:endParaRPr lang="en-US" sz="1500" dirty="0"/>
          </a:p>
        </p:txBody>
      </p:sp>
      <p:sp>
        <p:nvSpPr>
          <p:cNvPr id="20" name="Shape 16"/>
          <p:cNvSpPr/>
          <p:nvPr/>
        </p:nvSpPr>
        <p:spPr>
          <a:xfrm>
            <a:off x="4617720" y="4709160"/>
            <a:ext cx="2743200" cy="1051560"/>
          </a:xfrm>
          <a:prstGeom prst="roundRect">
            <a:avLst>
              <a:gd name="adj" fmla="val 11304"/>
            </a:avLst>
          </a:prstGeom>
          <a:solidFill>
            <a:srgbClr val="E9971B"/>
          </a:solidFill>
          <a:ln/>
        </p:spPr>
      </p:sp>
      <p:sp>
        <p:nvSpPr>
          <p:cNvPr id="21" name="Text 17"/>
          <p:cNvSpPr/>
          <p:nvPr/>
        </p:nvSpPr>
        <p:spPr>
          <a:xfrm>
            <a:off x="4617720" y="4709160"/>
            <a:ext cx="2743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👨‍👧 Baba/Anne</a:t>
            </a:r>
            <a:endParaRPr lang="en-US" sz="1500" dirty="0"/>
          </a:p>
        </p:txBody>
      </p:sp>
      <p:sp>
        <p:nvSpPr>
          <p:cNvPr id="22" name="Shape 18"/>
          <p:cNvSpPr/>
          <p:nvPr/>
        </p:nvSpPr>
        <p:spPr>
          <a:xfrm>
            <a:off x="7635240" y="4709160"/>
            <a:ext cx="2743200" cy="1051560"/>
          </a:xfrm>
          <a:prstGeom prst="roundRect">
            <a:avLst>
              <a:gd name="adj" fmla="val 11304"/>
            </a:avLst>
          </a:prstGeom>
          <a:solidFill>
            <a:srgbClr val="159C8E"/>
          </a:solidFill>
          <a:ln/>
        </p:spPr>
      </p:sp>
      <p:sp>
        <p:nvSpPr>
          <p:cNvPr id="23" name="Text 19"/>
          <p:cNvSpPr/>
          <p:nvPr/>
        </p:nvSpPr>
        <p:spPr>
          <a:xfrm>
            <a:off x="7635240" y="4709160"/>
            <a:ext cx="2743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🌳 Dernek Üyesi</a:t>
            </a:r>
            <a:endParaRPr lang="en-US" sz="1500" dirty="0"/>
          </a:p>
        </p:txBody>
      </p:sp>
      <p:sp>
        <p:nvSpPr>
          <p:cNvPr id="24" name="Text 20"/>
          <p:cNvSpPr/>
          <p:nvPr/>
        </p:nvSpPr>
        <p:spPr>
          <a:xfrm>
            <a:off x="548640" y="6053328"/>
            <a:ext cx="110916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kullanıcının kendi sunumu</a:t>
            </a:r>
            <a:endParaRPr lang="en-US" sz="900" dirty="0"/>
          </a:p>
        </p:txBody>
      </p:sp>
      <p:sp>
        <p:nvSpPr>
          <p:cNvPr id="25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13</a:t>
            </a:r>
            <a:endParaRPr lang="en-US" sz="1000" dirty="0"/>
          </a:p>
        </p:txBody>
      </p:sp>
      <p:pic>
        <p:nvPicPr>
          <p:cNvPr id="26" name="Image 2" descr="/home/claude/work/imgs/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 ZAMAN ÇİZGİSİ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Dönemlere Göre Gruplar ve Rollerimiz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ÇOCUKLUK DÖNEMİNDE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468880"/>
            <a:ext cx="91440" cy="15087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77724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 Grubu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77724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Rol: Çocuk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54864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4160520"/>
            <a:ext cx="91440" cy="15087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Text 10"/>
          <p:cNvSpPr/>
          <p:nvPr/>
        </p:nvSpPr>
        <p:spPr>
          <a:xfrm>
            <a:off x="77724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Okul Grubu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77724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Rol: Öğrenci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34340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434340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GENÇLİK DÖNEMİNDE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434340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343400" y="2468880"/>
            <a:ext cx="91440" cy="15087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8" name="Text 16"/>
          <p:cNvSpPr/>
          <p:nvPr/>
        </p:nvSpPr>
        <p:spPr>
          <a:xfrm>
            <a:off x="457200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Spor Grubu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457200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Rol: Oyun Kurucu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434340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4343400" y="4160520"/>
            <a:ext cx="91440" cy="15087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22" name="Text 20"/>
          <p:cNvSpPr/>
          <p:nvPr/>
        </p:nvSpPr>
        <p:spPr>
          <a:xfrm>
            <a:off x="457200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Sanat Kulübü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457200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Rol: Kulüp Üyesi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813816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813816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YETİŞKİNLİK DÖNEMİNDE</a:t>
            </a:r>
            <a:endParaRPr lang="en-US" sz="1400" dirty="0"/>
          </a:p>
        </p:txBody>
      </p:sp>
      <p:sp>
        <p:nvSpPr>
          <p:cNvPr id="26" name="Shape 24"/>
          <p:cNvSpPr/>
          <p:nvPr/>
        </p:nvSpPr>
        <p:spPr>
          <a:xfrm>
            <a:off x="813816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8138160" y="2468880"/>
            <a:ext cx="91440" cy="15087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28" name="Text 26"/>
          <p:cNvSpPr/>
          <p:nvPr/>
        </p:nvSpPr>
        <p:spPr>
          <a:xfrm>
            <a:off x="836676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Meslek Grubu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836676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Rol: Yönetici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813816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31" name="Shape 29"/>
          <p:cNvSpPr/>
          <p:nvPr/>
        </p:nvSpPr>
        <p:spPr>
          <a:xfrm>
            <a:off x="8138160" y="4160520"/>
            <a:ext cx="91440" cy="15087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32" name="Text 30"/>
          <p:cNvSpPr/>
          <p:nvPr/>
        </p:nvSpPr>
        <p:spPr>
          <a:xfrm>
            <a:off x="836676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</a:t>
            </a:r>
            <a:endParaRPr lang="en-US" sz="1400" dirty="0"/>
          </a:p>
        </p:txBody>
      </p:sp>
      <p:sp>
        <p:nvSpPr>
          <p:cNvPr id="33" name="Text 31"/>
          <p:cNvSpPr/>
          <p:nvPr/>
        </p:nvSpPr>
        <p:spPr>
          <a:xfrm>
            <a:off x="836676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Rol: Gönüllü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Aynı grup türü, hayatın farklı dönemlerinde farklı roller getirir.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14</a:t>
            </a:r>
            <a:endParaRPr lang="en-US" sz="1000" dirty="0"/>
          </a:p>
        </p:txBody>
      </p:sp>
      <p:pic>
        <p:nvPicPr>
          <p:cNvPr id="36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ROLLERİN KAYNAĞI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 mı, Sonradan mı?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777240"/>
          </a:xfrm>
          <a:prstGeom prst="roundRect">
            <a:avLst>
              <a:gd name="adj" fmla="val 11765"/>
            </a:avLst>
          </a:prstGeom>
          <a:solidFill>
            <a:srgbClr val="2E2A6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69164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 roller biyolojik bağla gelir, seçilmez. Sonradan roller ilgi/çabayla kazanılır, değişebilir.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548640" y="2743200"/>
            <a:ext cx="5440680" cy="3566160"/>
          </a:xfrm>
          <a:prstGeom prst="roundRect">
            <a:avLst>
              <a:gd name="adj" fmla="val 2821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743200"/>
            <a:ext cx="5440680" cy="777240"/>
          </a:xfrm>
          <a:prstGeom prst="roundRect">
            <a:avLst>
              <a:gd name="adj" fmla="val 12941"/>
            </a:avLst>
          </a:prstGeom>
          <a:solidFill>
            <a:srgbClr val="159C8E"/>
          </a:solidFill>
          <a:ln/>
        </p:spPr>
      </p:sp>
      <p:sp>
        <p:nvSpPr>
          <p:cNvPr id="8" name="Shape 6"/>
          <p:cNvSpPr/>
          <p:nvPr/>
        </p:nvSpPr>
        <p:spPr>
          <a:xfrm>
            <a:off x="548640" y="3200400"/>
            <a:ext cx="5440680" cy="32004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9" name="Shape 7"/>
          <p:cNvSpPr/>
          <p:nvPr/>
        </p:nvSpPr>
        <p:spPr>
          <a:xfrm>
            <a:off x="868680" y="2834640"/>
            <a:ext cx="594360" cy="59436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868680" y="283464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🌱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1554480" y="2743200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 KAZANILAN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822960" y="3657600"/>
            <a:ext cx="4892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Biyolojik özelliklerimizden gelir. Herhangi bir ilgi ve yetenek gerektirmez, seçilemez.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86868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86868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Evlat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256032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6" name="Text 14"/>
          <p:cNvSpPr/>
          <p:nvPr/>
        </p:nvSpPr>
        <p:spPr>
          <a:xfrm>
            <a:off x="256032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Kardeş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425196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8" name="Text 16"/>
          <p:cNvSpPr/>
          <p:nvPr/>
        </p:nvSpPr>
        <p:spPr>
          <a:xfrm>
            <a:off x="425196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Torun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6181344" y="2743200"/>
            <a:ext cx="5440680" cy="3566160"/>
          </a:xfrm>
          <a:prstGeom prst="roundRect">
            <a:avLst>
              <a:gd name="adj" fmla="val 2821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6181344" y="2743200"/>
            <a:ext cx="5440680" cy="777240"/>
          </a:xfrm>
          <a:prstGeom prst="roundRect">
            <a:avLst>
              <a:gd name="adj" fmla="val 12941"/>
            </a:avLst>
          </a:prstGeom>
          <a:solidFill>
            <a:srgbClr val="E45B4E"/>
          </a:solidFill>
          <a:ln/>
        </p:spPr>
      </p:sp>
      <p:sp>
        <p:nvSpPr>
          <p:cNvPr id="21" name="Shape 19"/>
          <p:cNvSpPr/>
          <p:nvPr/>
        </p:nvSpPr>
        <p:spPr>
          <a:xfrm>
            <a:off x="6181344" y="3200400"/>
            <a:ext cx="5440680" cy="32004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22" name="Shape 20"/>
          <p:cNvSpPr/>
          <p:nvPr/>
        </p:nvSpPr>
        <p:spPr>
          <a:xfrm>
            <a:off x="6501384" y="2834640"/>
            <a:ext cx="594360" cy="59436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3" name="Text 21"/>
          <p:cNvSpPr/>
          <p:nvPr/>
        </p:nvSpPr>
        <p:spPr>
          <a:xfrm>
            <a:off x="6501384" y="283464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🎓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7187184" y="2743200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SONRADAN KAZANILAN</a:t>
            </a:r>
            <a:endParaRPr lang="en-US" sz="1500" dirty="0"/>
          </a:p>
        </p:txBody>
      </p:sp>
      <p:sp>
        <p:nvSpPr>
          <p:cNvPr id="25" name="Text 23"/>
          <p:cNvSpPr/>
          <p:nvPr/>
        </p:nvSpPr>
        <p:spPr>
          <a:xfrm>
            <a:off x="6455664" y="3657600"/>
            <a:ext cx="4892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İlgi, yetenek, eğitim ve seçimlerimizle kazanılır. Çabayla elde edilir, zamanla değişebilir.</a:t>
            </a:r>
            <a:endParaRPr lang="en-US" sz="1250" dirty="0"/>
          </a:p>
        </p:txBody>
      </p:sp>
      <p:sp>
        <p:nvSpPr>
          <p:cNvPr id="26" name="Shape 24"/>
          <p:cNvSpPr/>
          <p:nvPr/>
        </p:nvSpPr>
        <p:spPr>
          <a:xfrm>
            <a:off x="650138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50138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Öğrenci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819302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819302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Kaptan</a:t>
            </a:r>
            <a:endParaRPr lang="en-US" sz="1250" dirty="0"/>
          </a:p>
        </p:txBody>
      </p:sp>
      <p:sp>
        <p:nvSpPr>
          <p:cNvPr id="30" name="Shape 28"/>
          <p:cNvSpPr/>
          <p:nvPr/>
        </p:nvSpPr>
        <p:spPr>
          <a:xfrm>
            <a:off x="988466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31" name="Text 29"/>
          <p:cNvSpPr/>
          <p:nvPr/>
        </p:nvSpPr>
        <p:spPr>
          <a:xfrm>
            <a:off x="988466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Öğretmen</a:t>
            </a:r>
            <a:endParaRPr lang="en-US" sz="125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15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Grup Eşleştirme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grup hangi yaşam dönemiyle daha çok eşleşir?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👨‍👩‍👧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 Grubu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🎨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Sanat Kulübü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💼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Meslek Grubu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🏫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Okul Grubu</a:t>
            </a:r>
            <a:endParaRPr lang="en-US" sz="15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16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grup en tipik olduğu döneme yerleşir; okul grubu çocukluktan gençliğe kadar sürer.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 Grubu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3977640" y="269748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3977640" y="269748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ÇOCUKLUK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Sanat Kulübü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9610344" y="269748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610344" y="269748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GENÇLİK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Meslek Grubu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3977640" y="443484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3977640" y="443484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YETİŞKİNLİK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Okul Grubu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9610344" y="443484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610344" y="443484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ÇOCUKLUK/GENÇLİK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17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Öğrenci rolü doğuştan kazanılan bir roldür.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kişi aynı anda birden fazla role sahip olabilir.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Rollerimiz zaman içinde değişebilir.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en az iki kişiden oluşur.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Evlat olmak sonradan kazanılan bir roldür.</a:t>
            </a:r>
            <a:endParaRPr lang="en-US" sz="1250" dirty="0"/>
          </a:p>
        </p:txBody>
      </p:sp>
      <p:sp>
        <p:nvSpPr>
          <p:cNvPr id="25" name="Shape 23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/>
          </a:p>
        </p:txBody>
      </p:sp>
      <p:sp>
        <p:nvSpPr>
          <p:cNvPr id="28" name="Text 26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Meslek grupları genellikle yetişkinlikte katılınan gruplardır.</a:t>
            </a:r>
            <a:endParaRPr lang="en-US" sz="1250" dirty="0"/>
          </a:p>
        </p:txBody>
      </p:sp>
      <p:sp>
        <p:nvSpPr>
          <p:cNvPr id="29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18</a:t>
            </a:r>
            <a:endParaRPr lang="en-US" sz="1000" dirty="0"/>
          </a:p>
        </p:txBody>
      </p:sp>
      <p:pic>
        <p:nvPicPr>
          <p:cNvPr id="3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77240" y="2167128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Öğrenci rolü doğuştan kazanılan bir roldür.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4709160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4709160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181344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409944" y="2167128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2" name="Text 10"/>
          <p:cNvSpPr/>
          <p:nvPr/>
        </p:nvSpPr>
        <p:spPr>
          <a:xfrm>
            <a:off x="6409944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7004304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kişi aynı anda birden fazla role sahip olabilir.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10341864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15" name="Text 13"/>
          <p:cNvSpPr/>
          <p:nvPr/>
        </p:nvSpPr>
        <p:spPr>
          <a:xfrm>
            <a:off x="10341864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548640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777240" y="2167128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8" name="Text 16"/>
          <p:cNvSpPr/>
          <p:nvPr/>
        </p:nvSpPr>
        <p:spPr>
          <a:xfrm>
            <a:off x="777240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371600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Rollerimiz zaman içinde değişebilir.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4709160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21" name="Text 19"/>
          <p:cNvSpPr/>
          <p:nvPr/>
        </p:nvSpPr>
        <p:spPr>
          <a:xfrm>
            <a:off x="4709160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6181344" y="326440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6409944" y="3648456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4" name="Text 22"/>
          <p:cNvSpPr/>
          <p:nvPr/>
        </p:nvSpPr>
        <p:spPr>
          <a:xfrm>
            <a:off x="6409944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7004304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en az iki kişiden oluşur.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10341864" y="3648456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10341864" y="3648456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548640" y="326440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777240" y="3648456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30" name="Text 28"/>
          <p:cNvSpPr/>
          <p:nvPr/>
        </p:nvSpPr>
        <p:spPr>
          <a:xfrm>
            <a:off x="777240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1371600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Evlat olmak sonradan kazanılan bir roldür.</a:t>
            </a:r>
            <a:endParaRPr lang="en-US" sz="1150" dirty="0"/>
          </a:p>
        </p:txBody>
      </p:sp>
      <p:sp>
        <p:nvSpPr>
          <p:cNvPr id="32" name="Shape 30"/>
          <p:cNvSpPr/>
          <p:nvPr/>
        </p:nvSpPr>
        <p:spPr>
          <a:xfrm>
            <a:off x="4709160" y="3648456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E45B4E"/>
          </a:solidFill>
          <a:ln/>
        </p:spPr>
      </p:sp>
      <p:sp>
        <p:nvSpPr>
          <p:cNvPr id="33" name="Text 31"/>
          <p:cNvSpPr/>
          <p:nvPr/>
        </p:nvSpPr>
        <p:spPr>
          <a:xfrm>
            <a:off x="4709160" y="3648456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34" name="Shape 32"/>
          <p:cNvSpPr/>
          <p:nvPr/>
        </p:nvSpPr>
        <p:spPr>
          <a:xfrm>
            <a:off x="6181344" y="326440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35" name="Shape 33"/>
          <p:cNvSpPr/>
          <p:nvPr/>
        </p:nvSpPr>
        <p:spPr>
          <a:xfrm>
            <a:off x="6409944" y="3648456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36" name="Text 34"/>
          <p:cNvSpPr/>
          <p:nvPr/>
        </p:nvSpPr>
        <p:spPr>
          <a:xfrm>
            <a:off x="6409944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7004304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Meslek grupları genellikle yetişkinlikte katılınan gruplardır.</a:t>
            </a:r>
            <a:endParaRPr lang="en-US" sz="1150" dirty="0"/>
          </a:p>
        </p:txBody>
      </p:sp>
      <p:sp>
        <p:nvSpPr>
          <p:cNvPr id="38" name="Shape 36"/>
          <p:cNvSpPr/>
          <p:nvPr/>
        </p:nvSpPr>
        <p:spPr>
          <a:xfrm>
            <a:off x="10341864" y="3648456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39" name="Text 37"/>
          <p:cNvSpPr/>
          <p:nvPr/>
        </p:nvSpPr>
        <p:spPr>
          <a:xfrm>
            <a:off x="10341864" y="3648456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40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19</a:t>
            </a:r>
            <a:endParaRPr lang="en-US" sz="1000" dirty="0"/>
          </a:p>
        </p:txBody>
      </p:sp>
      <p:pic>
        <p:nvPicPr>
          <p:cNvPr id="41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3794760" y="1874520"/>
            <a:ext cx="4599432" cy="1645920"/>
          </a:xfrm>
          <a:prstGeom prst="roundRect">
            <a:avLst>
              <a:gd name="adj" fmla="val 7222"/>
            </a:avLst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3794760" y="1874520"/>
            <a:ext cx="4599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3600" dirty="0"/>
          </a:p>
        </p:txBody>
      </p:sp>
      <p:sp>
        <p:nvSpPr>
          <p:cNvPr id="9" name="Shape 7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solidFill>
            <a:srgbClr val="211E52"/>
          </a:solidFill>
          <a:ln/>
        </p:spPr>
      </p:sp>
      <p:sp>
        <p:nvSpPr>
          <p:cNvPr id="10" name="Text 8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+ ROL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548640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2" name="Text 10"/>
          <p:cNvSpPr/>
          <p:nvPr/>
        </p:nvSpPr>
        <p:spPr>
          <a:xfrm>
            <a:off x="685800" y="2194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🌱 DOĞUŞTAN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685800" y="2880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Biyolojik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714232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5" name="Text 13"/>
          <p:cNvSpPr/>
          <p:nvPr/>
        </p:nvSpPr>
        <p:spPr>
          <a:xfrm>
            <a:off x="8851392" y="2194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🎓 SONRADAN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8851392" y="2880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Çabayla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8" name="Text 16"/>
          <p:cNvSpPr/>
          <p:nvPr/>
        </p:nvSpPr>
        <p:spPr>
          <a:xfrm>
            <a:off x="685800" y="4480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⏰ DEĞİŞİM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685800" y="5166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Zamanla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714232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21" name="Text 19"/>
          <p:cNvSpPr/>
          <p:nvPr/>
        </p:nvSpPr>
        <p:spPr>
          <a:xfrm>
            <a:off x="8851392" y="4480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ÇEŞİTLİLİK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8851392" y="5166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türleri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22960" y="6309360"/>
            <a:ext cx="10561320" cy="685800"/>
          </a:xfrm>
          <a:prstGeom prst="roundRect">
            <a:avLst>
              <a:gd name="adj" fmla="val 24000"/>
            </a:avLst>
          </a:prstGeom>
          <a:solidFill>
            <a:srgbClr val="211E52"/>
          </a:solidFill>
          <a:ln/>
        </p:spPr>
      </p:sp>
      <p:sp>
        <p:nvSpPr>
          <p:cNvPr id="24" name="Text 22"/>
          <p:cNvSpPr/>
          <p:nvPr/>
        </p:nvSpPr>
        <p:spPr>
          <a:xfrm>
            <a:off x="1097280" y="6309360"/>
            <a:ext cx="10241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Roller doğuştan ya da sonradan kazanılır ve zaman içinde çeşitlenerek değişebilir.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20</a:t>
            </a:r>
            <a:endParaRPr lang="en-US" sz="1000" dirty="0"/>
          </a:p>
        </p:txBody>
      </p:sp>
      <p:pic>
        <p:nvPicPr>
          <p:cNvPr id="26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91440" cy="8229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1828800"/>
            <a:ext cx="548640" cy="5486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18288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👥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00200" y="1783080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4434840" y="1783080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Ortak amaç etrafında en az iki kişilik topluluk.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548640" y="2624328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2624328"/>
            <a:ext cx="91440" cy="8229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2" name="Shape 10"/>
          <p:cNvSpPr/>
          <p:nvPr/>
        </p:nvSpPr>
        <p:spPr>
          <a:xfrm>
            <a:off x="868680" y="2761488"/>
            <a:ext cx="548640" cy="5486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868680" y="276148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🎭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1600200" y="2715768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4434840" y="2715768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içinde bizden beklenen davranışlar.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548640" y="3557016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48640" y="3557016"/>
            <a:ext cx="91440" cy="8229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868680" y="3694176"/>
            <a:ext cx="548640" cy="5486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3694176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600200" y="3648456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türleri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4434840" y="3648456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Aile, arkadaş, okul, toplumsal, meslek.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548640" y="4489704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548640" y="4489704"/>
            <a:ext cx="91440" cy="822960"/>
          </a:xfrm>
          <a:prstGeom prst="roundRect">
            <a:avLst/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868680" y="4626864"/>
            <a:ext cx="548640" cy="5486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868680" y="462686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🧬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1600200" y="4581144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4434840" y="4581144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Roller doğuştan ya da sonradan kazanılır.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548640" y="5422392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548640" y="5422392"/>
            <a:ext cx="91440" cy="822960"/>
          </a:xfrm>
          <a:prstGeom prst="roundRect">
            <a:avLst/>
          </a:prstGeom>
          <a:solidFill>
            <a:srgbClr val="7C78D6"/>
          </a:solidFill>
          <a:ln/>
        </p:spPr>
      </p:sp>
      <p:sp>
        <p:nvSpPr>
          <p:cNvPr id="30" name="Shape 28"/>
          <p:cNvSpPr/>
          <p:nvPr/>
        </p:nvSpPr>
        <p:spPr>
          <a:xfrm>
            <a:off x="868680" y="5559552"/>
            <a:ext cx="548640" cy="54864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31" name="Text 29"/>
          <p:cNvSpPr/>
          <p:nvPr/>
        </p:nvSpPr>
        <p:spPr>
          <a:xfrm>
            <a:off x="868680" y="5559552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⏰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1600200" y="5513832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Değişim</a:t>
            </a:r>
            <a:endParaRPr lang="en-US" sz="1500" dirty="0"/>
          </a:p>
        </p:txBody>
      </p:sp>
      <p:sp>
        <p:nvSpPr>
          <p:cNvPr id="33" name="Text 31"/>
          <p:cNvSpPr/>
          <p:nvPr/>
        </p:nvSpPr>
        <p:spPr>
          <a:xfrm>
            <a:off x="4434840" y="5513832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Rollerimiz zaman içinde değişebilir.</a:t>
            </a:r>
            <a:endParaRPr lang="en-US" sz="1250" dirty="0"/>
          </a:p>
        </p:txBody>
      </p:sp>
      <p:sp>
        <p:nvSpPr>
          <p:cNvPr id="34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21</a:t>
            </a:r>
            <a:endParaRPr lang="en-US" sz="1000" dirty="0"/>
          </a:p>
        </p:txBody>
      </p:sp>
      <p:pic>
        <p:nvPicPr>
          <p:cNvPr id="35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2178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Grup ve rol kavramlarını tanımlayınız.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777240" y="310896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Doğuştan kazanılan rollere iki örnek veriniz.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777240" y="384048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Sonradan kazanılan rollere iki örnek veriniz.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777240" y="457200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Hayatımızdaki başlıca grup türleri nelerdir?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777240" y="530352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Rollerimiz neden zaman içinde değişebilir?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2178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15" name="Shape 13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6" name="Text 14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492240" y="242316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Ahmet'in rollerinin değişimini kendi hayatınızla karşılaştırınız.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6492240" y="365760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Bir rolün doğuştan mı sonradan mı kazanıldığını nasıl anlarız?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6492240" y="489204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Yetişkinlikte hangi gruplara katılmak istersiniz? Nedenini açıklayınız.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22</a:t>
            </a:r>
            <a:endParaRPr lang="en-US" sz="1000" dirty="0"/>
          </a:p>
        </p:txBody>
      </p:sp>
      <p:pic>
        <p:nvPicPr>
          <p:cNvPr id="21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91440" cy="132588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2011680"/>
            <a:ext cx="685800" cy="68580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201168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☀️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737360" y="182880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737360" y="219456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üstlendiğin rollerden birini seç ve bu rolde neler yaptığını anlat.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548640" y="320040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3200400"/>
            <a:ext cx="91440" cy="132588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Shape 10"/>
          <p:cNvSpPr/>
          <p:nvPr/>
        </p:nvSpPr>
        <p:spPr>
          <a:xfrm>
            <a:off x="868680" y="3520440"/>
            <a:ext cx="685800" cy="68580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3" name="Text 11"/>
          <p:cNvSpPr/>
          <p:nvPr/>
        </p:nvSpPr>
        <p:spPr>
          <a:xfrm>
            <a:off x="868680" y="35204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👨‍👩‍👧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737360" y="333756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737360" y="370332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Ailende zaman içinde değişen bir rolü örnek göstererek anlat.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548640" y="470916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48640" y="4709160"/>
            <a:ext cx="91440" cy="132588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868680" y="5029200"/>
            <a:ext cx="685800" cy="68580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50292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🧠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37360" y="484632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737360" y="521208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"Doğuştan kazandığımız roller hiç değişmez ama sonradan kazandığımız roller değişebilir." İfadeyi bir örnekle tartış.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23</a:t>
            </a:r>
            <a:endParaRPr lang="en-US" sz="1000" dirty="0"/>
          </a:p>
        </p:txBody>
      </p:sp>
      <p:pic>
        <p:nvPicPr>
          <p:cNvPr id="2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Roller Şifresi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Seçme hakkımız olmadan, biyolojik olarak sahip olduğumuz rol türü?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İlgi, yetenek ve çabamızla kazandığımız rol türü?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Ahmet'in rolleri geçmişten geleceğe nasıl bir değişim gösterir?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Ortak amaç etrafında bir araya gelen insan topluluğuna ne denir?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9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24</a:t>
            </a:r>
            <a:endParaRPr lang="en-US" sz="1000" dirty="0"/>
          </a:p>
        </p:txBody>
      </p:sp>
      <p:pic>
        <p:nvPicPr>
          <p:cNvPr id="3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463040" y="484632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548640"/>
            <a:ext cx="1109167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🎉  Odadan Kaçtınız!</a:t>
            </a:r>
            <a:endParaRPr lang="en-US" sz="3400" dirty="0"/>
          </a:p>
        </p:txBody>
      </p:sp>
      <p:sp>
        <p:nvSpPr>
          <p:cNvPr id="5" name="Text 3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 ve rol kavramlarını, doğuştan/sonradan kazanılan rolleri artık çok iyi biliyorsunuz!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DOĞUŞTAN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SONRADAN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ZAMAN İÇİNDE DEĞİŞİR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6" name="Text 14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25</a:t>
            </a:r>
            <a:endParaRPr lang="en-US" sz="1000" dirty="0"/>
          </a:p>
        </p:txBody>
      </p:sp>
      <p:pic>
        <p:nvPicPr>
          <p:cNvPr id="2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"Zaman İçinde Değişen Gruplar ve Rollerimiz" konusunu başarıyla tamamladın.</a:t>
            </a:r>
            <a:endParaRPr lang="en-US" sz="1500" dirty="0"/>
          </a:p>
        </p:txBody>
      </p:sp>
      <p:sp>
        <p:nvSpPr>
          <p:cNvPr id="37" name="Text 34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kullanıcının kendi sunumu + OpenMoji (CC BY-SA 4.0)</a:t>
            </a:r>
            <a:endParaRPr lang="en-US" sz="900" dirty="0"/>
          </a:p>
        </p:txBody>
      </p:sp>
      <p:sp>
        <p:nvSpPr>
          <p:cNvPr id="38" name="Text 3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26</a:t>
            </a:r>
            <a:endParaRPr lang="en-US" sz="1000" dirty="0"/>
          </a:p>
        </p:txBody>
      </p:sp>
      <p:pic>
        <p:nvPicPr>
          <p:cNvPr id="39" name="Image 1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1248" y="5505249"/>
            <a:ext cx="1243263" cy="124246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2445</Words>
  <Application>Microsoft Office PowerPoint</Application>
  <PresentationFormat>Geniş ekran</PresentationFormat>
  <Paragraphs>449</Paragraphs>
  <Slides>26</Slides>
  <Notes>26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3</cp:revision>
  <dcterms:created xsi:type="dcterms:W3CDTF">2026-07-27T19:08:26Z</dcterms:created>
  <dcterms:modified xsi:type="dcterms:W3CDTF">2026-07-28T08:15:50Z</dcterms:modified>
</cp:coreProperties>
</file>