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7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9" r:id="rId9"/>
    <p:sldId id="261" r:id="rId10"/>
    <p:sldId id="264" r:id="rId11"/>
    <p:sldId id="265" r:id="rId12"/>
    <p:sldId id="266" r:id="rId13"/>
    <p:sldId id="267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206" y="6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75531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4680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 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281694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5112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9297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79263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2726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11221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4533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66041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606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rPr lang="tr-TR" smtClean="0"/>
              <a:t>23.09.2026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rPr lang="tr-TR" smtClean="0"/>
              <a:t>‹#›</a:t>
            </a:fld>
            <a:endParaRPr lang="tr-TR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37999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813216-AFA8-461F-8790-28D2669DD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6" y="2686229"/>
            <a:ext cx="8361229" cy="2098226"/>
          </a:xfrm>
        </p:spPr>
        <p:txBody>
          <a:bodyPr/>
          <a:lstStyle/>
          <a:p>
            <a:r>
              <a:rPr lang="tr-TR" b="1" dirty="0">
                <a:latin typeface="AmsiProCond-Ultra" panose="020B0A06020201010104" pitchFamily="34" charset="-94"/>
              </a:rPr>
              <a:t>Zaman İçinde Değişen</a:t>
            </a:r>
            <a:br>
              <a:rPr lang="tr-TR" b="1" dirty="0">
                <a:latin typeface="AmsiProCond-Ultra" panose="020B0A06020201010104" pitchFamily="34" charset="-94"/>
              </a:rPr>
            </a:br>
            <a:r>
              <a:rPr lang="tr-TR" b="1" dirty="0">
                <a:latin typeface="AmsiProCond-Ultra" panose="020B0A06020201010104" pitchFamily="34" charset="-94"/>
              </a:rPr>
              <a:t>Roller ve Gruplar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725A3A9-6BDD-4C7B-92C9-5DC64E815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5070184"/>
            <a:ext cx="6831673" cy="1086237"/>
          </a:xfrm>
        </p:spPr>
        <p:txBody>
          <a:bodyPr/>
          <a:lstStyle/>
          <a:p>
            <a:r>
              <a:rPr lang="tr-TR" dirty="0">
                <a:latin typeface="AmsiProCond-Ultra" panose="020B0A06020201010104" pitchFamily="34" charset="-94"/>
              </a:rPr>
              <a:t>Birlikte Yaşamak</a:t>
            </a:r>
          </a:p>
        </p:txBody>
      </p:sp>
    </p:spTree>
    <p:extLst>
      <p:ext uri="{BB962C8B-B14F-4D97-AF65-F5344CB8AC3E}">
        <p14:creationId xmlns:p14="http://schemas.microsoft.com/office/powerpoint/2010/main" val="2057485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Cevaplayalım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244" y="1052050"/>
            <a:ext cx="6853086" cy="5641260"/>
          </a:xfrm>
        </p:spPr>
        <p:txBody>
          <a:bodyPr>
            <a:normAutofit fontScale="85000" lnSpcReduction="20000"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Gün içinde evde, okulda ve arkadaş çevrenizde farklı davranmanız gereken durumlar oluyor mu? Bir örnek yazınız.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Ailenizde sahip olduğunuz bir rol ile okulda sahip olduğunuz bir rolü yazınız.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 kişi hem öğrenci hem arkadaş hem de sporcu olabilir mi? Açıklayınız.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Gelecekte yapmak istediğiniz meslek, sizi hangi yeni gruplara dâhil edebilir?</a:t>
            </a:r>
          </a:p>
          <a:p>
            <a:pPr marL="457200" indent="-457200" algn="just">
              <a:buFont typeface="+mj-lt"/>
              <a:buAutoNum type="arabicPeriod"/>
            </a:pP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Evlat, kardeş ve torun olmak için özel bir seçim yapar mıyız? Bu roller nasıl kazanılır?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9986AC5-AAC6-4DD0-BB53-232ACD148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8284" y="0"/>
            <a:ext cx="1223716" cy="133733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479613A-5593-4DA0-96B1-F05385331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670" y="1502020"/>
            <a:ext cx="5191290" cy="519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152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Tanımlar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111044"/>
            <a:ext cx="10318954" cy="5582265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Grup: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Ortak amaç, ilgi veya düşüncelere sahip bireylerin oluşturduğu topluluktur.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Rol: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Bireyin içinde bulunduğu grupta üstlendiği görev ve sorumluluklardır.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Hak: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Bireylerin sahip olduğu yetki ve imkânlardır.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Sorumluluk: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Bireyin üzerine düşen görevleri yerine getirmesidir.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Kalıcı Grup: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Uzun süre devam eden gruplardır.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Geçici Grup: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Belirli bir amaç için kurulan ve amaç tamamlandığında sona erebilen gruplardır.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Doğuştan Gelen Rol: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Bireyin doğduğu andan itibaren sahip olduğu rollerdir.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Sonradan Kazanılan Rol: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Bireyin istek, çalışma veya başarı sonucunda elde ettiği rollerdir.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Grup Değişimi: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Bireyin yaşına, ilgilerine, eğitimine, sosyal çevresine veya mesleğine bağlı olarak içinde bulunduğu grupların değişmesidir.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Rol Değişimi: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Bireyin zaman içinde yeni görevler üstlenerek farklı rollere sahip olmasıdır.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Aynı Anda Birden Fazla Rol: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 bireyin farklı gruplarda aynı zamanda birden fazla göreve sahip olmasıdır.</a:t>
            </a:r>
          </a:p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Rolün Gereği: </a:t>
            </a:r>
            <a:r>
              <a:rPr lang="tr-TR" sz="2800" dirty="0">
                <a:latin typeface="Calibri" panose="020F0502020204030204" pitchFamily="34" charset="0"/>
                <a:cs typeface="Calibri" panose="020F0502020204030204" pitchFamily="34" charset="0"/>
              </a:rPr>
              <a:t>Bir rolün bireyden beklediği davranış, hak ve sorumlulukların bütünüdür.</a:t>
            </a:r>
          </a:p>
          <a:p>
            <a:pPr marL="0" indent="0" algn="just">
              <a:buNone/>
            </a:pP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D4B6C50-A362-45ED-9507-C3FC947F0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-12133"/>
            <a:ext cx="1179871" cy="13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20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Örnekler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909" y="924232"/>
            <a:ext cx="11012129" cy="5933767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Grup: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Aynı sınıfta okuyan öğrenciler.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Rol: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Kaleci kaleyi korur, forvet gol atmaya çalışır, kaptan takımı yönlendirir. Herkesin rolü farklıdır. 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Hak: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öğrencinin derste söz alarak düşüncesini söyleme hakkı vardır.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Sorumluluk: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Ders sırasında öğretmeni dinlemek öğrencinin sorumluluğudur. 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Kalıcı Grup: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Aile, kalıcı gruplardan biridir. 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Geçici Grup: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Sosyal bilgiler dersinde “kültürel miras” konulu bir poster hazırlamak için üç arkadaş bir araya gelebilir. Çalışma tamamlandığında grup sona erebilir. Bu nedenle proje grubu, geçici gruba örnektir.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Doğuştan Gelen Rol: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kişi doğduğu anda evlat olur. Kardeşi varsa kardeş, büyükleri varsa torun rolüne de sahip olur. Bireyin bu roller için bir çaba harcamasına gerek yoktur; doğuştan gelir.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Sonradan Kazanılan Rol: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Sınıf başkanı olmak, takım kaptanı seçilmek ya da koroda solist olmak.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Grup Değişimi: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kişi çocukken aile ve okul grubunda yer alırken ilerleyen yıllarda iş yeri, dernek, veya</a:t>
            </a:r>
          </a:p>
          <a:p>
            <a:pPr marL="0" indent="0" algn="just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mahalle grubu içinde bulunabilir.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Rol Değişimi: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Bugün öğrenci olan biri ileride öğretmen, mühendis, doktor, çalışan, anne, baba olabilir.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Aynı Anda Birden Fazla Rol: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çocuk, evde evlat, okulda öğrenci, sınıfta nöbetçi olabilir.</a:t>
            </a:r>
          </a:p>
          <a:p>
            <a:pPr marL="0" indent="0" algn="just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Rolün Gereği: 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Nöbetçi öğrenci sınıf düzenine yardımcı olur. Takım kaptanı arkadaşlarını adil yönlendirir.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A0B08192-3A1C-4518-AAB2-DD6B79E07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400" y="1"/>
            <a:ext cx="1178600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175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748" y="953730"/>
            <a:ext cx="5614220" cy="573958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İnsanlar hayatları boyunca farklı gruplar içinde yer alır ve bu gruplarda çeşitli roller üstlenir.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Aile, okul, sınıf, arkadaş çevresi, spor takımı, sanat kulübü ve akraba çevresi günlük yaşamda yer aldığımız gruplara örnek verilebilir.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Bireyin bu gruplardaki görevi ve konumu onun rolünü oluşturur.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3200" dirty="0">
                <a:latin typeface="Calibri" panose="020F0502020204030204" pitchFamily="34" charset="0"/>
                <a:cs typeface="Calibri" panose="020F0502020204030204" pitchFamily="34" charset="0"/>
              </a:rPr>
              <a:t>Bir öğrenci evde evlat, okulda öğrenci, sınıfta nöbetçi, arkadaş çevresinde oyun arkadaşı olabilir.</a:t>
            </a:r>
            <a:endParaRPr lang="tr-TR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1604F1BA-9A81-45F3-B711-5DB73F240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21961" y="13520"/>
            <a:ext cx="1148590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055092F-0618-4E81-9544-1229BCF27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330" y="2590800"/>
            <a:ext cx="5470013" cy="410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7" y="1071716"/>
            <a:ext cx="5191433" cy="53595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sz="2800" dirty="0"/>
              <a:t>Bireylerin dâhil olduğu gruplar ve üstlendikleri roller zaman içinde değişebilir.</a:t>
            </a:r>
          </a:p>
          <a:p>
            <a:pPr marL="0" indent="0">
              <a:buNone/>
            </a:pPr>
            <a:r>
              <a:rPr lang="tr-TR" sz="2800" dirty="0"/>
              <a:t>Çocukluk döneminde aile, okul, arkadaş ve oyun grupları daha belirginken; gençlik döneminde spor takımı, sanat kulübü ve sosyal sorumluluk grupları öne çıkabilir.</a:t>
            </a:r>
          </a:p>
          <a:p>
            <a:pPr marL="0" indent="0">
              <a:buNone/>
            </a:pPr>
            <a:r>
              <a:rPr lang="tr-TR" sz="2800" dirty="0"/>
              <a:t>Yetişkinlik döneminde ise iş yeri, mahalle, dernek veya sendika gibi yeni gruplara katılım görülebilir.</a:t>
            </a:r>
          </a:p>
          <a:p>
            <a:pPr marL="0" indent="0">
              <a:buNone/>
            </a:pPr>
            <a:r>
              <a:rPr lang="tr-TR" sz="2800" dirty="0"/>
              <a:t>Bu durum </a:t>
            </a:r>
            <a:r>
              <a:rPr lang="tr-TR" sz="2800" b="1" dirty="0"/>
              <a:t>grup değişimi </a:t>
            </a:r>
            <a:r>
              <a:rPr lang="tr-TR" sz="2800" dirty="0"/>
              <a:t>ve </a:t>
            </a:r>
            <a:r>
              <a:rPr lang="tr-TR" sz="2800" b="1" dirty="0"/>
              <a:t>rol değişimi </a:t>
            </a:r>
            <a:r>
              <a:rPr lang="tr-TR" sz="2800" dirty="0"/>
              <a:t>kavramlarıyla açıklanır.</a:t>
            </a:r>
            <a:endParaRPr lang="tr-T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8DBE85E-705F-4348-A6FF-63F7679B3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5613F7EE-9C7B-4862-B15E-84067420B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753" y="2931160"/>
            <a:ext cx="5890260" cy="392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9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9" y="914400"/>
            <a:ext cx="5565056" cy="5778909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Rollerin bir kısmı doğumla birlikte kazanılır.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Evlat, kardeş ve torun olmak doğuştan gelen rol örnekleridir.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Bazı roller ise kişinin ilgisi, çalışması, başarısı veya seçimi sonucunda ortaya çıkar.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Öğrenci, sınıf başkanı, kaptan, kulüp üyesi, solist ve çalışan olmak sonradan kazanılan rol örnekleri arasında yer alır.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kişi aynı anda farklı gruplarda farklı roller üstlenebilir.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Bu durum, günlük yaşamda bireyin birden fazla hak ve sorumluluğa sahip olabileceğini gösterir.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3AE1B34-6153-4BD9-9201-12BE4541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06140577-822B-4609-AA64-7C1ACAE55E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931" y="3283400"/>
            <a:ext cx="5341620" cy="356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054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Anlatım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69" y="1425676"/>
            <a:ext cx="5565056" cy="526763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Her rol, bireye bazı haklar kazandırır ve bazı sorumluluklar yükler.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Öğrencinin eğitim alma hakkı vardır; dersleri dikkatle dinlemek ve okul kurallarına uymak öğrencinin sorumlulukları arasındadır.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Takım kaptanı grubu yönlendirme hakkına sahip olabilir; takımı adil biçimde yönetmek de onun sorumluluğudur.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Bu nedenle bireylerin, içinde bulundukları grupları ve üstlendikleri rollerin gereklerini bilmesi toplum yaşamında uyum ve düzenin sağlanmasına katkı sağlar.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3AE1B34-6153-4BD9-9201-12BE4541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12129" y="13520"/>
            <a:ext cx="1158422" cy="12745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FA0D1ED-AC79-402A-B9BD-76BB90B660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076" y="2624229"/>
            <a:ext cx="5425440" cy="406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36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Şiir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3832" y="164690"/>
            <a:ext cx="9479567" cy="65286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tr-TR" b="1" dirty="0"/>
              <a:t>Roller Değişir Zamanla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Ailede evlat olur, okulda öğrenci,</a:t>
            </a:r>
          </a:p>
          <a:p>
            <a:pPr marL="0" indent="0" algn="ctr">
              <a:buNone/>
            </a:pPr>
            <a:r>
              <a:rPr lang="tr-TR" dirty="0"/>
              <a:t>Bazen arkadaş olur, bazen takımın oyuncusu.</a:t>
            </a:r>
          </a:p>
          <a:p>
            <a:pPr marL="0" indent="0" algn="ctr">
              <a:buNone/>
            </a:pPr>
            <a:r>
              <a:rPr lang="tr-TR" dirty="0"/>
              <a:t>Hayat ilerledikçe değişir yolun yönü,</a:t>
            </a:r>
          </a:p>
          <a:p>
            <a:pPr marL="0" indent="0" algn="ctr">
              <a:buNone/>
            </a:pPr>
            <a:r>
              <a:rPr lang="tr-TR" dirty="0"/>
              <a:t>Her yeni grup açar insana başka bir kapı.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Kimi rol doğuştandır, kardeşlik gibi,</a:t>
            </a:r>
          </a:p>
          <a:p>
            <a:pPr marL="0" indent="0" algn="ctr">
              <a:buNone/>
            </a:pPr>
            <a:r>
              <a:rPr lang="tr-TR" dirty="0"/>
              <a:t>Kimi emekle gelir, başkanlık gibi.</a:t>
            </a:r>
          </a:p>
          <a:p>
            <a:pPr marL="0" indent="0" algn="ctr">
              <a:buNone/>
            </a:pPr>
            <a:r>
              <a:rPr lang="tr-TR" dirty="0"/>
              <a:t>Haklar yol gösterir, görevler seslenir,</a:t>
            </a:r>
          </a:p>
          <a:p>
            <a:pPr marL="0" indent="0" algn="ctr">
              <a:buNone/>
            </a:pPr>
            <a:r>
              <a:rPr lang="tr-TR" dirty="0"/>
              <a:t>Rolünü bilen kişi sorumlulukla güçlenir.</a:t>
            </a:r>
          </a:p>
          <a:p>
            <a:pPr marL="0" indent="0" algn="ctr">
              <a:buNone/>
            </a:pPr>
            <a:endParaRPr lang="tr-TR" dirty="0"/>
          </a:p>
          <a:p>
            <a:pPr marL="0" indent="0" algn="ctr">
              <a:buNone/>
            </a:pPr>
            <a:r>
              <a:rPr lang="tr-TR" dirty="0"/>
              <a:t>Bugün sınıfta nöbetçi, yarın işte çalışan,</a:t>
            </a:r>
          </a:p>
          <a:p>
            <a:pPr marL="0" indent="0" algn="ctr">
              <a:buNone/>
            </a:pPr>
            <a:r>
              <a:rPr lang="tr-TR" dirty="0"/>
              <a:t>Bazen komşu, bazen kaptan, bazen yol arkadaşın.</a:t>
            </a:r>
          </a:p>
          <a:p>
            <a:pPr marL="0" indent="0" algn="ctr">
              <a:buNone/>
            </a:pPr>
            <a:r>
              <a:rPr lang="tr-TR" dirty="0"/>
              <a:t>Zaman değişse bile unutulmaz şu sözler:</a:t>
            </a:r>
          </a:p>
          <a:p>
            <a:pPr marL="0" indent="0" algn="ctr">
              <a:buNone/>
            </a:pPr>
            <a:r>
              <a:rPr lang="tr-TR" dirty="0"/>
              <a:t>Rolünü bilen insan, grubuna değer ekler.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664EC579-FBD3-47A3-AA27-D03F29A09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399" y="0"/>
            <a:ext cx="1178601" cy="128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73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Çizgi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E6CE5BCD-6618-4C55-8D81-853F56692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72799" y="-63910"/>
            <a:ext cx="1219200" cy="128802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5B7F56E-4C98-4C88-988F-47B5F32876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508" y="1452716"/>
            <a:ext cx="10548046" cy="5274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Etkinlik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916" y="904569"/>
            <a:ext cx="11336594" cy="540774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400" b="1" dirty="0">
                <a:latin typeface="Calibri" panose="020F0502020204030204" pitchFamily="34" charset="0"/>
                <a:cs typeface="Calibri" panose="020F0502020204030204" pitchFamily="34" charset="0"/>
              </a:rPr>
              <a:t>1. Aşağıdaki ifadeleri doğru ya da yanlış olarak değerlendiriniz.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8BB1D446-9B31-4D58-9DDB-F9255CEE9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534" y="0"/>
            <a:ext cx="1095466" cy="119717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5B68096-F209-4CCA-B1C6-D0599FCE1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16" y="1903374"/>
            <a:ext cx="11315426" cy="455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193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97967F-B821-4180-A65C-267D8A413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64690"/>
            <a:ext cx="10318955" cy="1123336"/>
          </a:xfrm>
        </p:spPr>
        <p:txBody>
          <a:bodyPr>
            <a:normAutofit/>
          </a:bodyPr>
          <a:lstStyle/>
          <a:p>
            <a:r>
              <a:rPr lang="tr-TR" sz="60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Etkinlik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406" y="1042218"/>
            <a:ext cx="11257936" cy="59681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2800" b="1" dirty="0">
                <a:latin typeface="Calibri" panose="020F0502020204030204" pitchFamily="34" charset="0"/>
                <a:cs typeface="Calibri" panose="020F0502020204030204" pitchFamily="34" charset="0"/>
              </a:rPr>
              <a:t>2. Aşağıdaki rol kartlarını uygun sorumluluklarla eşleştiriniz.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1763135F-406D-43A5-B068-8E1F05D31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534" y="0"/>
            <a:ext cx="1095466" cy="119717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A9D6529-A8C1-4031-9C22-7197E4C0D0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06" y="1562100"/>
            <a:ext cx="1104900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594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49AA708-5348-4B32-A108-6C4AE99BC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742" y="115530"/>
            <a:ext cx="10487578" cy="543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Aşağıdaki çoktan seçmeli soruları Eren’in Yaşam Kartlarındaki bilgilere göre cevaplayınız.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İçerik Yer Tutucusu 2">
            <a:extLst>
              <a:ext uri="{FF2B5EF4-FFF2-40B4-BE49-F238E27FC236}">
                <a16:creationId xmlns:a16="http://schemas.microsoft.com/office/drawing/2014/main" id="{CC924224-5585-4316-B87B-289E7E12AD85}"/>
              </a:ext>
            </a:extLst>
          </p:cNvPr>
          <p:cNvSpPr txBox="1">
            <a:spLocks/>
          </p:cNvSpPr>
          <p:nvPr/>
        </p:nvSpPr>
        <p:spPr>
          <a:xfrm>
            <a:off x="835743" y="5023816"/>
            <a:ext cx="3598606" cy="18341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800" b="1" dirty="0">
                <a:latin typeface="Calibri" panose="020F0502020204030204" pitchFamily="34" charset="0"/>
                <a:cs typeface="Calibri" panose="020F0502020204030204" pitchFamily="34" charset="0"/>
              </a:rPr>
              <a:t>1 Tabloda Eren’in doğuştan sahip olduğu role örnek olarak aşağıdakilerden hangisi gösterilebilir?</a:t>
            </a:r>
          </a:p>
          <a:p>
            <a:pPr marL="0" indent="0">
              <a:buNone/>
            </a:pPr>
            <a:r>
              <a:rPr lang="tr-TR" sz="1800" dirty="0">
                <a:latin typeface="Calibri" panose="020F0502020204030204" pitchFamily="34" charset="0"/>
                <a:cs typeface="Calibri" panose="020F0502020204030204" pitchFamily="34" charset="0"/>
              </a:rPr>
              <a:t>A) Kaptan 		B) Evlat</a:t>
            </a:r>
          </a:p>
          <a:p>
            <a:pPr marL="0" indent="0">
              <a:buNone/>
            </a:pPr>
            <a:r>
              <a:rPr lang="tr-TR" sz="1800" dirty="0">
                <a:latin typeface="Calibri" panose="020F0502020204030204" pitchFamily="34" charset="0"/>
                <a:cs typeface="Calibri" panose="020F0502020204030204" pitchFamily="34" charset="0"/>
              </a:rPr>
              <a:t>C) Koro üyesi 	D) Çalışan</a:t>
            </a: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İçerik Yer Tutucusu 2">
            <a:extLst>
              <a:ext uri="{FF2B5EF4-FFF2-40B4-BE49-F238E27FC236}">
                <a16:creationId xmlns:a16="http://schemas.microsoft.com/office/drawing/2014/main" id="{0F4E18A2-B5B9-40E2-BFE0-D4BBD722E40A}"/>
              </a:ext>
            </a:extLst>
          </p:cNvPr>
          <p:cNvSpPr txBox="1">
            <a:spLocks/>
          </p:cNvSpPr>
          <p:nvPr/>
        </p:nvSpPr>
        <p:spPr>
          <a:xfrm>
            <a:off x="4714568" y="5023816"/>
            <a:ext cx="3598606" cy="183418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2. Eren’in basketbol takımında kaptan olması ona aşağıdaki sorumluluklardan hangisini kazandırmıştır?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Dersleri dikkatle dinleme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B) Provalara zamanında katılma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C) Takımı adil yönlendirme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D) İşlerini zamanında yapma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İçerik Yer Tutucusu 2">
            <a:extLst>
              <a:ext uri="{FF2B5EF4-FFF2-40B4-BE49-F238E27FC236}">
                <a16:creationId xmlns:a16="http://schemas.microsoft.com/office/drawing/2014/main" id="{EE0AB418-0A72-4AFC-BDB5-9A722E7ACB43}"/>
              </a:ext>
            </a:extLst>
          </p:cNvPr>
          <p:cNvSpPr txBox="1">
            <a:spLocks/>
          </p:cNvSpPr>
          <p:nvPr/>
        </p:nvSpPr>
        <p:spPr>
          <a:xfrm>
            <a:off x="8593394" y="5023815"/>
            <a:ext cx="3598606" cy="183418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3. Aşağıdaki grup-rol eşleştirmelerinden hangisi yaşam kartlarına uygundur?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Sınıf - Öğrenci 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B) Aile – Kaptan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C) İş yeri - Koro üyesi</a:t>
            </a:r>
          </a:p>
          <a:p>
            <a:pPr marL="0" indent="0">
              <a:buNone/>
            </a:pP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D) Basketbol takımı - Çalışan</a:t>
            </a:r>
            <a:endParaRPr lang="tr-T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1FBE4344-3EE4-49A6-9CF5-B0CE36B1A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40997" y="0"/>
            <a:ext cx="1151003" cy="121728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D910FC6-897B-4737-ADFB-441BF09F91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737" y="421336"/>
            <a:ext cx="9204960" cy="460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79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813216-AFA8-461F-8790-28D2669DD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6" y="2686229"/>
            <a:ext cx="8361229" cy="2098226"/>
          </a:xfrm>
        </p:spPr>
        <p:txBody>
          <a:bodyPr/>
          <a:lstStyle/>
          <a:p>
            <a:r>
              <a:rPr lang="tr-TR" b="1" dirty="0">
                <a:latin typeface="AmsiProCond-Ultra" panose="020B0A06020201010104" pitchFamily="34" charset="-94"/>
              </a:rPr>
              <a:t>Zaman İçinde Değişen</a:t>
            </a:r>
            <a:br>
              <a:rPr lang="tr-TR" b="1" dirty="0">
                <a:latin typeface="AmsiProCond-Ultra" panose="020B0A06020201010104" pitchFamily="34" charset="-94"/>
              </a:rPr>
            </a:br>
            <a:r>
              <a:rPr lang="tr-TR" b="1" dirty="0">
                <a:latin typeface="AmsiProCond-Ultra" panose="020B0A06020201010104" pitchFamily="34" charset="-94"/>
              </a:rPr>
              <a:t>Roller ve Gruplar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725A3A9-6BDD-4C7B-92C9-5DC64E815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5070184"/>
            <a:ext cx="6831673" cy="1086237"/>
          </a:xfrm>
        </p:spPr>
        <p:txBody>
          <a:bodyPr/>
          <a:lstStyle/>
          <a:p>
            <a:r>
              <a:rPr lang="tr-TR" dirty="0">
                <a:latin typeface="AmsiProCond-Ultra" panose="020B0A06020201010104" pitchFamily="34" charset="-94"/>
              </a:rPr>
              <a:t>Birlikte Yaşamak</a:t>
            </a:r>
          </a:p>
        </p:txBody>
      </p:sp>
    </p:spTree>
    <p:extLst>
      <p:ext uri="{BB962C8B-B14F-4D97-AF65-F5344CB8AC3E}">
        <p14:creationId xmlns:p14="http://schemas.microsoft.com/office/powerpoint/2010/main" val="3540690215"/>
      </p:ext>
    </p:extLst>
  </p:cSld>
  <p:clrMapOvr>
    <a:masterClrMapping/>
  </p:clrMapOvr>
</p:sld>
</file>

<file path=ppt/theme/theme1.xml><?xml version="1.0" encoding="utf-8"?>
<a:theme xmlns:a="http://schemas.openxmlformats.org/drawingml/2006/main" name="Kırp">
  <a:themeElements>
    <a:clrScheme name="Kır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Kır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ır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TM10001105[[fn=Kırpma]]</Template>
  <TotalTime>64</TotalTime>
  <Words>988</Words>
  <Application>Microsoft Office PowerPoint</Application>
  <PresentationFormat>Geniş ekran</PresentationFormat>
  <Paragraphs>99</Paragraphs>
  <Slides>14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8" baseType="lpstr">
      <vt:lpstr>AmsiProCond-Ultra</vt:lpstr>
      <vt:lpstr>Calibri</vt:lpstr>
      <vt:lpstr>Franklin Gothic Book</vt:lpstr>
      <vt:lpstr>Kırp</vt:lpstr>
      <vt:lpstr>Zaman İçinde Değişen Roller ve Gruplar</vt:lpstr>
      <vt:lpstr>Cevaplayalım</vt:lpstr>
      <vt:lpstr>Tanımlar</vt:lpstr>
      <vt:lpstr>Örnekler</vt:lpstr>
      <vt:lpstr>Anlatım</vt:lpstr>
      <vt:lpstr>Anlatım</vt:lpstr>
      <vt:lpstr>Anlatım</vt:lpstr>
      <vt:lpstr>Anlatım</vt:lpstr>
      <vt:lpstr>Şiir</vt:lpstr>
      <vt:lpstr>Çizgi</vt:lpstr>
      <vt:lpstr>Etkinlik</vt:lpstr>
      <vt:lpstr>Etkinlik</vt:lpstr>
      <vt:lpstr>PowerPoint Sunusu</vt:lpstr>
      <vt:lpstr>Zaman İçinde Değişen Roller ve Gruplar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creator>Berkay Türkal</dc:creator>
  <cp:lastModifiedBy>Berkay Türkal</cp:lastModifiedBy>
  <cp:revision>32</cp:revision>
  <dcterms:created xsi:type="dcterms:W3CDTF">2026-09-20T07:56:22Z</dcterms:created>
  <dcterms:modified xsi:type="dcterms:W3CDTF">2026-09-23T08:00:49Z</dcterms:modified>
</cp:coreProperties>
</file>