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74" r:id="rId4"/>
  </p:sldMasterIdLst>
  <p:notesMasterIdLst>
    <p:notesMasterId r:id="rId62"/>
  </p:notesMasterIdLst>
  <p:sldIdLst>
    <p:sldId id="337" r:id="rId5"/>
    <p:sldId id="353" r:id="rId6"/>
    <p:sldId id="381" r:id="rId7"/>
    <p:sldId id="355" r:id="rId8"/>
    <p:sldId id="392" r:id="rId9"/>
    <p:sldId id="394" r:id="rId10"/>
    <p:sldId id="256" r:id="rId11"/>
    <p:sldId id="257" r:id="rId12"/>
    <p:sldId id="359" r:id="rId13"/>
    <p:sldId id="258" r:id="rId14"/>
    <p:sldId id="259" r:id="rId15"/>
    <p:sldId id="260" r:id="rId16"/>
    <p:sldId id="261" r:id="rId17"/>
    <p:sldId id="262" r:id="rId18"/>
    <p:sldId id="263" r:id="rId19"/>
    <p:sldId id="361" r:id="rId20"/>
    <p:sldId id="264" r:id="rId21"/>
    <p:sldId id="336" r:id="rId22"/>
    <p:sldId id="265" r:id="rId23"/>
    <p:sldId id="329" r:id="rId24"/>
    <p:sldId id="300" r:id="rId25"/>
    <p:sldId id="301" r:id="rId26"/>
    <p:sldId id="308" r:id="rId27"/>
    <p:sldId id="338" r:id="rId28"/>
    <p:sldId id="339" r:id="rId29"/>
    <p:sldId id="363" r:id="rId30"/>
    <p:sldId id="266" r:id="rId31"/>
    <p:sldId id="267" r:id="rId32"/>
    <p:sldId id="365" r:id="rId33"/>
    <p:sldId id="383" r:id="rId34"/>
    <p:sldId id="276" r:id="rId35"/>
    <p:sldId id="327" r:id="rId36"/>
    <p:sldId id="272" r:id="rId37"/>
    <p:sldId id="341" r:id="rId38"/>
    <p:sldId id="342" r:id="rId39"/>
    <p:sldId id="268" r:id="rId40"/>
    <p:sldId id="371" r:id="rId41"/>
    <p:sldId id="384" r:id="rId42"/>
    <p:sldId id="388" r:id="rId43"/>
    <p:sldId id="386" r:id="rId44"/>
    <p:sldId id="269" r:id="rId45"/>
    <p:sldId id="367" r:id="rId46"/>
    <p:sldId id="372" r:id="rId47"/>
    <p:sldId id="330" r:id="rId48"/>
    <p:sldId id="270" r:id="rId49"/>
    <p:sldId id="374" r:id="rId50"/>
    <p:sldId id="375" r:id="rId51"/>
    <p:sldId id="390" r:id="rId52"/>
    <p:sldId id="376" r:id="rId53"/>
    <p:sldId id="333" r:id="rId54"/>
    <p:sldId id="343" r:id="rId55"/>
    <p:sldId id="344" r:id="rId56"/>
    <p:sldId id="346" r:id="rId57"/>
    <p:sldId id="349" r:id="rId58"/>
    <p:sldId id="351" r:id="rId59"/>
    <p:sldId id="350" r:id="rId60"/>
    <p:sldId id="823" r:id="rId6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6271"/>
    <a:srgbClr val="E8FF5D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7262" autoAdjust="0"/>
    <p:restoredTop sz="86441" autoAdjust="0"/>
  </p:normalViewPr>
  <p:slideViewPr>
    <p:cSldViewPr>
      <p:cViewPr>
        <p:scale>
          <a:sx n="75" d="100"/>
          <a:sy n="75" d="100"/>
        </p:scale>
        <p:origin x="1434" y="-18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F44A3-6687-476B-8D69-BB10574C2399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F0C7F-E5B8-4032-B8C6-86BD264078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1419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4F0C7F-E5B8-4032-B8C6-86BD26407867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9579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7018BD-88AA-4AD5-938A-C5A8DEAF7CDB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477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3303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9177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2625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0448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792575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83906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2171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2350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24397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25254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91310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6539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169E74E-8AE4-4E34-B44F-D466E88303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77999F2-ABED-46E8-9E37-6E02DB87C5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80E9142-D2ED-4FA6-ABD5-D5B5B95A9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741F58D-DCA3-4A10-8A8B-872CB7D08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EA872C4-9B50-4E52-BCD5-634EEE411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72427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5488DE8-578E-4D02-BE7B-F068A4FA0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1DC72E-1CED-4C25-A1AF-7BBA3E137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8E8C3B-987E-44B0-BE89-65DC6DC2D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D3F9F46-B739-47FB-8005-B128A188C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BD50AC6-C3F0-4385-9683-7A6676B51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94252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F984E2A-5E74-4423-B60C-2CAA3426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935A61B-7C82-42EF-9CE7-536D5B8A5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C647738-3A72-48EA-99AE-88DBCD00A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ECD88C8-9A9B-4251-9F8E-E1EE5DEDF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244FCED-8326-47F8-ABC4-914685D7B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24355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C114CA7-A811-4A1F-8984-70B20EDBD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D939A68-0D8E-4E51-83C0-526BFEA571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4E3349D8-59AF-4C1C-A3F3-C789BB9628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3F977EB-A2DA-4B01-A516-A5ADA92D7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F2FF4F8-CDE8-4EA2-B9C6-C36CCA512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073EA85-C98D-404B-9C18-C75FCFBFB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06183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2F6DF6E-C526-4481-B684-EC0C67EC7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204AEE4-3CD2-4B04-9D19-BC15D8C79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674130A-9239-4A26-A9E9-B067DED61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580F578E-9550-425D-8235-ED9F5468D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459BF4DC-B0DB-4BCA-B7F0-CE4E41D73A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71CC8D17-ACCE-4A77-B3F5-5407B1AB8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20C0E254-7E07-412F-A1DF-A8F49C62F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38C4BD9A-14EB-4175-952E-0849BEA9F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95519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34C57C6-906C-4B0F-98A7-84AEC51D6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44BD984B-6422-4624-98F1-B186459EA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ACBD8D22-7765-4D9A-A56C-DDB3ADC2F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D1A40A0-971B-472E-8EFF-1E395C265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71748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6F720915-6982-4590-97A6-69C38BE2C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6B257BCB-5A3E-435A-8C6B-5B15AD660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BF9A8FE9-8453-4A65-B40F-B84AA5360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48344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1A7C92A-080E-4E7B-B3D3-83A3F7D6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A1B798A-171F-4748-8FFE-974E57EC5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F89E603-33E8-4D82-ADAA-90F289A2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294304A0-84CF-4BAE-AED8-69C3BA60E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4756982-F103-425C-AC43-7EF979818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73AFE97-B01A-4B45-9A2C-1630687E7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11627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8F2D703-C7DE-4B28-9967-486596596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E9B36578-8AED-40D2-BF98-BBCE88F2B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3A471167-7D75-4341-AEE1-F522E2B76B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85E7CE5-BBDA-4AA4-93E9-AA2DD4EAF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3C088DD7-F201-4604-A3B9-98B444FFB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5AEA6FC-0D77-4499-AED0-38F503EF4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654386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F3D0C97-B6ED-48AD-A666-65D813FD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D8A190E2-7478-4534-8874-9B395AA3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EFCB769-8AE7-4A16-B813-9089110E0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BC218CD-03F4-480C-BB16-7F91B8CE4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20C3FA7-181A-4164-8B38-331F47C7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04561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1CF6489-BC5C-4116-9A15-7B62C8DE0C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6A881F1-571C-48D0-9003-57DA81ECE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622C8A0-046C-4241-9AD2-4800F2C20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38F12E7-6878-4022-9EE2-1FC92DBF4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6647270-598E-4FA0-B718-EB879B8FD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588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2399B-4E4F-4676-84A0-28BE8FBE791A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788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41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sldNum="0" hdr="0" ftr="0" dt="0"/>
  <p:txStyles>
    <p:titleStyle>
      <a:lvl1pPr algn="ctr" defTabSz="1625620" rtl="0" eaLnBrk="1" latinLnBrk="0" hangingPunct="1"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08" indent="-609608" algn="l" defTabSz="1625620" rtl="0" eaLnBrk="1" latinLnBrk="0" hangingPunct="1">
        <a:spcBef>
          <a:spcPct val="20000"/>
        </a:spcBef>
        <a:buFont typeface="Arial" pitchFamily="34" charset="0"/>
        <a:buChar char="•"/>
        <a:defRPr sz="5689" kern="1200">
          <a:solidFill>
            <a:schemeClr val="tx1"/>
          </a:solidFill>
          <a:latin typeface="+mn-lt"/>
          <a:ea typeface="+mn-ea"/>
          <a:cs typeface="+mn-cs"/>
        </a:defRPr>
      </a:lvl1pPr>
      <a:lvl2pPr marL="1320817" indent="-508006" algn="l" defTabSz="1625620" rtl="0" eaLnBrk="1" latinLnBrk="0" hangingPunct="1">
        <a:spcBef>
          <a:spcPct val="20000"/>
        </a:spcBef>
        <a:buFont typeface="Arial" pitchFamily="34" charset="0"/>
        <a:buChar char="–"/>
        <a:defRPr sz="4978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spcBef>
          <a:spcPct val="20000"/>
        </a:spcBef>
        <a:buFont typeface="Arial" pitchFamily="34" charset="0"/>
        <a:buChar char="–"/>
        <a:defRPr sz="3556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spcBef>
          <a:spcPct val="20000"/>
        </a:spcBef>
        <a:buFont typeface="Arial" pitchFamily="34" charset="0"/>
        <a:buChar char="»"/>
        <a:defRPr sz="3556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5EB7920-8CD1-435E-BC2D-8A00F6197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0E89F927-32AC-4F2B-9D71-8CC5CD5D0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C1231E0-1A86-4EA3-8E14-CF1465D430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8B1E8-5365-4C60-8224-510A368A4DBF}" type="datetimeFigureOut">
              <a:rPr lang="tr-TR" smtClean="0"/>
              <a:t>11.05.2026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E8CD1E9-39A0-477B-83EF-631AEE6E9A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0B2DA88-0FBB-4501-96BB-46FBAE7A26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51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tr.pinterest.com/engindemirci44/_profile/" TargetMode="External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hyperlink" Target="https://ogretmensosyalbilgiler.wordpres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stagram.com/engindemirci44/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hyperlink" Target="https://www.facebook.com/engin.demirci.393" TargetMode="External"/><Relationship Id="rId4" Type="http://schemas.openxmlformats.org/officeDocument/2006/relationships/hyperlink" Target="https://www.youtube.com/@engindemirci44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9.png"/><Relationship Id="rId11" Type="http://schemas.openxmlformats.org/officeDocument/2006/relationships/image" Target="../media/image65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9" Type="http://schemas.openxmlformats.org/officeDocument/2006/relationships/image" Target="../media/image65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openxmlformats.org/officeDocument/2006/relationships/image" Target="../media/image85.png"/><Relationship Id="rId7" Type="http://schemas.openxmlformats.org/officeDocument/2006/relationships/hyperlink" Target="https://www.youtube.com/@engindemirci44" TargetMode="External"/><Relationship Id="rId12" Type="http://schemas.openxmlformats.org/officeDocument/2006/relationships/image" Target="../media/image9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88.png"/><Relationship Id="rId11" Type="http://schemas.openxmlformats.org/officeDocument/2006/relationships/image" Target="../media/image92.png"/><Relationship Id="rId5" Type="http://schemas.openxmlformats.org/officeDocument/2006/relationships/image" Target="../media/image87.png"/><Relationship Id="rId10" Type="http://schemas.openxmlformats.org/officeDocument/2006/relationships/image" Target="../media/image91.png"/><Relationship Id="rId4" Type="http://schemas.openxmlformats.org/officeDocument/2006/relationships/image" Target="../media/image86.png"/><Relationship Id="rId9" Type="http://schemas.openxmlformats.org/officeDocument/2006/relationships/image" Target="../media/image90.jpeg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çizgi film, kurgu edebiyat, iç meka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D4D3D143-D084-80E7-908E-72FAAC48F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55D9260-E40F-3096-24C9-BAE3DD77E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800" y="-609600"/>
            <a:ext cx="4464676" cy="2971800"/>
          </a:xfrm>
          <a:prstGeom prst="rect">
            <a:avLst/>
          </a:prstGeom>
        </p:spPr>
      </p:pic>
      <p:pic>
        <p:nvPicPr>
          <p:cNvPr id="5" name="Resim 4">
            <a:hlinkClick r:id="rId4"/>
            <a:extLst>
              <a:ext uri="{FF2B5EF4-FFF2-40B4-BE49-F238E27FC236}">
                <a16:creationId xmlns:a16="http://schemas.microsoft.com/office/drawing/2014/main" id="{E4BF9F8E-572B-6E7D-3A07-C02EF718EE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32758" y="8275319"/>
            <a:ext cx="556245" cy="536225"/>
          </a:xfrm>
          <a:prstGeom prst="rect">
            <a:avLst/>
          </a:prstGeom>
        </p:spPr>
      </p:pic>
      <p:pic>
        <p:nvPicPr>
          <p:cNvPr id="6" name="Resim 5">
            <a:hlinkClick r:id="rId6"/>
            <a:extLst>
              <a:ext uri="{FF2B5EF4-FFF2-40B4-BE49-F238E27FC236}">
                <a16:creationId xmlns:a16="http://schemas.microsoft.com/office/drawing/2014/main" id="{95362C96-4318-D75E-C885-AFE7E24DE2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31172" y="8279274"/>
            <a:ext cx="537655" cy="536225"/>
          </a:xfrm>
          <a:prstGeom prst="rect">
            <a:avLst/>
          </a:prstGeom>
        </p:spPr>
      </p:pic>
      <p:pic>
        <p:nvPicPr>
          <p:cNvPr id="7" name="Resim 6">
            <a:hlinkClick r:id="rId8"/>
            <a:extLst>
              <a:ext uri="{FF2B5EF4-FFF2-40B4-BE49-F238E27FC236}">
                <a16:creationId xmlns:a16="http://schemas.microsoft.com/office/drawing/2014/main" id="{A855A7C5-63AE-16D6-8745-FFE3B484E43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-650" t="66618" r="78978" b="-1691"/>
          <a:stretch/>
        </p:blipFill>
        <p:spPr>
          <a:xfrm>
            <a:off x="13589003" y="8261355"/>
            <a:ext cx="546281" cy="564154"/>
          </a:xfrm>
          <a:prstGeom prst="rect">
            <a:avLst/>
          </a:prstGeom>
        </p:spPr>
      </p:pic>
      <p:pic>
        <p:nvPicPr>
          <p:cNvPr id="8" name="Resim 7">
            <a:hlinkClick r:id="rId10"/>
            <a:extLst>
              <a:ext uri="{FF2B5EF4-FFF2-40B4-BE49-F238E27FC236}">
                <a16:creationId xmlns:a16="http://schemas.microsoft.com/office/drawing/2014/main" id="{8E7685B3-6DC0-CAB7-95EC-0EC69FF3FF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61800" y="8279274"/>
            <a:ext cx="581984" cy="546235"/>
          </a:xfrm>
          <a:prstGeom prst="rect">
            <a:avLst/>
          </a:prstGeom>
        </p:spPr>
      </p:pic>
      <p:pic>
        <p:nvPicPr>
          <p:cNvPr id="9" name="Resim 8">
            <a:hlinkClick r:id="rId12"/>
            <a:extLst>
              <a:ext uri="{FF2B5EF4-FFF2-40B4-BE49-F238E27FC236}">
                <a16:creationId xmlns:a16="http://schemas.microsoft.com/office/drawing/2014/main" id="{B26081A3-299C-EAC2-5C59-7F4A4132319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139676" y="8077200"/>
            <a:ext cx="1972179" cy="74830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F3A8BA8-A5AD-7028-CC50-90CD68DE029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6448" y="7220307"/>
            <a:ext cx="4767351" cy="187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81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ekran görüntüsü, bilgisayar oyunu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EC8FA05A-F0C6-C54E-D449-4B46E56CE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B6EA8E81-2046-5B1F-79D0-55CFD48BF61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r-TR" dirty="0"/>
              <a:t>«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çizgi film, bilgisayar oyunu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962959BA-3AA5-5F9E-A61B-AE318B433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çizgi film, bilgisayar oyunu, kurgu edebiyat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A2618F83-B603-1D67-AFC4-73591A88E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giyim, bilgisayar oyunu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967549D6-3394-7684-C761-7432B66E9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 descr="metin, ekran görüntüsü, bilgisayar oyunu, strateji video oyunu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C28A9D40-B110-EF83-EE84-D4175847B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çizgi film, yazı tipi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B3CB270-FCF1-7CC1-BF05-05C6A0BF9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im, çizgi film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50B4D69-6082-B247-BED3-475A1B92D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poster, çizgi film, kurgu edebiyat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0FCB1E9F-0D19-9A24-1180-65D96D9E2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el yazısı, çizgi film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0A68F46F-29A4-FBAC-34BB-BF4E39708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ekran görüntüsü, diyagram, yazı tipi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D56A5EA-0490-9B8C-F23A-5DFBB0E3B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 descr="metin, ekran görüntüsü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4F13DE6-DACF-3FAC-AC9E-7E2D96903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E92AB31-8C46-BD7D-BAAC-ECF12628C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52600" y="8613602"/>
            <a:ext cx="1975275" cy="5303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yazı tipi, el yazısı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1D490590-4586-A18F-5AA9-2CC9B494F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el yazısı, mektup, harf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10D23CEA-886F-B0EB-7539-395EFC257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sanat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3BE658BB-F9F5-854F-E16A-A7587F58B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yazı tipi içeren bir resim">
            <a:extLst>
              <a:ext uri="{FF2B5EF4-FFF2-40B4-BE49-F238E27FC236}">
                <a16:creationId xmlns:a16="http://schemas.microsoft.com/office/drawing/2014/main" id="{20291052-F986-19E7-5118-868DBAE22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8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 descr="metin, insan yüzü, çizgi film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3897530-CA02-E0FC-7C9F-B4824C47B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0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memeli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9EDC7077-1DE5-D8EA-4283-AE155AB69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714" y="2130294"/>
            <a:ext cx="13794412" cy="595021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FC4CCDA-17F3-79AC-375D-D25944F8A29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17600" y="4847109"/>
            <a:ext cx="516582" cy="5165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9250D98-CFC4-3DE0-28C2-5B101FE4F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" y="1264479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9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292" y="2774492"/>
            <a:ext cx="14322777" cy="472277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03F61B3-2356-94D9-6D29-FEA31CCB91F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89000" y="6718741"/>
            <a:ext cx="516582" cy="5165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3042028-2617-D013-DB5B-97C6C1E63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1908677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55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078" y="1723638"/>
            <a:ext cx="13639967" cy="647044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7424D29-7D0F-9A72-06C2-869C89BAFBA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390078" y="3352800"/>
            <a:ext cx="516582" cy="5165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0580097-B31B-C586-E56D-E45B7560D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5955" y="857823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8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888" y="1206356"/>
            <a:ext cx="14704827" cy="731583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0437DAB-8A0F-9397-045F-ED9DE2341A5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76083" y="7679353"/>
            <a:ext cx="516582" cy="51658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24AD153-2804-92E8-A570-AF50A9840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340541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194F2083-5DFB-E292-D568-98285DAAE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417" y="1752600"/>
            <a:ext cx="12705165" cy="6102625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85A19B1-91E6-646F-356D-F4DF03B431A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722034" y="6172200"/>
            <a:ext cx="516582" cy="51658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266E327-6860-FF85-43F1-99350ADEE9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634" y="886785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AE7D0FE-128C-2EAE-038E-BCA7BA519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751" y="1447800"/>
            <a:ext cx="14052498" cy="671837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64B5C87-C977-347F-1175-EEFBC97DFBC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17611" y="3657600"/>
            <a:ext cx="516582" cy="51658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FE0BD77-C793-D3B6-42DA-354113755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619936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3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giyim, çizgi film, insan yüz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1A3EA72C-F6D8-072E-EB84-8E689E920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mektup, harf, çizgi film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5616D0E-5033-F3B2-5E27-950C1B3EB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4DC4C3F-A027-58B3-F93A-EDDC8A93D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kurgu edebiyat, çizgi film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BFEEB1CD-E626-E6F2-4209-34F8EF28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bilgisayar oyunu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3B9199F0-50FE-31AA-BCB6-11A313500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332" y="1641576"/>
            <a:ext cx="13014056" cy="647044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472D4CD-5A22-5FFA-5E6B-6306542092C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30321" y="5943600"/>
            <a:ext cx="516582" cy="51658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72D2643-AC02-FD27-39C4-D9DCA0B3D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800" y="775761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88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9D945801-4755-430C-86B5-C80CCDE30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498" y="2439737"/>
            <a:ext cx="15095004" cy="602337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1677D48-4177-4F39-80AB-CEF047232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0788" y="1508374"/>
            <a:ext cx="4259441" cy="114614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90AD04B-23E4-4ADF-9E4B-EB5548A6AE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498" y="7513547"/>
            <a:ext cx="680569" cy="68406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AF63346-6BF1-4442-55BC-401551853E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400" y="1508374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133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354" y="2367044"/>
            <a:ext cx="13794412" cy="544623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1A2A1B7-2A69-B9F3-1D91-7DB40449204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246654" y="4831869"/>
            <a:ext cx="516582" cy="51658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6D0EB15-4D9B-C3A7-5321-07EE15614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600" y="1501229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0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0AF98BE-5860-DE3D-3E5C-2A5940849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233" y="1142703"/>
            <a:ext cx="13991533" cy="685859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BC4EF2A-CEB1-AED6-307F-D4CEA5317C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90129" y="5181600"/>
            <a:ext cx="516582" cy="5165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589C117-7531-2FFE-0415-9CC168174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833" y="709795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85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8AA3E1E-22DC-E9CC-6931-75D643A32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60" y="1410950"/>
            <a:ext cx="15137680" cy="63221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862ED67-4AC0-1E0E-DC90-63797C32CC6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59160" y="6934200"/>
            <a:ext cx="516582" cy="51658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16DEC00-D7D9-6794-E000-569FDB9516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800" y="545135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7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mektup, harf, çizgi film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EE76FDEE-2E03-24C5-70BE-D1549CCE8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bilgisayar oyunu, video oyunu yazılımı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CEB6C49-1AA2-426A-2A46-7B54A673A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ekran görüntüsü, kitap, oda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3C828BFF-D502-C019-E4C4-085D4B03C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 descr="metin, giyim, bilgisayar oyunu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DC4CF3E4-9FD4-6EEB-9A16-7660E191A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kitap, raf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3429A825-3677-1F05-A300-8A3DA759D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ekran görüntüsü, yazı tipi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A3F8FFEE-11E9-3073-11B0-48C8DC30C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973369B-E60A-166B-64FF-5FFE5C008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2" y="0"/>
            <a:ext cx="16208995" cy="9144000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mobilya, masa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711D7D08-F964-727B-8AB6-DBE815785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127" y="1673078"/>
            <a:ext cx="13509907" cy="631600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0A95C5A-AE3B-C299-664C-F7608A84427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94966" y="4572789"/>
            <a:ext cx="516582" cy="5165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08E8DCA-B32C-1046-C8D4-EC6B0BF061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400" y="807263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63757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 descr="metin, çizgi film, giyi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BEECA1F-9A43-86BA-9062-706A5D2978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kişi, şahıs, ekran görüntüsü, iç meka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198A6E7A-BD63-19CB-B232-E108C55FB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çizgi film, kurgu edebiyat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FE9F71E0-3277-9C5C-48CF-49AD08D2E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anime, çizgi film, bilgisayar oyunu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55672325-2E1A-D152-F167-8C50F76D6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 descr="metin, giyim, kişi, şahıs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16DBE50-65FB-AB50-D737-D260B76CF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Çizgi film, kurgu edebiyat, çizgi fil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0CF6F21-CB9A-CAC7-E0D7-6E79CD2B47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D1B3662A-A62B-9F5D-3635-738C055A9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247" y="1828562"/>
            <a:ext cx="13863506" cy="548687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72B15BA-E959-F3CB-D8D3-44351EB068F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31961" y="6477000"/>
            <a:ext cx="516582" cy="51658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BECEE8E-369B-A8FB-D745-7858BA618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0" y="962747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50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F51C71D-38AF-4A85-E779-C5F4780C7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932" y="1143000"/>
            <a:ext cx="15040136" cy="731583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4965556-01DC-5FFC-BE0F-94DCF3E1C3B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F9E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81653" y="6934200"/>
            <a:ext cx="516582" cy="51658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A1721B1-C9DB-D2B4-448D-558445E3A2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" y="1295400"/>
            <a:ext cx="3855713" cy="86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0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1788160"/>
          </a:xfrm>
          <a:prstGeom prst="rect">
            <a:avLst/>
          </a:prstGeom>
          <a:solidFill>
            <a:srgbClr val="16A34A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8940800"/>
            <a:ext cx="16256000" cy="203200"/>
          </a:xfrm>
          <a:prstGeom prst="rect">
            <a:avLst/>
          </a:prstGeom>
          <a:solidFill>
            <a:srgbClr val="16A34A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50240" y="81280"/>
            <a:ext cx="3251200" cy="65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A7F3D0"/>
                </a:solidFill>
                <a:latin typeface="Calibri" panose="020F0502020204030204"/>
              </a:rPr>
              <a:t>ETKİNLİK 1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487680" y="731520"/>
            <a:ext cx="14630400" cy="894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4622" b="1" dirty="0">
                <a:solidFill>
                  <a:srgbClr val="FFFFFF"/>
                </a:solidFill>
                <a:latin typeface="Calibri" panose="020F0502020204030204"/>
              </a:rPr>
              <a:t>✓ DOĞRU / ✗ YANLIŞ</a:t>
            </a:r>
            <a:endParaRPr lang="en-US" sz="4622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87680" y="1950720"/>
            <a:ext cx="15280640" cy="56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dirty="0">
                <a:solidFill>
                  <a:srgbClr val="6B7280"/>
                </a:solidFill>
                <a:latin typeface="Calibri" panose="020F0502020204030204"/>
              </a:rPr>
              <a:t>Aşağıdaki ifadelerin yanına DOĞRU için (D), YANLIŞ için (Y) yazınız.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06400" y="2682240"/>
            <a:ext cx="15443200" cy="747776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68960" y="2682240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1.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1219200" y="2682240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Telif hakkı koruma süresi eser sahibinin ölümünden sonra 70 yıl daha devam eder.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13492480" y="2796032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3492480" y="2796032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14337792" y="2796032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4337792" y="2796032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06400" y="3527552"/>
            <a:ext cx="15443200" cy="747776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68960" y="3527552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2.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219200" y="3527552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Patent belgesi Kültür ve Turizm Bakanlığı tarafından verilir.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13492480" y="3641344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3492480" y="3641344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14337792" y="3641344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4337792" y="3641344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406400" y="4372864"/>
            <a:ext cx="15443200" cy="747776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68960" y="4372864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3.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1219200" y="4372864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Korsan ürünler üzerinde bandrol bulunmaz.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13492480" y="4486656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3492480" y="4486656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14337792" y="4486656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4337792" y="4486656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06400" y="5218176"/>
            <a:ext cx="15443200" cy="747776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568960" y="5218176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4.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1219200" y="5218176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Patent belgesinin geçerlilik süresi en fazla 20 yıldır.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13492480" y="5331968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3492480" y="5331968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14337792" y="5331968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14337792" y="5331968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406400" y="6063488"/>
            <a:ext cx="15443200" cy="747776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568960" y="6063488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5.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1219200" y="6063488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Bir eserin sahibi, onu satın alan kişidir.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13492480" y="6177280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13492480" y="6177280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14337792" y="6177280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14337792" y="6177280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Shape 40"/>
          <p:cNvSpPr/>
          <p:nvPr/>
        </p:nvSpPr>
        <p:spPr>
          <a:xfrm>
            <a:off x="406400" y="6908800"/>
            <a:ext cx="15443200" cy="747776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568960" y="6908800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6.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1219200" y="6908800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Telif hakkı müzik, film, kitap ve yazılım gibi eserleri korur.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Shape 43"/>
          <p:cNvSpPr/>
          <p:nvPr/>
        </p:nvSpPr>
        <p:spPr>
          <a:xfrm>
            <a:off x="13492480" y="7022592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13492480" y="7022592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Shape 45"/>
          <p:cNvSpPr/>
          <p:nvPr/>
        </p:nvSpPr>
        <p:spPr>
          <a:xfrm>
            <a:off x="14337792" y="7022592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14337792" y="7022592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Shape 47"/>
          <p:cNvSpPr/>
          <p:nvPr/>
        </p:nvSpPr>
        <p:spPr>
          <a:xfrm>
            <a:off x="406400" y="7754112"/>
            <a:ext cx="15443200" cy="747776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568960" y="7754112"/>
            <a:ext cx="56896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A3A5C"/>
                </a:solidFill>
                <a:latin typeface="Calibri" panose="020F0502020204030204"/>
              </a:rPr>
              <a:t>7.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1" name="Text 49"/>
          <p:cNvSpPr/>
          <p:nvPr/>
        </p:nvSpPr>
        <p:spPr>
          <a:xfrm>
            <a:off x="1219200" y="7754112"/>
            <a:ext cx="12192000" cy="747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1E293B"/>
                </a:solidFill>
                <a:latin typeface="Calibri" panose="020F0502020204030204"/>
              </a:rPr>
              <a:t>Korsan ürün satın almak yasal bir davranıştır.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2" name="Shape 50"/>
          <p:cNvSpPr/>
          <p:nvPr/>
        </p:nvSpPr>
        <p:spPr>
          <a:xfrm>
            <a:off x="13492480" y="7867904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16A34A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13492480" y="7867904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16A34A"/>
                </a:solidFill>
                <a:latin typeface="Calibri" panose="020F0502020204030204"/>
              </a:rPr>
              <a:t>D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4" name="Shape 52"/>
          <p:cNvSpPr/>
          <p:nvPr/>
        </p:nvSpPr>
        <p:spPr>
          <a:xfrm>
            <a:off x="14337792" y="7867904"/>
            <a:ext cx="682752" cy="520192"/>
          </a:xfrm>
          <a:prstGeom prst="rect">
            <a:avLst/>
          </a:prstGeom>
          <a:solidFill>
            <a:srgbClr val="FFFFFF"/>
          </a:solidFill>
          <a:ln w="12700">
            <a:solidFill>
              <a:srgbClr val="DC2626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14337792" y="7867904"/>
            <a:ext cx="682752" cy="520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1778" b="1" dirty="0">
                <a:solidFill>
                  <a:srgbClr val="DC2626"/>
                </a:solidFill>
                <a:latin typeface="Calibri" panose="020F0502020204030204"/>
              </a:rPr>
              <a:t>Y</a:t>
            </a:r>
            <a:endParaRPr lang="en-US" sz="177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63718E5F-57E4-3552-B383-15AC260F8013}"/>
              </a:ext>
            </a:extLst>
          </p:cNvPr>
          <p:cNvSpPr/>
          <p:nvPr/>
        </p:nvSpPr>
        <p:spPr>
          <a:xfrm>
            <a:off x="13492480" y="2796032"/>
            <a:ext cx="682752" cy="520192"/>
          </a:xfrm>
          <a:prstGeom prst="rect">
            <a:avLst/>
          </a:prstGeom>
          <a:solidFill>
            <a:srgbClr val="92D05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DB1894E0-00A6-BDEE-A1ED-86EE98A0DBAD}"/>
              </a:ext>
            </a:extLst>
          </p:cNvPr>
          <p:cNvSpPr/>
          <p:nvPr/>
        </p:nvSpPr>
        <p:spPr>
          <a:xfrm>
            <a:off x="13484352" y="4498340"/>
            <a:ext cx="682752" cy="520192"/>
          </a:xfrm>
          <a:prstGeom prst="rect">
            <a:avLst/>
          </a:prstGeom>
          <a:solidFill>
            <a:srgbClr val="92D05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B68F93DF-32A2-7020-F525-AA6C73729FA9}"/>
              </a:ext>
            </a:extLst>
          </p:cNvPr>
          <p:cNvSpPr/>
          <p:nvPr/>
        </p:nvSpPr>
        <p:spPr>
          <a:xfrm>
            <a:off x="13492480" y="5331968"/>
            <a:ext cx="682752" cy="520192"/>
          </a:xfrm>
          <a:prstGeom prst="rect">
            <a:avLst/>
          </a:prstGeom>
          <a:solidFill>
            <a:srgbClr val="92D05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0C3E23F0-B638-7403-E90B-0A4337A155A3}"/>
              </a:ext>
            </a:extLst>
          </p:cNvPr>
          <p:cNvSpPr/>
          <p:nvPr/>
        </p:nvSpPr>
        <p:spPr>
          <a:xfrm>
            <a:off x="13492480" y="7027164"/>
            <a:ext cx="682752" cy="520192"/>
          </a:xfrm>
          <a:prstGeom prst="rect">
            <a:avLst/>
          </a:prstGeom>
          <a:solidFill>
            <a:srgbClr val="92D05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F1800C05-3A4F-F71A-C92C-754D98FDECFF}"/>
              </a:ext>
            </a:extLst>
          </p:cNvPr>
          <p:cNvSpPr/>
          <p:nvPr/>
        </p:nvSpPr>
        <p:spPr>
          <a:xfrm>
            <a:off x="14337792" y="3644392"/>
            <a:ext cx="682752" cy="520192"/>
          </a:xfrm>
          <a:prstGeom prst="rect">
            <a:avLst/>
          </a:prstGeom>
          <a:solidFill>
            <a:srgbClr val="FF000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EBCD4EA2-1AA9-590A-2566-E42F90A76A90}"/>
              </a:ext>
            </a:extLst>
          </p:cNvPr>
          <p:cNvSpPr/>
          <p:nvPr/>
        </p:nvSpPr>
        <p:spPr>
          <a:xfrm>
            <a:off x="14337792" y="6169152"/>
            <a:ext cx="682752" cy="520192"/>
          </a:xfrm>
          <a:prstGeom prst="rect">
            <a:avLst/>
          </a:prstGeom>
          <a:solidFill>
            <a:srgbClr val="FF000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A6437402-1989-93A4-E1BF-9158C0A8AEDB}"/>
              </a:ext>
            </a:extLst>
          </p:cNvPr>
          <p:cNvSpPr/>
          <p:nvPr/>
        </p:nvSpPr>
        <p:spPr>
          <a:xfrm>
            <a:off x="14348460" y="7867904"/>
            <a:ext cx="682752" cy="520192"/>
          </a:xfrm>
          <a:prstGeom prst="rect">
            <a:avLst/>
          </a:prstGeom>
          <a:solidFill>
            <a:srgbClr val="FF0000">
              <a:alpha val="4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3" name="Resim 62">
            <a:extLst>
              <a:ext uri="{FF2B5EF4-FFF2-40B4-BE49-F238E27FC236}">
                <a16:creationId xmlns:a16="http://schemas.microsoft.com/office/drawing/2014/main" id="{A48C29F0-3631-30EE-9267-C037573488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0442" y="187928"/>
            <a:ext cx="1975275" cy="530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1788160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8940800"/>
            <a:ext cx="16256000" cy="203200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50240" y="81280"/>
            <a:ext cx="3251200" cy="65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b="1" dirty="0">
                <a:solidFill>
                  <a:srgbClr val="BFDBFE"/>
                </a:solidFill>
              </a:rPr>
              <a:t>ETKİNLİK 2</a:t>
            </a:r>
            <a:endParaRPr lang="en-US" sz="1956" dirty="0"/>
          </a:p>
        </p:txBody>
      </p:sp>
      <p:sp>
        <p:nvSpPr>
          <p:cNvPr id="5" name="Text 3"/>
          <p:cNvSpPr/>
          <p:nvPr/>
        </p:nvSpPr>
        <p:spPr>
          <a:xfrm>
            <a:off x="487680" y="731520"/>
            <a:ext cx="14630400" cy="894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622" b="1" dirty="0">
                <a:solidFill>
                  <a:srgbClr val="FFFFFF"/>
                </a:solidFill>
              </a:rPr>
              <a:t>□ BOŞLUK DOLDURMA</a:t>
            </a:r>
            <a:endParaRPr lang="en-US" sz="4622" dirty="0"/>
          </a:p>
        </p:txBody>
      </p:sp>
      <p:sp>
        <p:nvSpPr>
          <p:cNvPr id="6" name="Shape 4"/>
          <p:cNvSpPr/>
          <p:nvPr/>
        </p:nvSpPr>
        <p:spPr>
          <a:xfrm>
            <a:off x="487680" y="1869440"/>
            <a:ext cx="15280640" cy="1137920"/>
          </a:xfrm>
          <a:prstGeom prst="rect">
            <a:avLst/>
          </a:prstGeom>
          <a:solidFill>
            <a:srgbClr val="DBEAFE"/>
          </a:solidFill>
          <a:ln w="12700">
            <a:solidFill>
              <a:srgbClr val="2563E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12800" y="1869440"/>
            <a:ext cx="3251200" cy="56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778" b="1" dirty="0">
                <a:solidFill>
                  <a:srgbClr val="2563EB"/>
                </a:solidFill>
              </a:rPr>
              <a:t>📚 KELİME BANKASI:</a:t>
            </a:r>
            <a:endParaRPr lang="en-US" sz="1778" dirty="0"/>
          </a:p>
        </p:txBody>
      </p:sp>
      <p:sp>
        <p:nvSpPr>
          <p:cNvPr id="8" name="Text 6"/>
          <p:cNvSpPr/>
          <p:nvPr/>
        </p:nvSpPr>
        <p:spPr>
          <a:xfrm>
            <a:off x="812800" y="2438400"/>
            <a:ext cx="14955520" cy="487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778" dirty="0">
                <a:solidFill>
                  <a:srgbClr val="1A3A5C"/>
                </a:solidFill>
              </a:rPr>
              <a:t>bandrol   |   patent   |   telif hakkı   |   korsan   |   © (telif sembolü)   |   20 yıl   |   70 yıl   |   buluş</a:t>
            </a:r>
            <a:endParaRPr lang="en-US" sz="1778" dirty="0"/>
          </a:p>
        </p:txBody>
      </p:sp>
      <p:sp>
        <p:nvSpPr>
          <p:cNvPr id="9" name="Shape 7"/>
          <p:cNvSpPr/>
          <p:nvPr/>
        </p:nvSpPr>
        <p:spPr>
          <a:xfrm>
            <a:off x="406400" y="3169920"/>
            <a:ext cx="15443200" cy="617728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" y="3169920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1. Bir kişinin fikri emeği ile meydana getirdiği eserleri koruyan hakka _______________ denir.</a:t>
            </a:r>
            <a:endParaRPr lang="en-US" sz="1956" dirty="0"/>
          </a:p>
        </p:txBody>
      </p:sp>
      <p:sp>
        <p:nvSpPr>
          <p:cNvPr id="11" name="Shape 9"/>
          <p:cNvSpPr/>
          <p:nvPr/>
        </p:nvSpPr>
        <p:spPr>
          <a:xfrm>
            <a:off x="406400" y="3868928"/>
            <a:ext cx="15443200" cy="617728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1520" y="3868928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2. Yapılan bir buluşun sahibini belgeleyen belgeye _______________ denir.</a:t>
            </a:r>
            <a:endParaRPr lang="en-US" sz="1956" dirty="0"/>
          </a:p>
        </p:txBody>
      </p:sp>
      <p:sp>
        <p:nvSpPr>
          <p:cNvPr id="13" name="Shape 11"/>
          <p:cNvSpPr/>
          <p:nvPr/>
        </p:nvSpPr>
        <p:spPr>
          <a:xfrm>
            <a:off x="406400" y="4567936"/>
            <a:ext cx="15443200" cy="617728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1520" y="4567936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3. Hak sahibinin izni olmadan üretilen ürünlere _______________ ürün denir.</a:t>
            </a:r>
            <a:endParaRPr lang="en-US" sz="1956" dirty="0"/>
          </a:p>
        </p:txBody>
      </p:sp>
      <p:sp>
        <p:nvSpPr>
          <p:cNvPr id="15" name="Shape 13"/>
          <p:cNvSpPr/>
          <p:nvPr/>
        </p:nvSpPr>
        <p:spPr>
          <a:xfrm>
            <a:off x="406400" y="5266944"/>
            <a:ext cx="15443200" cy="617728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5266944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4. Telif hakkının sembolü _______________ şeklinde gösterilir.</a:t>
            </a:r>
            <a:endParaRPr lang="en-US" sz="1956" dirty="0"/>
          </a:p>
        </p:txBody>
      </p:sp>
      <p:sp>
        <p:nvSpPr>
          <p:cNvPr id="17" name="Shape 15"/>
          <p:cNvSpPr/>
          <p:nvPr/>
        </p:nvSpPr>
        <p:spPr>
          <a:xfrm>
            <a:off x="406400" y="5965952"/>
            <a:ext cx="15443200" cy="617728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5965952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5. _______________, kitap, kaset ve CD gibi eserlerin üzerindeki güvenlik etiketidir.</a:t>
            </a:r>
            <a:endParaRPr lang="en-US" sz="1956" dirty="0"/>
          </a:p>
        </p:txBody>
      </p:sp>
      <p:sp>
        <p:nvSpPr>
          <p:cNvPr id="19" name="Shape 17"/>
          <p:cNvSpPr/>
          <p:nvPr/>
        </p:nvSpPr>
        <p:spPr>
          <a:xfrm>
            <a:off x="406400" y="6664960"/>
            <a:ext cx="15443200" cy="617728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" y="6664960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6. Patent belgesinin geçerlilik süresi en fazla _______________ dir.</a:t>
            </a:r>
            <a:endParaRPr lang="en-US" sz="1956" dirty="0"/>
          </a:p>
        </p:txBody>
      </p:sp>
      <p:sp>
        <p:nvSpPr>
          <p:cNvPr id="21" name="Shape 19"/>
          <p:cNvSpPr/>
          <p:nvPr/>
        </p:nvSpPr>
        <p:spPr>
          <a:xfrm>
            <a:off x="406400" y="7363968"/>
            <a:ext cx="15443200" cy="617728"/>
          </a:xfrm>
          <a:prstGeom prst="rect">
            <a:avLst/>
          </a:prstGeom>
          <a:solidFill>
            <a:srgbClr val="F3F4F6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31520" y="7363968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7. Telif hakkı eser sahibinin ölümünden sonra _______________ daha sürer.</a:t>
            </a:r>
            <a:endParaRPr lang="en-US" sz="1956" dirty="0"/>
          </a:p>
        </p:txBody>
      </p:sp>
      <p:sp>
        <p:nvSpPr>
          <p:cNvPr id="23" name="Shape 21"/>
          <p:cNvSpPr/>
          <p:nvPr/>
        </p:nvSpPr>
        <p:spPr>
          <a:xfrm>
            <a:off x="406400" y="8062976"/>
            <a:ext cx="15443200" cy="617728"/>
          </a:xfrm>
          <a:prstGeom prst="rect">
            <a:avLst/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31520" y="8062976"/>
            <a:ext cx="14792960" cy="6177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956" dirty="0">
                <a:solidFill>
                  <a:srgbClr val="1E293B"/>
                </a:solidFill>
              </a:rPr>
              <a:t>8. Mevcut bilgilerden yararlanılarak daha önce bilinmeyen yeni bilgilere ulaşmaya _______________ denir.</a:t>
            </a:r>
            <a:endParaRPr lang="en-US" sz="1956" dirty="0"/>
          </a:p>
        </p:txBody>
      </p:sp>
      <p:pic>
        <p:nvPicPr>
          <p:cNvPr id="27" name="Resim 26">
            <a:extLst>
              <a:ext uri="{FF2B5EF4-FFF2-40B4-BE49-F238E27FC236}">
                <a16:creationId xmlns:a16="http://schemas.microsoft.com/office/drawing/2014/main" id="{88FD1A46-0F94-81E5-7BC3-0A735D12D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0" y="3259836"/>
            <a:ext cx="1316850" cy="469433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174757B5-DC9A-48E7-7D25-6C4385F07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6800" y="3907029"/>
            <a:ext cx="865707" cy="469433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97DD7CD0-2008-923D-78CB-82164D39C5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4400" y="4655334"/>
            <a:ext cx="871804" cy="469433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C1F658C1-90CA-A247-3723-3DC5AF0105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3600" y="5341091"/>
            <a:ext cx="1999661" cy="469433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A2813E8F-253E-5E67-8C5E-D24AF221C7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9052" y="6063488"/>
            <a:ext cx="969348" cy="469433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024C1FD4-17B1-6D45-2820-7ECF7BCFD7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1270" y="6749288"/>
            <a:ext cx="908383" cy="469433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9BBE15B0-91BF-E543-3130-94D3E289B5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57821" y="7438115"/>
            <a:ext cx="908383" cy="469433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752D7AB9-7D87-32FC-5DBF-3171318F05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75800" y="8137123"/>
            <a:ext cx="749873" cy="469433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D37441E2-0745-289C-B12A-3C31684ECA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217886" y="8377240"/>
            <a:ext cx="1975275" cy="530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1788160"/>
          </a:xfrm>
          <a:prstGeom prst="rect">
            <a:avLst/>
          </a:prstGeom>
          <a:solidFill>
            <a:srgbClr val="EA580C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8940800"/>
            <a:ext cx="16256000" cy="203200"/>
          </a:xfrm>
          <a:prstGeom prst="rect">
            <a:avLst/>
          </a:prstGeom>
          <a:solidFill>
            <a:srgbClr val="EA580C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50240" y="81280"/>
            <a:ext cx="3251200" cy="65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FED7AA"/>
                </a:solidFill>
                <a:latin typeface="Calibri" panose="020F0502020204030204"/>
              </a:rPr>
              <a:t>ETKİNLİK 3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487680" y="731520"/>
            <a:ext cx="14630400" cy="894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4622" b="1" dirty="0">
                <a:solidFill>
                  <a:srgbClr val="FFFFFF"/>
                </a:solidFill>
                <a:latin typeface="Calibri" panose="020F0502020204030204"/>
              </a:rPr>
              <a:t>↔ EŞLEŞTİRME</a:t>
            </a:r>
            <a:endParaRPr lang="en-US" sz="4622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87680" y="1918208"/>
            <a:ext cx="15280640" cy="56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dirty="0">
                <a:solidFill>
                  <a:srgbClr val="6B7280"/>
                </a:solidFill>
                <a:latin typeface="Calibri" panose="020F0502020204030204"/>
              </a:rPr>
              <a:t>A sütunundaki kavramları B sütunundaki tanımlarıyla eşleştiriniz. Harfleri boşluklara yazınız.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06400" y="2600960"/>
            <a:ext cx="6339840" cy="682752"/>
          </a:xfrm>
          <a:prstGeom prst="rect">
            <a:avLst/>
          </a:prstGeom>
          <a:solidFill>
            <a:srgbClr val="EA580C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06400" y="2600960"/>
            <a:ext cx="6339840" cy="682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2311" b="1" dirty="0">
                <a:solidFill>
                  <a:srgbClr val="FFFFFF"/>
                </a:solidFill>
                <a:latin typeface="Calibri" panose="020F0502020204030204"/>
              </a:rPr>
              <a:t>A — KAVRAMLAR</a:t>
            </a:r>
            <a:endParaRPr lang="en-US" sz="231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Shape 7"/>
          <p:cNvSpPr/>
          <p:nvPr/>
        </p:nvSpPr>
        <p:spPr>
          <a:xfrm>
            <a:off x="8209280" y="2600960"/>
            <a:ext cx="7640320" cy="682752"/>
          </a:xfrm>
          <a:prstGeom prst="rect">
            <a:avLst/>
          </a:prstGeom>
          <a:solidFill>
            <a:srgbClr val="EA580C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209280" y="2600960"/>
            <a:ext cx="7640320" cy="682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1625620"/>
            <a:r>
              <a:rPr lang="en-US" sz="2311" b="1" dirty="0">
                <a:solidFill>
                  <a:srgbClr val="FFFFFF"/>
                </a:solidFill>
                <a:latin typeface="Calibri" panose="020F0502020204030204"/>
              </a:rPr>
              <a:t>B — TANIMLAR</a:t>
            </a:r>
            <a:endParaRPr lang="en-US" sz="231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06400" y="3413760"/>
            <a:ext cx="633984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68960" y="3560064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235456" y="3413760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1.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950720" y="3413760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Telif Hakkı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06400" y="4291584"/>
            <a:ext cx="633984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68960" y="4437888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235456" y="4291584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2.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950720" y="4291584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Patent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06400" y="5169408"/>
            <a:ext cx="633984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68960" y="5315712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235456" y="5169408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3.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950720" y="5169408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Bandrol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06400" y="6047232"/>
            <a:ext cx="633984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568960" y="6193536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235456" y="6047232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4.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1950720" y="6047232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Korsan Ürün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406400" y="6925056"/>
            <a:ext cx="633984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568960" y="7071360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235456" y="6925056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5.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1950720" y="6925056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Barkod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406400" y="7802880"/>
            <a:ext cx="633984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568960" y="7949184"/>
            <a:ext cx="585216" cy="487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A580C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1235456" y="7802880"/>
            <a:ext cx="65024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EA580C"/>
                </a:solidFill>
                <a:latin typeface="Calibri" panose="020F0502020204030204"/>
              </a:rPr>
              <a:t>6.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1950720" y="7802880"/>
            <a:ext cx="463296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1E293B"/>
                </a:solidFill>
                <a:latin typeface="Calibri" panose="020F0502020204030204"/>
              </a:rPr>
              <a:t>Buluş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8209280" y="3413760"/>
            <a:ext cx="764032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8453120" y="3413760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A — Çubuk kodlar; stok ve fiyat bilgisi içerir.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Shape 35"/>
          <p:cNvSpPr/>
          <p:nvPr/>
        </p:nvSpPr>
        <p:spPr>
          <a:xfrm>
            <a:off x="8209280" y="4291584"/>
            <a:ext cx="764032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8453120" y="4291584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B — İzinsiz üretilen, yasadışı ürünler.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9" name="Shape 37"/>
          <p:cNvSpPr/>
          <p:nvPr/>
        </p:nvSpPr>
        <p:spPr>
          <a:xfrm>
            <a:off x="8209280" y="5169408"/>
            <a:ext cx="764032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8453120" y="5169408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C — Daha önce bilinmeyen yeni bilgilere ulaşma.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Shape 39"/>
          <p:cNvSpPr/>
          <p:nvPr/>
        </p:nvSpPr>
        <p:spPr>
          <a:xfrm>
            <a:off x="8209280" y="6047232"/>
            <a:ext cx="764032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8453120" y="6047232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D — Ürünlerin gerçekliğini gösteren güvenlik etiketi.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3" name="Shape 41"/>
          <p:cNvSpPr/>
          <p:nvPr/>
        </p:nvSpPr>
        <p:spPr>
          <a:xfrm>
            <a:off x="8209280" y="6925056"/>
            <a:ext cx="7640320" cy="780288"/>
          </a:xfrm>
          <a:prstGeom prst="rect">
            <a:avLst/>
          </a:prstGeom>
          <a:solidFill>
            <a:srgbClr val="FFEDD5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8453120" y="6925056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E — Buluş sahibine verilen resmi belge.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Shape 43"/>
          <p:cNvSpPr/>
          <p:nvPr/>
        </p:nvSpPr>
        <p:spPr>
          <a:xfrm>
            <a:off x="8209280" y="7802880"/>
            <a:ext cx="7640320" cy="780288"/>
          </a:xfrm>
          <a:prstGeom prst="rect">
            <a:avLst/>
          </a:prstGeom>
          <a:solidFill>
            <a:srgbClr val="FFFFFF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8453120" y="7802880"/>
            <a:ext cx="7233920" cy="7802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F — Fikir emeğiyle üretilen eserlerin hukuki koruma hakkı.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Shape 45"/>
          <p:cNvSpPr/>
          <p:nvPr/>
        </p:nvSpPr>
        <p:spPr>
          <a:xfrm>
            <a:off x="6746240" y="2600960"/>
            <a:ext cx="0" cy="5933440"/>
          </a:xfrm>
          <a:prstGeom prst="line">
            <a:avLst/>
          </a:prstGeom>
          <a:noFill/>
          <a:ln w="19050">
            <a:solidFill>
              <a:srgbClr val="CBD5E1"/>
            </a:solidFill>
            <a:prstDash val="dash"/>
          </a:ln>
        </p:spPr>
      </p:sp>
      <p:pic>
        <p:nvPicPr>
          <p:cNvPr id="48" name="Resim 47">
            <a:extLst>
              <a:ext uri="{FF2B5EF4-FFF2-40B4-BE49-F238E27FC236}">
                <a16:creationId xmlns:a16="http://schemas.microsoft.com/office/drawing/2014/main" id="{0E103EB1-16DE-E72E-A228-A9AF7D9E0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79" y="3623022"/>
            <a:ext cx="377985" cy="384081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FA05A202-066F-E37C-8AE0-545FDD26A9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40" y="4532342"/>
            <a:ext cx="377985" cy="384081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4A5440F2-B393-313D-F439-F2CE95718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42" y="5367511"/>
            <a:ext cx="377985" cy="384081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4DA7D6C0-252E-97DA-D060-27C681F391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858" y="6283911"/>
            <a:ext cx="377985" cy="384081"/>
          </a:xfrm>
          <a:prstGeom prst="rect">
            <a:avLst/>
          </a:prstGeom>
        </p:spPr>
      </p:pic>
      <p:pic>
        <p:nvPicPr>
          <p:cNvPr id="52" name="Resim 51">
            <a:extLst>
              <a:ext uri="{FF2B5EF4-FFF2-40B4-BE49-F238E27FC236}">
                <a16:creationId xmlns:a16="http://schemas.microsoft.com/office/drawing/2014/main" id="{9C671606-01EB-869A-9D82-3480AF5A16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911" y="7161735"/>
            <a:ext cx="377985" cy="384081"/>
          </a:xfrm>
          <a:prstGeom prst="rect">
            <a:avLst/>
          </a:prstGeom>
        </p:spPr>
      </p:pic>
      <p:pic>
        <p:nvPicPr>
          <p:cNvPr id="53" name="Resim 52">
            <a:extLst>
              <a:ext uri="{FF2B5EF4-FFF2-40B4-BE49-F238E27FC236}">
                <a16:creationId xmlns:a16="http://schemas.microsoft.com/office/drawing/2014/main" id="{DA46DA64-43E1-8116-0B51-5B877E297D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842" y="8000983"/>
            <a:ext cx="377985" cy="384081"/>
          </a:xfrm>
          <a:prstGeom prst="rect">
            <a:avLst/>
          </a:prstGeom>
        </p:spPr>
      </p:pic>
      <p:pic>
        <p:nvPicPr>
          <p:cNvPr id="54" name="Resim 53">
            <a:extLst>
              <a:ext uri="{FF2B5EF4-FFF2-40B4-BE49-F238E27FC236}">
                <a16:creationId xmlns:a16="http://schemas.microsoft.com/office/drawing/2014/main" id="{B3DD299C-0C32-0306-491E-52A0594726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130442" y="136098"/>
            <a:ext cx="1975275" cy="530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1788160"/>
          </a:xfrm>
          <a:prstGeom prst="rect">
            <a:avLst/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8940800"/>
            <a:ext cx="16256000" cy="203200"/>
          </a:xfrm>
          <a:prstGeom prst="rect">
            <a:avLst/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50240" y="81280"/>
            <a:ext cx="3251200" cy="65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956" b="1" dirty="0">
                <a:solidFill>
                  <a:srgbClr val="DDD6FE"/>
                </a:solidFill>
                <a:latin typeface="Calibri" panose="020F0502020204030204"/>
              </a:rPr>
              <a:t>ETKİNLİK 4</a:t>
            </a:r>
            <a:endParaRPr lang="en-US" sz="195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487680" y="731520"/>
            <a:ext cx="14630400" cy="894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4622" b="1" dirty="0">
                <a:solidFill>
                  <a:srgbClr val="FFFFFF"/>
                </a:solidFill>
                <a:latin typeface="Calibri" panose="020F0502020204030204"/>
              </a:rPr>
              <a:t>🔑 KAVRAMI BUL</a:t>
            </a:r>
            <a:endParaRPr lang="en-US" sz="4622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87680" y="1918208"/>
            <a:ext cx="15280640" cy="56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dirty="0">
                <a:solidFill>
                  <a:srgbClr val="6B7280"/>
                </a:solidFill>
                <a:latin typeface="Calibri" panose="020F0502020204030204"/>
              </a:rPr>
              <a:t>Aşağıdaki tanımlara uyan kavramları kutucuklara yazınız.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06400" y="2633472"/>
            <a:ext cx="15443200" cy="1170432"/>
          </a:xfrm>
          <a:prstGeom prst="rect">
            <a:avLst/>
          </a:prstGeom>
          <a:solidFill>
            <a:srgbClr val="EDE9FE"/>
          </a:solidFill>
          <a:ln w="12700">
            <a:solidFill>
              <a:srgbClr val="DDD6F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68960" y="2633472"/>
            <a:ext cx="56896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7C3AED"/>
                </a:solidFill>
                <a:latin typeface="Calibri" panose="020F0502020204030204"/>
              </a:rPr>
              <a:t>1.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1219200" y="2665984"/>
            <a:ext cx="10566400" cy="11054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Kitap, kaset, CD gibi eserlerin üzerinde bulunan Kültür ve Turizm Bakanlığı tarafından verilen güvenlik etiketi.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12029440" y="2926080"/>
            <a:ext cx="3413760" cy="585216"/>
          </a:xfrm>
          <a:prstGeom prst="rect">
            <a:avLst/>
          </a:prstGeom>
          <a:solidFill>
            <a:srgbClr val="FFFFFF"/>
          </a:solidFill>
          <a:ln w="12700">
            <a:solidFill>
              <a:srgbClr val="7C3AED"/>
            </a:solidFill>
            <a:prstDash val="solid"/>
          </a:ln>
        </p:spPr>
        <p:txBody>
          <a:bodyPr/>
          <a:lstStyle/>
          <a:p>
            <a:endParaRPr lang="tr-TR" dirty="0"/>
          </a:p>
        </p:txBody>
      </p:sp>
      <p:sp>
        <p:nvSpPr>
          <p:cNvPr id="11" name="Shape 9"/>
          <p:cNvSpPr/>
          <p:nvPr/>
        </p:nvSpPr>
        <p:spPr>
          <a:xfrm>
            <a:off x="406400" y="3901440"/>
            <a:ext cx="15443200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DDD6F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68960" y="3901440"/>
            <a:ext cx="56896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7C3AED"/>
                </a:solidFill>
                <a:latin typeface="Calibri" panose="020F0502020204030204"/>
              </a:rPr>
              <a:t>2.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219200" y="3933952"/>
            <a:ext cx="10566400" cy="11054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Ticaret mallarına konulan, stok ve fiyat bilgilerini içeren, elektronik tarayıcıyla okunan çubuk kodlar.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12029440" y="4194048"/>
            <a:ext cx="3413760" cy="585216"/>
          </a:xfrm>
          <a:prstGeom prst="rect">
            <a:avLst/>
          </a:prstGeom>
          <a:solidFill>
            <a:srgbClr val="FFFFFF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06400" y="5169408"/>
            <a:ext cx="15443200" cy="1170432"/>
          </a:xfrm>
          <a:prstGeom prst="rect">
            <a:avLst/>
          </a:prstGeom>
          <a:solidFill>
            <a:srgbClr val="EDE9FE"/>
          </a:solidFill>
          <a:ln w="12700">
            <a:solidFill>
              <a:srgbClr val="DDD6FE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68960" y="5169408"/>
            <a:ext cx="56896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7C3AED"/>
                </a:solidFill>
                <a:latin typeface="Calibri" panose="020F0502020204030204"/>
              </a:rPr>
              <a:t>3.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219200" y="5201920"/>
            <a:ext cx="10566400" cy="11054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Buluşların veya kullanma hakkının kime ait olduğunu gösteren, patent kurumu tarafından verilen belge.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12029440" y="5462016"/>
            <a:ext cx="3413760" cy="585216"/>
          </a:xfrm>
          <a:prstGeom prst="rect">
            <a:avLst/>
          </a:prstGeom>
          <a:solidFill>
            <a:srgbClr val="FFFFFF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406400" y="6437376"/>
            <a:ext cx="15443200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DDD6FE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68960" y="6437376"/>
            <a:ext cx="56896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7C3AED"/>
                </a:solidFill>
                <a:latin typeface="Calibri" panose="020F0502020204030204"/>
              </a:rPr>
              <a:t>4.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219200" y="6469888"/>
            <a:ext cx="10566400" cy="11054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Hak sahibinin izni olmaksızın üretilen her türlü nesne ve ürün.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12029440" y="6729984"/>
            <a:ext cx="3413760" cy="585216"/>
          </a:xfrm>
          <a:prstGeom prst="rect">
            <a:avLst/>
          </a:prstGeom>
          <a:solidFill>
            <a:srgbClr val="FFFFFF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06400" y="7705344"/>
            <a:ext cx="15443200" cy="1170432"/>
          </a:xfrm>
          <a:prstGeom prst="rect">
            <a:avLst/>
          </a:prstGeom>
          <a:solidFill>
            <a:srgbClr val="EDE9FE"/>
          </a:solidFill>
          <a:ln w="12700">
            <a:solidFill>
              <a:srgbClr val="DDD6FE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568960" y="7705344"/>
            <a:ext cx="56896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2133" b="1" dirty="0">
                <a:solidFill>
                  <a:srgbClr val="7C3AED"/>
                </a:solidFill>
                <a:latin typeface="Calibri" panose="020F0502020204030204"/>
              </a:rPr>
              <a:t>5.</a:t>
            </a:r>
            <a:endParaRPr lang="en-US" sz="2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219200" y="7737856"/>
            <a:ext cx="10566400" cy="11054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1625620"/>
            <a:r>
              <a:rPr lang="en-US" sz="1867" dirty="0">
                <a:solidFill>
                  <a:srgbClr val="1E293B"/>
                </a:solidFill>
                <a:latin typeface="Calibri" panose="020F0502020204030204"/>
              </a:rPr>
              <a:t>Kare veya dikdörtgen biçimlerde basılan, 2 boyutlu barkod türü.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12029440" y="7997952"/>
            <a:ext cx="3413760" cy="585216"/>
          </a:xfrm>
          <a:prstGeom prst="rect">
            <a:avLst/>
          </a:prstGeom>
          <a:solidFill>
            <a:srgbClr val="FFFFFF"/>
          </a:solidFill>
          <a:ln w="12700">
            <a:solidFill>
              <a:srgbClr val="7C3AED"/>
            </a:solidFill>
            <a:prstDash val="solid"/>
          </a:ln>
        </p:spPr>
      </p:sp>
      <p:pic>
        <p:nvPicPr>
          <p:cNvPr id="29" name="Resim 28">
            <a:extLst>
              <a:ext uri="{FF2B5EF4-FFF2-40B4-BE49-F238E27FC236}">
                <a16:creationId xmlns:a16="http://schemas.microsoft.com/office/drawing/2014/main" id="{4190BC41-0753-ACB3-6CAD-B1FABB854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9000" y="3018694"/>
            <a:ext cx="2911682" cy="351886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C0B8799B-2B50-626C-3625-70883CA155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3380" y="4351007"/>
            <a:ext cx="2917302" cy="352565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D40EA0A3-B386-2080-E414-B4ACCC75F2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3380" y="5626060"/>
            <a:ext cx="2858677" cy="34548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6BDD49A3-0D2E-C68C-3AC3-4C570B2EF5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13380" y="6883387"/>
            <a:ext cx="2858677" cy="345480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FE5BCF1E-FD31-2F07-464A-9E8F009D3C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3380" y="8149296"/>
            <a:ext cx="2917302" cy="352565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C67A3539-A403-1E2F-B9B1-7CBD7D2708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0725" y="1298416"/>
            <a:ext cx="1975275" cy="530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5271E116-5EF1-D058-8C5F-E316E4103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905" y="-6821"/>
            <a:ext cx="16256000" cy="9144000"/>
          </a:xfrm>
          <a:prstGeom prst="rect">
            <a:avLst/>
          </a:prstGeom>
        </p:spPr>
      </p:pic>
      <p:sp>
        <p:nvSpPr>
          <p:cNvPr id="11" name="Metin kutusu 10">
            <a:extLst>
              <a:ext uri="{FF2B5EF4-FFF2-40B4-BE49-F238E27FC236}">
                <a16:creationId xmlns:a16="http://schemas.microsoft.com/office/drawing/2014/main" id="{0B54D054-246E-EE2B-0564-693ABCB05DAD}"/>
              </a:ext>
            </a:extLst>
          </p:cNvPr>
          <p:cNvSpPr txBox="1"/>
          <p:nvPr/>
        </p:nvSpPr>
        <p:spPr>
          <a:xfrm>
            <a:off x="216061" y="5012353"/>
            <a:ext cx="7911940" cy="85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39">
              <a:defRPr/>
            </a:pPr>
            <a:r>
              <a:rPr lang="en-US" sz="4977" dirty="0">
                <a:solidFill>
                  <a:prstClr val="black"/>
                </a:solidFill>
                <a:latin typeface="Baby Kruffy" panose="00000400000000000000" pitchFamily="2" charset="0"/>
              </a:rPr>
              <a:t> </a:t>
            </a:r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C9A31AB5-8A75-E1BE-F350-099057CDBE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7581" y="1025465"/>
            <a:ext cx="7535515" cy="6279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D931D785-14C0-173A-14B7-81537F1A3A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91" y="3985430"/>
            <a:ext cx="8312955" cy="3663337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A1339C31-DA99-4449-DF5C-28C8D90A3AD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40" y="-312237"/>
            <a:ext cx="8363943" cy="9144000"/>
          </a:xfrm>
          <a:prstGeom prst="rect">
            <a:avLst/>
          </a:prstGeom>
        </p:spPr>
      </p:pic>
      <p:pic>
        <p:nvPicPr>
          <p:cNvPr id="13" name="Resim 12">
            <a:hlinkClick r:id="rId7"/>
            <a:extLst>
              <a:ext uri="{FF2B5EF4-FFF2-40B4-BE49-F238E27FC236}">
                <a16:creationId xmlns:a16="http://schemas.microsoft.com/office/drawing/2014/main" id="{098B7733-1241-9A70-FC0D-5EEAC69ADD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091" y="1304445"/>
            <a:ext cx="7911940" cy="255783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7E77B77-F341-504C-8B69-5C2840CB673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663" y="7273613"/>
            <a:ext cx="1475336" cy="147533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9C9AB17-8BA9-4274-A2ED-2324E2BE1E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850149" y="2074989"/>
            <a:ext cx="1508289" cy="150828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8D61D51-2A17-4EF9-9A34-9641D05A9A8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5393" y="7139794"/>
            <a:ext cx="1601369" cy="160136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9098598-7827-4B13-8BD7-9594315EA93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764" y="6898788"/>
            <a:ext cx="2165913" cy="216591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8299F43-2728-46F0-A264-409012A61C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479" y="7186683"/>
            <a:ext cx="1911037" cy="191103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B3C6B96-4D58-4608-BD05-92DAE190ADA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858386" y="1621410"/>
            <a:ext cx="1665257" cy="250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444</Words>
  <Application>Microsoft Office PowerPoint</Application>
  <PresentationFormat>Özel</PresentationFormat>
  <Paragraphs>87</Paragraphs>
  <Slides>57</Slides>
  <Notes>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4</vt:i4>
      </vt:variant>
      <vt:variant>
        <vt:lpstr>Slayt Başlıkları</vt:lpstr>
      </vt:variant>
      <vt:variant>
        <vt:i4>57</vt:i4>
      </vt:variant>
    </vt:vector>
  </HeadingPairs>
  <TitlesOfParts>
    <vt:vector size="66" baseType="lpstr">
      <vt:lpstr>Aptos</vt:lpstr>
      <vt:lpstr>Arial</vt:lpstr>
      <vt:lpstr>Baby Kruffy</vt:lpstr>
      <vt:lpstr>Calibri</vt:lpstr>
      <vt:lpstr>Calibri Light</vt:lpstr>
      <vt:lpstr>Office Theme</vt:lpstr>
      <vt:lpstr>Office Teması</vt:lpstr>
      <vt:lpstr>1_Office Theme</vt:lpstr>
      <vt:lpstr>1_Office Teması</vt:lpstr>
      <vt:lpstr>PowerPoint Sunusu</vt:lpstr>
      <vt:lpstr>«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kazihiro kazihiro</dc:creator>
  <cp:lastModifiedBy>kazihiro kazihiro</cp:lastModifiedBy>
  <cp:revision>40</cp:revision>
  <dcterms:created xsi:type="dcterms:W3CDTF">2006-08-16T00:00:00Z</dcterms:created>
  <dcterms:modified xsi:type="dcterms:W3CDTF">2026-05-11T17:42:45Z</dcterms:modified>
</cp:coreProperties>
</file>