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95" d="100"/>
          <a:sy n="95" d="100"/>
        </p:scale>
        <p:origin x="17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33877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"Bugün bağımsızlık sembollerimizi ve sekiz komşumuzu tanıyacağız. Dört yıldız görevimiz var; en çok yıldızı toplayan grup şampiyon!" Sınıfı 4-5 gruba ayırın.
⏱️ SÜRE: 2 dk
🖼️ GÖRSEL: Türkiye ve komşuları haritası. EN prompt: "Turkey map with neighbors and flags, indigo gold, flat"
✨ ANİMASYON &amp; GEÇİŞ: Başlık Fade In. Geçiş: Morph.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"Bugünün kazanımı bu. Ders sonunda sembollerimizi tanıyacak, sekiz komşumuzu ve haklarındaki temel bilgileri bileceksiniz."
⏱️ SÜRE: 2 dk
🖼️ GÖRSEL: Hedef ikonları. EN prompt: "flag map search icons"
✨ ANİMASYON &amp; GEÇİŞ: Kartlar Fade.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"Dört görev, her doğruda bir yıldız. Tahtaya grup isimlerini yazalım."
⏱️ SÜRE: 2 dk
🖼️ GÖRSEL: Rozetler. EN prompt: "four gamification badges gold teal"
✨ ANİMASYON &amp; GEÇİŞ: Kartlar Zoom In. Geçiş: Uncover.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"Dört durağımız var: bağımsızlık sembolleri, komşulara genel bakış, ülke künyeleri ve sınırlar. Başlıyoruz!"
⏱️ SÜRE: 1 dk
🖼️ GÖRSEL: Yol haritası. EN prompt: "road map four stops flat"
✨ ANİMASYON &amp; GEÇİŞ: Duraklar Wipe.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"Kaç komşumuz var? Tahmininizi seçip parmağınızı kaldırın. Doğru cevabı birazdan haritada birlikte sayacağız!"
⏱️ SÜRE: 2 dk
🖼️ GÖRSEL: Tahmin etkinliği. EN prompt: "children guessing neighbors on a map, coral bg, flat"
✨ ANİMASYON &amp; GEÇİŞ: Şıklar Appear. Geçiş: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"Bağımsızlık sembollerimiz: bayrak, para, dil, İstiklal Marşı, başkent, meclis ve anayasa. Bunlardan dört tanesi — dil, bayrak, marş, başkent — anayasamızda değiştirilemez maddelerdir!"
⏱️ SÜRE: 2 dk
🖼️ GÖRSEL: Bağımsızlık sembolleri. EN prompt: "national symbols flag anthem capital icons, flat"
✨ ANİMASYON &amp; GEÇİŞ: Kartlar Fade sırayla.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"İstiklal Marşımızı Mehmet Âkif Ersoy 1921’de para ödülü almadan yazdı; 12 Mart 1921’de TBMM kabul etti. Bayrağımız şehitlerimizin kanını temsil eder; asla yere serilmez."
⏱️ SÜRE: 2 dk
🖼️ GÖRSEL: İstiklal Marşı ve bayrak. EN prompt: "Turkish flag and anthem respect, flat"
✨ ANİMASYON &amp; GEÇİŞ: Kartlar Fade. Geçiş: Morph.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"İpucu: bağımsızlık sembolleri devletimizin egemenliğini temsil eder: bayrak, para, dil, marş, başkent, meclis, anayasa. Grubunuz karar versin."
⏱️ SÜRE: 1,5 dk
🖼️ GÖRSEL: Sembol avcısı. EN prompt: "national symbols quiz, gold bg"
✨ ANİMASYON &amp; GEÇİŞ: Kartlar Fade. Cevap slaytına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"Bayrak ve marş → sembol. Futbol takımı ve yemek → değil. Doğru bilen gruplara yıldız verin."
⏱️ SÜRE: 1 dk
🖼️ GÖRSEL: Onaylar. EN prompt: "check cross teal coral"
✨ ANİMASYON &amp; GEÇİŞ: Cevaplar Fade. Geçiş: Uncover.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"Türkiye’nin sekiz sınır komşusu var. Dördüyle hem kara hem deniz sınırımız var: Bulgaristan, Yunanistan, Gürcistan, Suriye. Diğer dördüyle sadece kara sınırımız var."
⏱️ SÜRE: 2 dk
🖼️ GÖRSEL: Türkiye komşuları haritası (kullanıcı sunumundan).
✨ ANİMASYON &amp; GEÇİŞ: Bayraklar Fade sırayla.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"En uzun kara sınırımız Suriye ile: 911 km. En kısa sınırımız Nahçıvan Özerk Cumhuriyeti ile: yaklaşık 18 km. Grafikte tüm sınır uzunluklarını karşılaştırabilirsiniz."
⏱️ SÜRE: 2 dk
🖼️ GÖRSEL: Sınır uzunlukları grafiği. EN prompt: "border length bar chart, flat"
✨ ANİMASYON &amp; GEÇİŞ: Çubuklar Wipe.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"Batıda iki komşumuz var: Yunanistan ve Bulgaristan. İkisiyle de hem kara hem deniz sınırımız var. Kapıkule en bilinen sınır kapımızdır."
⏱️ SÜRE: 2 dk
🖼️ GÖRSEL: Yunanistan ve Bulgaristan haritaları (kullanıcı sunumundan).
✨ ANİMASYON &amp; GEÇİŞ: Künyeler Fade.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"Kuzeydoğuda Gürcistan (Sarp Sınır Kapısı), doğuda Ermenistan ve Nahçıvan var. Nahçıvan Azerbaycan’a bağlı özerk bir cumhuriyettir; Dilucu kapısıyla bağlantı kurarız."
⏱️ SÜRE: 2 dk
🖼️ GÖRSEL: Gürcistan, Ermenistan, Nahçıvan haritaları (kullanıcı sunumundan).
✨ ANİMASYON &amp; GEÇİŞ: Künyeler Fade sırayla.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"Doğuda İran (Gürbulak Kapısı), güneydoğuda Irak (Habur Kapısı), güneyde Suriye var. Suriye en uzun sınırımız ve en çok sınır kapımızın olduğu ülkedir."
⏱️ SÜRE: 2 dk
🖼️ GÖRSEL: İran, Irak, Suriye haritaları (kullanıcı sunumundan).
✨ ANİMASYON &amp; GEÇİŞ: Künyeler Fade sırayla.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"Dikkat! Rusya ve Ukrayna Karadeniz’in karşı kıyısındadır ama sınır komşumuz DEĞİLDİR. Sekiz komşumuzu hatırlayın, grubunuz karar versin."
⏱️ SÜRE: 1,5 dk
🖼️ GÖRSEL: Komşu dedektifi. EN prompt: "neighbor country quiz map, gold bg"
✨ ANİMASYON &amp; GEÇİŞ: Kartlar Fade. Cevap slaytına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"Gürcistan ve Irak → komşu. Rusya ve Ukrayna → değil (Karadeniz’in karşı kıyısındalar). Doğru bilen gruplara yıldız verin."
⏱️ SÜRE: 1 dk
🖼️ GÖRSEL: Onaylar. EN prompt: "check cross teal coral"
✨ ANİMASYON &amp; GEÇİŞ: Cevaplar Fade. Geçiş: Uncover.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"Sınır kapıları komşularımızla ticaret ve ulaşım kapılarımızdır. En bilinenleri: Kapıkule (Bulgaristan), Sarp (Gürcistan), Habur (Irak), Gürbulak (İran), Dilucu (Nahçıvan)."
⏱️ SÜRE: 2 dk
🖼️ GÖRSEL: Sınır kapıları. EN prompt: "border gates icons with flags, flat"
✨ ANİMASYON &amp; GEÇİŞ: Satırlar Wipe.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"Künye uzmanı olmaya hazır mısınız? İpucu: Şam Suriye’nin, Bağdat Irak’ın, Tahran İran’ın, Erivan Ermenistan’ın başkentidir. Grubunuz karar versin."
⏱️ SÜRE: 1,5 dk
🖼️ GÖRSEL: Başkent eşleştirme. EN prompt: "capital city matching quiz, gold bg"
✨ ANİMASYON &amp; GEÇİŞ: Kartlar Fade. Cevap slaytına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"Atina–Yunanistan ve Tiflis–Gürcistan doğru. Şam Suriye’nin, Tahran İran’ın başkentidir; o ikisi yanlış. Doğru bilen gruplara yıldız verin."
⏱️ SÜRE: 1 dk
🖼️ GÖRSEL: Onaylar. EN prompt: "check cross teal coral"
✨ ANİMASYON &amp; GEÇİŞ: Cevaplar Fade. Geçiş: Uncover.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"Ayağa kalkmaya hazır olun! Hem kara hem deniz sınırımız olan dört ülkeyi hatırlayın: Bulgaristan, Yunanistan, Gürcistan, Suriye. Önce karar verin, cevapları sonra kontrol edeceğiz."
⏱️ SÜRE: 2 dk
🖼️ GÖRSEL: Ayakta/oturan çocuklar. EN prompt: "children standing sitting classroom game, coral bg"
✨ ANİMASYON &amp; GEÇİŞ: Kartlar Fade. Cevap slaytına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"Kontrol: Bulgaristan, Yunanistan, Gürcistan → kara + deniz (ayakta). İran, Irak, Ermenistan → yalnızca kara (oturuyor). Doğru yapanları alkışlayalım!"
⏱️ SÜRE: 1 dk
🖼️ GÖRSEL: Cevap onayları. EN prompt: "land sea border answers, flat"
✨ ANİMASYON &amp; GEÇİŞ: Cevaplar Fade. Geçiş: Uncover.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"Zinciri kuralım: bağımsız bir devletiz, sembollerimiz var; sekiz komşumuz var; dördüyle hem kara hem deniz, dördüyle yalnızca kara sınırımız var."
⏱️ SÜRE: 1,5 dk
🖼️ GÖRSEL: Kavram haritası. EN prompt: "neighbors concept map, dark indigo gold"
✨ ANİMASYON &amp; GEÇİŞ: Kutular Fade. Geçiş: Uncover.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"Beş cümlede bugünü topluyoruz. Her maddeyi birlikte okuyalım."
⏱️ SÜRE: 1,5 dk
🖼️ GÖRSEL: Özet. EN prompt: "checklist five checks"
✨ ANİMASYON &amp; GEÇİŞ: Maddeler Wipe.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"Sol taraf bilgi, sağ taraf yorum. Yazılı ya da sözlü alabilirsiniz."
⏱️ SÜRE: 2-3 dk
🖼️ GÖRSEL: Sınav kağıdı. EN prompt: "quiz paper icon"
✨ ANİMASYON &amp; GEÇİŞ: Sorular Appear.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"Kendi hayatınıza bağlayın: bir komşu ülkeyi tanıtın, bayrağa saygıyı konuşun. Son soru zor: iyi komşuluk ilişkileri neden önemlidir? Ticaret, kültür ve güvenlik açısından tartışalım."
⏱️ SÜRE: 3 dk
🖼️ GÖRSEL: Üst düzey düşünme. EN prompt: "brain gears lightbulb gold indigo"
✨ ANİMASYON &amp; GEÇİŞ: Kartlar Wipe; kutu Zoom In. Geçiş: Morph.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"Son görev Escape Room! Cevaplar: 1) SEKİZ (8), 2) SURİYE, 3) MEHMET ÂKİF ERSOY, 4) SARP. Dört kilidi açan grup odadan kaçar ve bonus yıldız kazanır!"
⏱️ SÜRE: 3 dk
🖼️ GÖRSEL: Kilitler. EN prompt: "four padlocks escape room dark indigo gold"
✨ ANİMASYON &amp; GEÇİŞ: Kilitler Zoom In. Geçiş: Uncover.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"Tebrikler, odadan kaçtınız! Yıldızları sayalım; en çok yıldızı toplayan grup şampiyon!"
⏱️ SÜRE: 1,5 dk
🖼️ GÖRSEL: Kutlama. EN prompt: "celebration confetti trophy teal"
✨ ANİMASYON &amp; GEÇİŞ: Bayrak Zoom; anahtarlar Fade. Geçiş: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"Bugün bağımsızlık sembollerimizi ve sekiz komşumuzu öğrendik. Harika bir iş çıkardınız!"
⏱️ SÜRE: 1 dk
🖼️ GÖRSEL: Kutlama. EN prompt: "students with flags and map, indigo"
✨ ANİMASYON &amp; GEÇİŞ: Palet ve font kutuları Zoom In. Geçiş: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5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9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5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9.png"/><Relationship Id="rId9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jpeg"/><Relationship Id="rId7" Type="http://schemas.openxmlformats.org/officeDocument/2006/relationships/image" Target="../media/image27.png"/><Relationship Id="rId12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28.png"/><Relationship Id="rId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jpeg"/><Relationship Id="rId5" Type="http://schemas.openxmlformats.org/officeDocument/2006/relationships/image" Target="../media/image25.png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26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jpeg"/><Relationship Id="rId5" Type="http://schemas.openxmlformats.org/officeDocument/2006/relationships/image" Target="../media/image27.png"/><Relationship Id="rId4" Type="http://schemas.openxmlformats.org/officeDocument/2006/relationships/image" Target="../media/image35.jpeg"/><Relationship Id="rId9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29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jpeg"/><Relationship Id="rId5" Type="http://schemas.openxmlformats.org/officeDocument/2006/relationships/image" Target="../media/image30.png"/><Relationship Id="rId4" Type="http://schemas.openxmlformats.org/officeDocument/2006/relationships/image" Target="../media/image38.jpeg"/><Relationship Id="rId9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11" Type="http://schemas.openxmlformats.org/officeDocument/2006/relationships/image" Target="../media/image8.png"/><Relationship Id="rId5" Type="http://schemas.openxmlformats.org/officeDocument/2006/relationships/image" Target="../media/image26.pn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20.png"/><Relationship Id="rId4" Type="http://schemas.openxmlformats.org/officeDocument/2006/relationships/image" Target="../media/image4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6" name="Text 4"/>
          <p:cNvSpPr/>
          <p:nvPr/>
        </p:nvSpPr>
        <p:spPr>
          <a:xfrm>
            <a:off x="777240" y="1737360"/>
            <a:ext cx="10241280" cy="1920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5000"/>
              </a:lnSpc>
              <a:buNone/>
            </a:pPr>
            <a:r>
              <a:rPr lang="en-US" sz="4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Ülkemize Komşu</a:t>
            </a:r>
            <a:endParaRPr lang="en-US" sz="4600" dirty="0"/>
          </a:p>
          <a:p>
            <a:pPr marL="0" indent="0">
              <a:lnSpc>
                <a:spcPts val="5000"/>
              </a:lnSpc>
              <a:buNone/>
            </a:pPr>
            <a:r>
              <a:rPr lang="en-US" sz="4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Devletler</a:t>
            </a:r>
            <a:endParaRPr lang="en-US" sz="4600" dirty="0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960" y="3886200"/>
            <a:ext cx="868680" cy="603504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1874520" y="3913632"/>
            <a:ext cx="73152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i="1" dirty="0">
                <a:solidFill>
                  <a:srgbClr val="F0D9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Bayrağını tanı, komşularını keşfet!</a:t>
            </a:r>
            <a:endParaRPr lang="en-US" sz="1600" dirty="0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928" y="4709160"/>
            <a:ext cx="1965960" cy="1965960"/>
          </a:xfrm>
          <a:prstGeom prst="rect">
            <a:avLst/>
          </a:prstGeom>
        </p:spPr>
      </p:pic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23960" y="3474720"/>
            <a:ext cx="1920240" cy="1920240"/>
          </a:xfrm>
          <a:prstGeom prst="rect">
            <a:avLst/>
          </a:prstGeom>
        </p:spPr>
      </p:pic>
      <p:sp>
        <p:nvSpPr>
          <p:cNvPr id="11" name="Text 3">
            <a:extLst>
              <a:ext uri="{FF2B5EF4-FFF2-40B4-BE49-F238E27FC236}">
                <a16:creationId xmlns:a16="http://schemas.microsoft.com/office/drawing/2014/main" id="{8E549D35-9BF1-AF13-1413-8E485F12135A}"/>
              </a:ext>
            </a:extLst>
          </p:cNvPr>
          <p:cNvSpPr/>
          <p:nvPr/>
        </p:nvSpPr>
        <p:spPr>
          <a:xfrm>
            <a:off x="640080" y="868680"/>
            <a:ext cx="10241280" cy="365760"/>
          </a:xfrm>
          <a:prstGeom prst="rect">
            <a:avLst/>
          </a:prstGeom>
          <a:noFill/>
          <a:ln/>
        </p:spPr>
        <p:txBody>
          <a:bodyPr wrap="square" rtlCol="0" anchor="ctr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350" b="1" kern="0" spc="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5. SINIF SOSYAL BİLGİLER  · 2. Öğrenme Alanı </a:t>
            </a:r>
            <a:r>
              <a:rPr lang="en-US" sz="1350" b="1" kern="0" spc="100" dirty="0" err="1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Evimiz</a:t>
            </a:r>
            <a:r>
              <a:rPr lang="en-US" sz="1350" b="1" kern="0" spc="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Dünya </a:t>
            </a:r>
            <a:endParaRPr lang="en-US" sz="135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MEB KAZANIMI · SB.5.2.4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Derste Neyi Öğreneceğiz?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00200"/>
            <a:ext cx="11091672" cy="1508760"/>
          </a:xfrm>
          <a:prstGeom prst="roundRect">
            <a:avLst>
              <a:gd name="adj" fmla="val 7879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914400" y="1938528"/>
            <a:ext cx="822960" cy="82296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8370" y="2152498"/>
            <a:ext cx="395021" cy="395021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965960" y="1737360"/>
            <a:ext cx="932688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“Ülkemize komşu devletler hakkında bilgi toplar.”</a:t>
            </a:r>
            <a:endParaRPr lang="en-US" sz="1700" dirty="0"/>
          </a:p>
        </p:txBody>
      </p:sp>
      <p:sp>
        <p:nvSpPr>
          <p:cNvPr id="8" name="Shape 5"/>
          <p:cNvSpPr/>
          <p:nvPr/>
        </p:nvSpPr>
        <p:spPr>
          <a:xfrm>
            <a:off x="548640" y="3429000"/>
            <a:ext cx="2679192" cy="2606040"/>
          </a:xfrm>
          <a:prstGeom prst="roundRect">
            <a:avLst>
              <a:gd name="adj" fmla="val 456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9" name="Shape 6"/>
          <p:cNvSpPr/>
          <p:nvPr/>
        </p:nvSpPr>
        <p:spPr>
          <a:xfrm>
            <a:off x="1476756" y="3703320"/>
            <a:ext cx="822960" cy="82296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0726" y="3917290"/>
            <a:ext cx="395021" cy="395021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640080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Tanırım</a:t>
            </a:r>
            <a:endParaRPr lang="en-US" sz="1550" dirty="0"/>
          </a:p>
        </p:txBody>
      </p:sp>
      <p:sp>
        <p:nvSpPr>
          <p:cNvPr id="12" name="Text 8"/>
          <p:cNvSpPr/>
          <p:nvPr/>
        </p:nvSpPr>
        <p:spPr>
          <a:xfrm>
            <a:off x="685800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Bağımsızlık sembollerimizi tanırım.</a:t>
            </a:r>
            <a:endParaRPr lang="en-US" sz="1150" dirty="0"/>
          </a:p>
        </p:txBody>
      </p:sp>
      <p:sp>
        <p:nvSpPr>
          <p:cNvPr id="13" name="Shape 9"/>
          <p:cNvSpPr/>
          <p:nvPr/>
        </p:nvSpPr>
        <p:spPr>
          <a:xfrm>
            <a:off x="3346704" y="3429000"/>
            <a:ext cx="2679192" cy="2606040"/>
          </a:xfrm>
          <a:prstGeom prst="roundRect">
            <a:avLst>
              <a:gd name="adj" fmla="val 456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4274820" y="3703320"/>
            <a:ext cx="822960" cy="82296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8790" y="3917290"/>
            <a:ext cx="395021" cy="395021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3438144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Sayarım</a:t>
            </a:r>
            <a:endParaRPr lang="en-US" sz="1550" dirty="0"/>
          </a:p>
        </p:txBody>
      </p:sp>
      <p:sp>
        <p:nvSpPr>
          <p:cNvPr id="17" name="Text 12"/>
          <p:cNvSpPr/>
          <p:nvPr/>
        </p:nvSpPr>
        <p:spPr>
          <a:xfrm>
            <a:off x="3483864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Sekiz komşumuzu haritada gösteririm.</a:t>
            </a:r>
            <a:endParaRPr lang="en-US" sz="1150" dirty="0"/>
          </a:p>
        </p:txBody>
      </p:sp>
      <p:sp>
        <p:nvSpPr>
          <p:cNvPr id="18" name="Shape 13"/>
          <p:cNvSpPr/>
          <p:nvPr/>
        </p:nvSpPr>
        <p:spPr>
          <a:xfrm>
            <a:off x="6144768" y="3429000"/>
            <a:ext cx="2679192" cy="2606040"/>
          </a:xfrm>
          <a:prstGeom prst="roundRect">
            <a:avLst>
              <a:gd name="adj" fmla="val 456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9" name="Shape 14"/>
          <p:cNvSpPr/>
          <p:nvPr/>
        </p:nvSpPr>
        <p:spPr>
          <a:xfrm>
            <a:off x="7072884" y="3703320"/>
            <a:ext cx="822960" cy="82296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0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86854" y="3917290"/>
            <a:ext cx="395021" cy="395021"/>
          </a:xfrm>
          <a:prstGeom prst="rect">
            <a:avLst/>
          </a:prstGeom>
        </p:spPr>
      </p:pic>
      <p:sp>
        <p:nvSpPr>
          <p:cNvPr id="21" name="Text 15"/>
          <p:cNvSpPr/>
          <p:nvPr/>
        </p:nvSpPr>
        <p:spPr>
          <a:xfrm>
            <a:off x="6236208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Bilgi toplarım</a:t>
            </a:r>
            <a:endParaRPr lang="en-US" sz="1550" dirty="0"/>
          </a:p>
        </p:txBody>
      </p:sp>
      <p:sp>
        <p:nvSpPr>
          <p:cNvPr id="22" name="Text 16"/>
          <p:cNvSpPr/>
          <p:nvPr/>
        </p:nvSpPr>
        <p:spPr>
          <a:xfrm>
            <a:off x="6281928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Başkent, dil ve para birimlerini öğrenirim.</a:t>
            </a:r>
            <a:endParaRPr lang="en-US" sz="1150" dirty="0"/>
          </a:p>
        </p:txBody>
      </p:sp>
      <p:sp>
        <p:nvSpPr>
          <p:cNvPr id="23" name="Shape 17"/>
          <p:cNvSpPr/>
          <p:nvPr/>
        </p:nvSpPr>
        <p:spPr>
          <a:xfrm>
            <a:off x="8942832" y="3429000"/>
            <a:ext cx="2679192" cy="2606040"/>
          </a:xfrm>
          <a:prstGeom prst="roundRect">
            <a:avLst>
              <a:gd name="adj" fmla="val 456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4" name="Shape 18"/>
          <p:cNvSpPr/>
          <p:nvPr/>
        </p:nvSpPr>
        <p:spPr>
          <a:xfrm>
            <a:off x="9870948" y="3703320"/>
            <a:ext cx="822960" cy="822960"/>
          </a:xfrm>
          <a:prstGeom prst="ellipse">
            <a:avLst/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5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84918" y="3917290"/>
            <a:ext cx="395021" cy="395021"/>
          </a:xfrm>
          <a:prstGeom prst="rect">
            <a:avLst/>
          </a:prstGeom>
        </p:spPr>
      </p:pic>
      <p:sp>
        <p:nvSpPr>
          <p:cNvPr id="26" name="Text 19"/>
          <p:cNvSpPr/>
          <p:nvPr/>
        </p:nvSpPr>
        <p:spPr>
          <a:xfrm>
            <a:off x="9034272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Karşılaştırırım</a:t>
            </a:r>
            <a:endParaRPr lang="en-US" sz="1550" dirty="0"/>
          </a:p>
        </p:txBody>
      </p:sp>
      <p:sp>
        <p:nvSpPr>
          <p:cNvPr id="27" name="Text 20"/>
          <p:cNvSpPr/>
          <p:nvPr/>
        </p:nvSpPr>
        <p:spPr>
          <a:xfrm>
            <a:off x="9079992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 ve deniz sınırlarını ayırt ederim.</a:t>
            </a:r>
            <a:endParaRPr lang="en-US" sz="1150" dirty="0"/>
          </a:p>
        </p:txBody>
      </p:sp>
      <p:sp>
        <p:nvSpPr>
          <p:cNvPr id="28" name="Text 21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</a:t>
            </a:r>
            <a:endParaRPr lang="en-US" sz="900" dirty="0"/>
          </a:p>
        </p:txBody>
      </p:sp>
      <p:pic>
        <p:nvPicPr>
          <p:cNvPr id="29" name="Image 5" descr="preencoded.png"/>
          <p:cNvPicPr>
            <a:picLocks noChangeAspect="1"/>
          </p:cNvPicPr>
          <p:nvPr/>
        </p:nvPicPr>
        <p:blipFill>
          <a:blip r:embed="rId7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OYUNUN KURALLARI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548640" y="713232"/>
            <a:ext cx="109728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Bugün 4 Yıldız Görevi Var!</a:t>
            </a:r>
            <a:endParaRPr lang="en-US" sz="3100" dirty="0"/>
          </a:p>
        </p:txBody>
      </p:sp>
      <p:sp>
        <p:nvSpPr>
          <p:cNvPr id="7" name="Shape 5"/>
          <p:cNvSpPr/>
          <p:nvPr/>
        </p:nvSpPr>
        <p:spPr>
          <a:xfrm>
            <a:off x="548640" y="169164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6"/>
          <p:cNvSpPr/>
          <p:nvPr/>
        </p:nvSpPr>
        <p:spPr>
          <a:xfrm>
            <a:off x="804672" y="2011680"/>
            <a:ext cx="822960" cy="82296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8642" y="2225650"/>
            <a:ext cx="395021" cy="395021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1783080" y="189280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</a:t>
            </a:r>
            <a:r>
              <a:rPr lang="en-US" sz="1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Sembol Avcısı</a:t>
            </a:r>
            <a:endParaRPr lang="en-US" sz="1700" dirty="0"/>
          </a:p>
        </p:txBody>
      </p:sp>
      <p:sp>
        <p:nvSpPr>
          <p:cNvPr id="11" name="Text 8"/>
          <p:cNvSpPr/>
          <p:nvPr/>
        </p:nvSpPr>
        <p:spPr>
          <a:xfrm>
            <a:off x="1783080" y="2350008"/>
            <a:ext cx="4069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Bağımsızlık sembolü mü, değil mi?</a:t>
            </a:r>
            <a:endParaRPr lang="en-US" sz="1250" dirty="0"/>
          </a:p>
        </p:txBody>
      </p:sp>
      <p:sp>
        <p:nvSpPr>
          <p:cNvPr id="12" name="Shape 9"/>
          <p:cNvSpPr/>
          <p:nvPr/>
        </p:nvSpPr>
        <p:spPr>
          <a:xfrm>
            <a:off x="6181344" y="169164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3" name="Shape 10"/>
          <p:cNvSpPr/>
          <p:nvPr/>
        </p:nvSpPr>
        <p:spPr>
          <a:xfrm>
            <a:off x="6437376" y="2011680"/>
            <a:ext cx="822960" cy="82296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1346" y="2225650"/>
            <a:ext cx="395021" cy="395021"/>
          </a:xfrm>
          <a:prstGeom prst="rect">
            <a:avLst/>
          </a:prstGeom>
        </p:spPr>
      </p:pic>
      <p:sp>
        <p:nvSpPr>
          <p:cNvPr id="15" name="Text 11"/>
          <p:cNvSpPr/>
          <p:nvPr/>
        </p:nvSpPr>
        <p:spPr>
          <a:xfrm>
            <a:off x="7415784" y="189280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</a:t>
            </a:r>
            <a:r>
              <a:rPr lang="en-US" sz="1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Komşu Dedektifi</a:t>
            </a:r>
            <a:endParaRPr lang="en-US" sz="1700" dirty="0"/>
          </a:p>
        </p:txBody>
      </p:sp>
      <p:sp>
        <p:nvSpPr>
          <p:cNvPr id="16" name="Text 12"/>
          <p:cNvSpPr/>
          <p:nvPr/>
        </p:nvSpPr>
        <p:spPr>
          <a:xfrm>
            <a:off x="7415784" y="2350008"/>
            <a:ext cx="4069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Komşumuz mu, değil mi?</a:t>
            </a:r>
            <a:endParaRPr lang="en-US" sz="1250" dirty="0"/>
          </a:p>
        </p:txBody>
      </p:sp>
      <p:sp>
        <p:nvSpPr>
          <p:cNvPr id="17" name="Shape 13"/>
          <p:cNvSpPr/>
          <p:nvPr/>
        </p:nvSpPr>
        <p:spPr>
          <a:xfrm>
            <a:off x="548640" y="338328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8" name="Shape 14"/>
          <p:cNvSpPr/>
          <p:nvPr/>
        </p:nvSpPr>
        <p:spPr>
          <a:xfrm>
            <a:off x="804672" y="3703320"/>
            <a:ext cx="822960" cy="82296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8642" y="3917290"/>
            <a:ext cx="395021" cy="395021"/>
          </a:xfrm>
          <a:prstGeom prst="rect">
            <a:avLst/>
          </a:prstGeom>
        </p:spPr>
      </p:pic>
      <p:sp>
        <p:nvSpPr>
          <p:cNvPr id="20" name="Text 15"/>
          <p:cNvSpPr/>
          <p:nvPr/>
        </p:nvSpPr>
        <p:spPr>
          <a:xfrm>
            <a:off x="1783080" y="358444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</a:t>
            </a:r>
            <a:r>
              <a:rPr lang="en-US" sz="1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Künye Uzmanı</a:t>
            </a:r>
            <a:endParaRPr lang="en-US" sz="1700" dirty="0"/>
          </a:p>
        </p:txBody>
      </p:sp>
      <p:sp>
        <p:nvSpPr>
          <p:cNvPr id="21" name="Text 16"/>
          <p:cNvSpPr/>
          <p:nvPr/>
        </p:nvSpPr>
        <p:spPr>
          <a:xfrm>
            <a:off x="1783080" y="4041648"/>
            <a:ext cx="4069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Başkent–ülke eşleştir.</a:t>
            </a:r>
            <a:endParaRPr lang="en-US" sz="1250" dirty="0"/>
          </a:p>
        </p:txBody>
      </p:sp>
      <p:sp>
        <p:nvSpPr>
          <p:cNvPr id="22" name="Shape 17"/>
          <p:cNvSpPr/>
          <p:nvPr/>
        </p:nvSpPr>
        <p:spPr>
          <a:xfrm>
            <a:off x="6181344" y="338328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3" name="Shape 18"/>
          <p:cNvSpPr/>
          <p:nvPr/>
        </p:nvSpPr>
        <p:spPr>
          <a:xfrm>
            <a:off x="6437376" y="3703320"/>
            <a:ext cx="822960" cy="822960"/>
          </a:xfrm>
          <a:prstGeom prst="ellipse">
            <a:avLst/>
          </a:prstGeom>
          <a:solidFill>
            <a:srgbClr val="7C78D6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4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51346" y="3917290"/>
            <a:ext cx="395021" cy="395021"/>
          </a:xfrm>
          <a:prstGeom prst="rect">
            <a:avLst/>
          </a:prstGeom>
        </p:spPr>
      </p:pic>
      <p:sp>
        <p:nvSpPr>
          <p:cNvPr id="25" name="Text 19"/>
          <p:cNvSpPr/>
          <p:nvPr/>
        </p:nvSpPr>
        <p:spPr>
          <a:xfrm>
            <a:off x="7415784" y="358444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</a:t>
            </a:r>
            <a:r>
              <a:rPr lang="en-US" sz="1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Sınır Şifresi</a:t>
            </a:r>
            <a:endParaRPr lang="en-US" sz="1700" dirty="0"/>
          </a:p>
        </p:txBody>
      </p:sp>
      <p:sp>
        <p:nvSpPr>
          <p:cNvPr id="26" name="Text 20"/>
          <p:cNvSpPr/>
          <p:nvPr/>
        </p:nvSpPr>
        <p:spPr>
          <a:xfrm>
            <a:off x="7415784" y="4041648"/>
            <a:ext cx="4069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Escape Room’da kilitleri aç.</a:t>
            </a:r>
            <a:endParaRPr lang="en-US" sz="1250" dirty="0"/>
          </a:p>
        </p:txBody>
      </p:sp>
      <p:sp>
        <p:nvSpPr>
          <p:cNvPr id="27" name="Shape 21"/>
          <p:cNvSpPr/>
          <p:nvPr/>
        </p:nvSpPr>
        <p:spPr>
          <a:xfrm>
            <a:off x="548640" y="5212080"/>
            <a:ext cx="11091672" cy="868680"/>
          </a:xfrm>
          <a:prstGeom prst="roundRect">
            <a:avLst>
              <a:gd name="adj" fmla="val 12632"/>
            </a:avLst>
          </a:prstGeom>
          <a:solidFill>
            <a:srgbClr val="E9971B"/>
          </a:solidFill>
          <a:ln/>
        </p:spPr>
      </p:sp>
      <p:sp>
        <p:nvSpPr>
          <p:cNvPr id="28" name="Shape 22"/>
          <p:cNvSpPr/>
          <p:nvPr/>
        </p:nvSpPr>
        <p:spPr>
          <a:xfrm>
            <a:off x="868680" y="5367528"/>
            <a:ext cx="566928" cy="566928"/>
          </a:xfrm>
          <a:prstGeom prst="ellipse">
            <a:avLst/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9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6081" y="5514929"/>
            <a:ext cx="272125" cy="272125"/>
          </a:xfrm>
          <a:prstGeom prst="rect">
            <a:avLst/>
          </a:prstGeom>
        </p:spPr>
      </p:pic>
      <p:sp>
        <p:nvSpPr>
          <p:cNvPr id="30" name="Text 23"/>
          <p:cNvSpPr/>
          <p:nvPr/>
        </p:nvSpPr>
        <p:spPr>
          <a:xfrm>
            <a:off x="1645920" y="5212080"/>
            <a:ext cx="97840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11E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 doğru görevde grup bir YILDIZ kazanır. En çok yıldızı toplayan grup ŞAMPİYON olur!</a:t>
            </a:r>
            <a:endParaRPr lang="en-US" sz="1500" dirty="0"/>
          </a:p>
        </p:txBody>
      </p:sp>
      <p:sp>
        <p:nvSpPr>
          <p:cNvPr id="31" name="Text 24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3</a:t>
            </a:r>
            <a:endParaRPr lang="en-US" sz="900" dirty="0"/>
          </a:p>
        </p:txBody>
      </p:sp>
      <p:pic>
        <p:nvPicPr>
          <p:cNvPr id="32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YOL HARITAMIZ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Bugünkü Yolculuğumuz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091672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868680" cy="960120"/>
          </a:xfrm>
          <a:prstGeom prst="roundRect">
            <a:avLst>
              <a:gd name="adj" fmla="val 13684"/>
            </a:avLst>
          </a:prstGeom>
          <a:solidFill>
            <a:srgbClr val="159C8E"/>
          </a:solidFill>
          <a:ln/>
        </p:spPr>
      </p:sp>
      <p:sp>
        <p:nvSpPr>
          <p:cNvPr id="6" name="Text 4"/>
          <p:cNvSpPr/>
          <p:nvPr/>
        </p:nvSpPr>
        <p:spPr>
          <a:xfrm>
            <a:off x="548640" y="1691640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3400" dirty="0"/>
          </a:p>
        </p:txBody>
      </p:sp>
      <p:sp>
        <p:nvSpPr>
          <p:cNvPr id="7" name="Shape 5"/>
          <p:cNvSpPr/>
          <p:nvPr/>
        </p:nvSpPr>
        <p:spPr>
          <a:xfrm>
            <a:off x="1691640" y="1892808"/>
            <a:ext cx="566928" cy="566928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8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9041" y="2040209"/>
            <a:ext cx="272125" cy="272125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2468880" y="1837944"/>
            <a:ext cx="7315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Bağımsızlık Sembollerimiz</a:t>
            </a:r>
            <a:endParaRPr lang="en-US" sz="1800" dirty="0"/>
          </a:p>
        </p:txBody>
      </p:sp>
      <p:sp>
        <p:nvSpPr>
          <p:cNvPr id="10" name="Text 7"/>
          <p:cNvSpPr/>
          <p:nvPr/>
        </p:nvSpPr>
        <p:spPr>
          <a:xfrm>
            <a:off x="2468880" y="2221992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Bayrak, dil, marş, başkent…</a:t>
            </a:r>
            <a:endParaRPr lang="en-US" sz="1300" dirty="0"/>
          </a:p>
        </p:txBody>
      </p:sp>
      <p:sp>
        <p:nvSpPr>
          <p:cNvPr id="11" name="Shape 8"/>
          <p:cNvSpPr/>
          <p:nvPr/>
        </p:nvSpPr>
        <p:spPr>
          <a:xfrm>
            <a:off x="548640" y="2807208"/>
            <a:ext cx="11091672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2" name="Shape 9"/>
          <p:cNvSpPr/>
          <p:nvPr/>
        </p:nvSpPr>
        <p:spPr>
          <a:xfrm>
            <a:off x="548640" y="2807208"/>
            <a:ext cx="868680" cy="960120"/>
          </a:xfrm>
          <a:prstGeom prst="roundRect">
            <a:avLst>
              <a:gd name="adj" fmla="val 13684"/>
            </a:avLst>
          </a:prstGeom>
          <a:solidFill>
            <a:srgbClr val="E45B4E"/>
          </a:solidFill>
          <a:ln/>
        </p:spPr>
      </p:sp>
      <p:sp>
        <p:nvSpPr>
          <p:cNvPr id="13" name="Text 10"/>
          <p:cNvSpPr/>
          <p:nvPr/>
        </p:nvSpPr>
        <p:spPr>
          <a:xfrm>
            <a:off x="548640" y="2807208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3400" dirty="0"/>
          </a:p>
        </p:txBody>
      </p:sp>
      <p:sp>
        <p:nvSpPr>
          <p:cNvPr id="14" name="Shape 11"/>
          <p:cNvSpPr/>
          <p:nvPr/>
        </p:nvSpPr>
        <p:spPr>
          <a:xfrm>
            <a:off x="1691640" y="3008376"/>
            <a:ext cx="566928" cy="566928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9041" y="3155777"/>
            <a:ext cx="272125" cy="272125"/>
          </a:xfrm>
          <a:prstGeom prst="rect">
            <a:avLst/>
          </a:prstGeom>
        </p:spPr>
      </p:pic>
      <p:sp>
        <p:nvSpPr>
          <p:cNvPr id="16" name="Text 12"/>
          <p:cNvSpPr/>
          <p:nvPr/>
        </p:nvSpPr>
        <p:spPr>
          <a:xfrm>
            <a:off x="2468880" y="2953512"/>
            <a:ext cx="7315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Komşularımıza Genel Bakış</a:t>
            </a:r>
            <a:endParaRPr lang="en-US" sz="1800" dirty="0"/>
          </a:p>
        </p:txBody>
      </p:sp>
      <p:sp>
        <p:nvSpPr>
          <p:cNvPr id="17" name="Text 13"/>
          <p:cNvSpPr/>
          <p:nvPr/>
        </p:nvSpPr>
        <p:spPr>
          <a:xfrm>
            <a:off x="2468880" y="3337560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Sekiz komşu, kara ve deniz sınırları.</a:t>
            </a:r>
            <a:endParaRPr lang="en-US" sz="1300" dirty="0"/>
          </a:p>
        </p:txBody>
      </p:sp>
      <p:sp>
        <p:nvSpPr>
          <p:cNvPr id="18" name="Shape 14"/>
          <p:cNvSpPr/>
          <p:nvPr/>
        </p:nvSpPr>
        <p:spPr>
          <a:xfrm>
            <a:off x="548640" y="3922776"/>
            <a:ext cx="11091672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9" name="Shape 15"/>
          <p:cNvSpPr/>
          <p:nvPr/>
        </p:nvSpPr>
        <p:spPr>
          <a:xfrm>
            <a:off x="548640" y="3922776"/>
            <a:ext cx="868680" cy="960120"/>
          </a:xfrm>
          <a:prstGeom prst="roundRect">
            <a:avLst>
              <a:gd name="adj" fmla="val 13684"/>
            </a:avLst>
          </a:prstGeom>
          <a:solidFill>
            <a:srgbClr val="E9971B"/>
          </a:solidFill>
          <a:ln/>
        </p:spPr>
      </p:sp>
      <p:sp>
        <p:nvSpPr>
          <p:cNvPr id="20" name="Text 16"/>
          <p:cNvSpPr/>
          <p:nvPr/>
        </p:nvSpPr>
        <p:spPr>
          <a:xfrm>
            <a:off x="548640" y="3922776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3400" dirty="0"/>
          </a:p>
        </p:txBody>
      </p:sp>
      <p:sp>
        <p:nvSpPr>
          <p:cNvPr id="21" name="Shape 17"/>
          <p:cNvSpPr/>
          <p:nvPr/>
        </p:nvSpPr>
        <p:spPr>
          <a:xfrm>
            <a:off x="1691640" y="4123944"/>
            <a:ext cx="566928" cy="566928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2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39041" y="4271345"/>
            <a:ext cx="272125" cy="272125"/>
          </a:xfrm>
          <a:prstGeom prst="rect">
            <a:avLst/>
          </a:prstGeom>
        </p:spPr>
      </p:pic>
      <p:sp>
        <p:nvSpPr>
          <p:cNvPr id="23" name="Text 18"/>
          <p:cNvSpPr/>
          <p:nvPr/>
        </p:nvSpPr>
        <p:spPr>
          <a:xfrm>
            <a:off x="2468880" y="4069080"/>
            <a:ext cx="7315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Komşu Ülkelerin Künyesi</a:t>
            </a:r>
            <a:endParaRPr lang="en-US" sz="1800" dirty="0"/>
          </a:p>
        </p:txBody>
      </p:sp>
      <p:sp>
        <p:nvSpPr>
          <p:cNvPr id="24" name="Text 19"/>
          <p:cNvSpPr/>
          <p:nvPr/>
        </p:nvSpPr>
        <p:spPr>
          <a:xfrm>
            <a:off x="2468880" y="4453128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Başkent, dil, para birimi, konum.</a:t>
            </a:r>
            <a:endParaRPr lang="en-US" sz="1300" dirty="0"/>
          </a:p>
        </p:txBody>
      </p:sp>
      <p:sp>
        <p:nvSpPr>
          <p:cNvPr id="25" name="Shape 20"/>
          <p:cNvSpPr/>
          <p:nvPr/>
        </p:nvSpPr>
        <p:spPr>
          <a:xfrm>
            <a:off x="548640" y="5038344"/>
            <a:ext cx="11091672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Shape 21"/>
          <p:cNvSpPr/>
          <p:nvPr/>
        </p:nvSpPr>
        <p:spPr>
          <a:xfrm>
            <a:off x="548640" y="5038344"/>
            <a:ext cx="868680" cy="960120"/>
          </a:xfrm>
          <a:prstGeom prst="roundRect">
            <a:avLst>
              <a:gd name="adj" fmla="val 13684"/>
            </a:avLst>
          </a:prstGeom>
          <a:solidFill>
            <a:srgbClr val="2E2A6B"/>
          </a:solidFill>
          <a:ln/>
        </p:spPr>
      </p:sp>
      <p:sp>
        <p:nvSpPr>
          <p:cNvPr id="27" name="Text 22"/>
          <p:cNvSpPr/>
          <p:nvPr/>
        </p:nvSpPr>
        <p:spPr>
          <a:xfrm>
            <a:off x="548640" y="5038344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3400" dirty="0"/>
          </a:p>
        </p:txBody>
      </p:sp>
      <p:sp>
        <p:nvSpPr>
          <p:cNvPr id="28" name="Shape 23"/>
          <p:cNvSpPr/>
          <p:nvPr/>
        </p:nvSpPr>
        <p:spPr>
          <a:xfrm>
            <a:off x="1691640" y="5239512"/>
            <a:ext cx="566928" cy="566928"/>
          </a:xfrm>
          <a:prstGeom prst="ellipse">
            <a:avLst/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9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39041" y="5386913"/>
            <a:ext cx="272125" cy="272125"/>
          </a:xfrm>
          <a:prstGeom prst="rect">
            <a:avLst/>
          </a:prstGeom>
        </p:spPr>
      </p:pic>
      <p:sp>
        <p:nvSpPr>
          <p:cNvPr id="30" name="Text 24"/>
          <p:cNvSpPr/>
          <p:nvPr/>
        </p:nvSpPr>
        <p:spPr>
          <a:xfrm>
            <a:off x="2468880" y="5184648"/>
            <a:ext cx="7315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Sınırlar ve Sınır Kapıları</a:t>
            </a:r>
            <a:endParaRPr lang="en-US" sz="1800" dirty="0"/>
          </a:p>
        </p:txBody>
      </p:sp>
      <p:sp>
        <p:nvSpPr>
          <p:cNvPr id="31" name="Text 25"/>
          <p:cNvSpPr/>
          <p:nvPr/>
        </p:nvSpPr>
        <p:spPr>
          <a:xfrm>
            <a:off x="2468880" y="5568696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uzun, en kısa sınır ve kapılar.</a:t>
            </a:r>
            <a:endParaRPr lang="en-US" sz="1300" dirty="0"/>
          </a:p>
        </p:txBody>
      </p:sp>
      <p:sp>
        <p:nvSpPr>
          <p:cNvPr id="32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4</a:t>
            </a:r>
            <a:endParaRPr lang="en-US" sz="900" dirty="0"/>
          </a:p>
        </p:txBody>
      </p:sp>
      <p:pic>
        <p:nvPicPr>
          <p:cNvPr id="33" name="Image 4" descr="preencoded.png"/>
          <p:cNvPicPr>
            <a:picLocks noChangeAspect="1"/>
          </p:cNvPicPr>
          <p:nvPr/>
        </p:nvPicPr>
        <p:blipFill>
          <a:blip r:embed="rId7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BE0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45B4E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ETKİNLİK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Tahmin Et: Kaç Komşumuz Var?</a:t>
            </a:r>
            <a:endParaRPr lang="en-US" sz="3000" dirty="0"/>
          </a:p>
        </p:txBody>
      </p:sp>
      <p:sp>
        <p:nvSpPr>
          <p:cNvPr id="6" name="Shape 3"/>
          <p:cNvSpPr/>
          <p:nvPr/>
        </p:nvSpPr>
        <p:spPr>
          <a:xfrm>
            <a:off x="548640" y="1874520"/>
            <a:ext cx="6766560" cy="4160520"/>
          </a:xfrm>
          <a:prstGeom prst="roundRect">
            <a:avLst>
              <a:gd name="adj" fmla="val 285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7" name="Text 4"/>
          <p:cNvSpPr/>
          <p:nvPr/>
        </p:nvSpPr>
        <p:spPr>
          <a:xfrm>
            <a:off x="914400" y="2103120"/>
            <a:ext cx="60350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Sınıfça Düşünelim:</a:t>
            </a:r>
            <a:endParaRPr lang="en-US" sz="1500" dirty="0"/>
          </a:p>
        </p:txBody>
      </p:sp>
      <p:sp>
        <p:nvSpPr>
          <p:cNvPr id="8" name="Shape 5"/>
          <p:cNvSpPr/>
          <p:nvPr/>
        </p:nvSpPr>
        <p:spPr>
          <a:xfrm>
            <a:off x="914400" y="2651760"/>
            <a:ext cx="384048" cy="384048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4252" y="2751612"/>
            <a:ext cx="184343" cy="184343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463040" y="2606040"/>
            <a:ext cx="55778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Türkiye’nin kaç sınır komşusu vardır?</a:t>
            </a:r>
            <a:endParaRPr lang="en-US" sz="1350" dirty="0"/>
          </a:p>
        </p:txBody>
      </p:sp>
      <p:sp>
        <p:nvSpPr>
          <p:cNvPr id="11" name="Shape 7"/>
          <p:cNvSpPr/>
          <p:nvPr/>
        </p:nvSpPr>
        <p:spPr>
          <a:xfrm>
            <a:off x="914400" y="3218688"/>
            <a:ext cx="384048" cy="384048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4252" y="3318540"/>
            <a:ext cx="184343" cy="184343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1463040" y="3172968"/>
            <a:ext cx="55778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Hangi komşularımızın adını sayabilirsin?</a:t>
            </a:r>
            <a:endParaRPr lang="en-US" sz="1350" dirty="0"/>
          </a:p>
        </p:txBody>
      </p:sp>
      <p:sp>
        <p:nvSpPr>
          <p:cNvPr id="14" name="Shape 9"/>
          <p:cNvSpPr/>
          <p:nvPr/>
        </p:nvSpPr>
        <p:spPr>
          <a:xfrm>
            <a:off x="914400" y="3785616"/>
            <a:ext cx="384048" cy="384048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4252" y="3885468"/>
            <a:ext cx="184343" cy="184343"/>
          </a:xfrm>
          <a:prstGeom prst="rect">
            <a:avLst/>
          </a:prstGeom>
        </p:spPr>
      </p:pic>
      <p:sp>
        <p:nvSpPr>
          <p:cNvPr id="16" name="Text 10"/>
          <p:cNvSpPr/>
          <p:nvPr/>
        </p:nvSpPr>
        <p:spPr>
          <a:xfrm>
            <a:off x="1463040" y="3739896"/>
            <a:ext cx="55778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Komşu olmak bize ne kazandırır?</a:t>
            </a:r>
            <a:endParaRPr lang="en-US" sz="1350" dirty="0"/>
          </a:p>
        </p:txBody>
      </p:sp>
      <p:sp>
        <p:nvSpPr>
          <p:cNvPr id="17" name="Shape 11"/>
          <p:cNvSpPr/>
          <p:nvPr/>
        </p:nvSpPr>
        <p:spPr>
          <a:xfrm>
            <a:off x="914400" y="4526280"/>
            <a:ext cx="6035040" cy="457200"/>
          </a:xfrm>
          <a:prstGeom prst="roundRect">
            <a:avLst>
              <a:gd name="adj" fmla="val 20000"/>
            </a:avLst>
          </a:prstGeom>
          <a:solidFill>
            <a:srgbClr val="E9971B"/>
          </a:solidFill>
          <a:ln/>
        </p:spPr>
      </p:sp>
      <p:sp>
        <p:nvSpPr>
          <p:cNvPr id="18" name="Text 12"/>
          <p:cNvSpPr/>
          <p:nvPr/>
        </p:nvSpPr>
        <p:spPr>
          <a:xfrm>
            <a:off x="914400" y="4526280"/>
            <a:ext cx="60350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211E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PARMAK KALDIR — Tahminini seç!</a:t>
            </a:r>
            <a:endParaRPr lang="en-US" sz="1300" dirty="0"/>
          </a:p>
        </p:txBody>
      </p:sp>
      <p:sp>
        <p:nvSpPr>
          <p:cNvPr id="19" name="Shape 13"/>
          <p:cNvSpPr/>
          <p:nvPr/>
        </p:nvSpPr>
        <p:spPr>
          <a:xfrm>
            <a:off x="914400" y="5074920"/>
            <a:ext cx="2926080" cy="457200"/>
          </a:xfrm>
          <a:prstGeom prst="roundRect">
            <a:avLst>
              <a:gd name="adj" fmla="val 20000"/>
            </a:avLst>
          </a:prstGeom>
          <a:solidFill>
            <a:srgbClr val="F3F4FB"/>
          </a:solidFill>
          <a:ln w="12700">
            <a:solidFill>
              <a:srgbClr val="E7E7F5"/>
            </a:solidFill>
            <a:prstDash val="solid"/>
          </a:ln>
        </p:spPr>
      </p:sp>
      <p:sp>
        <p:nvSpPr>
          <p:cNvPr id="20" name="Text 14"/>
          <p:cNvSpPr/>
          <p:nvPr/>
        </p:nvSpPr>
        <p:spPr>
          <a:xfrm>
            <a:off x="1097280" y="5074920"/>
            <a:ext cx="2743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</a:t>
            </a: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 komşu</a:t>
            </a:r>
            <a:endParaRPr lang="en-US" sz="1300" dirty="0"/>
          </a:p>
        </p:txBody>
      </p:sp>
      <p:sp>
        <p:nvSpPr>
          <p:cNvPr id="21" name="Shape 15"/>
          <p:cNvSpPr/>
          <p:nvPr/>
        </p:nvSpPr>
        <p:spPr>
          <a:xfrm>
            <a:off x="4023360" y="5074920"/>
            <a:ext cx="2926080" cy="457200"/>
          </a:xfrm>
          <a:prstGeom prst="roundRect">
            <a:avLst>
              <a:gd name="adj" fmla="val 20000"/>
            </a:avLst>
          </a:prstGeom>
          <a:solidFill>
            <a:srgbClr val="F3F4FB"/>
          </a:solidFill>
          <a:ln w="12700">
            <a:solidFill>
              <a:srgbClr val="E7E7F5"/>
            </a:solidFill>
            <a:prstDash val="solid"/>
          </a:ln>
        </p:spPr>
      </p:sp>
      <p:sp>
        <p:nvSpPr>
          <p:cNvPr id="22" name="Text 16"/>
          <p:cNvSpPr/>
          <p:nvPr/>
        </p:nvSpPr>
        <p:spPr>
          <a:xfrm>
            <a:off x="4206240" y="5074920"/>
            <a:ext cx="2743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</a:t>
            </a: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 komşu</a:t>
            </a:r>
            <a:endParaRPr lang="en-US" sz="1300" dirty="0"/>
          </a:p>
        </p:txBody>
      </p:sp>
      <p:sp>
        <p:nvSpPr>
          <p:cNvPr id="23" name="Shape 17"/>
          <p:cNvSpPr/>
          <p:nvPr/>
        </p:nvSpPr>
        <p:spPr>
          <a:xfrm>
            <a:off x="914400" y="5623560"/>
            <a:ext cx="2926080" cy="457200"/>
          </a:xfrm>
          <a:prstGeom prst="roundRect">
            <a:avLst>
              <a:gd name="adj" fmla="val 20000"/>
            </a:avLst>
          </a:prstGeom>
          <a:solidFill>
            <a:srgbClr val="F3F4FB"/>
          </a:solidFill>
          <a:ln w="12700">
            <a:solidFill>
              <a:srgbClr val="E7E7F5"/>
            </a:solidFill>
            <a:prstDash val="solid"/>
          </a:ln>
        </p:spPr>
      </p:sp>
      <p:sp>
        <p:nvSpPr>
          <p:cNvPr id="24" name="Text 18"/>
          <p:cNvSpPr/>
          <p:nvPr/>
        </p:nvSpPr>
        <p:spPr>
          <a:xfrm>
            <a:off x="1097280" y="5623560"/>
            <a:ext cx="2743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</a:t>
            </a: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 komşu</a:t>
            </a:r>
            <a:endParaRPr lang="en-US" sz="1300" dirty="0"/>
          </a:p>
        </p:txBody>
      </p:sp>
      <p:sp>
        <p:nvSpPr>
          <p:cNvPr id="25" name="Shape 19"/>
          <p:cNvSpPr/>
          <p:nvPr/>
        </p:nvSpPr>
        <p:spPr>
          <a:xfrm>
            <a:off x="4023360" y="5623560"/>
            <a:ext cx="2926080" cy="457200"/>
          </a:xfrm>
          <a:prstGeom prst="roundRect">
            <a:avLst>
              <a:gd name="adj" fmla="val 20000"/>
            </a:avLst>
          </a:prstGeom>
          <a:solidFill>
            <a:srgbClr val="F3F4FB"/>
          </a:solidFill>
          <a:ln w="12700">
            <a:solidFill>
              <a:srgbClr val="E7E7F5"/>
            </a:solidFill>
            <a:prstDash val="solid"/>
          </a:ln>
        </p:spPr>
      </p:sp>
      <p:sp>
        <p:nvSpPr>
          <p:cNvPr id="26" name="Text 20"/>
          <p:cNvSpPr/>
          <p:nvPr/>
        </p:nvSpPr>
        <p:spPr>
          <a:xfrm>
            <a:off x="4206240" y="5623560"/>
            <a:ext cx="2743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D) </a:t>
            </a: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 komşu</a:t>
            </a:r>
            <a:endParaRPr lang="en-US" sz="1300" dirty="0"/>
          </a:p>
        </p:txBody>
      </p:sp>
      <p:sp>
        <p:nvSpPr>
          <p:cNvPr id="27" name="Shape 21"/>
          <p:cNvSpPr/>
          <p:nvPr/>
        </p:nvSpPr>
        <p:spPr>
          <a:xfrm>
            <a:off x="7543800" y="1874520"/>
            <a:ext cx="4096512" cy="4160520"/>
          </a:xfrm>
          <a:prstGeom prst="roundRect">
            <a:avLst>
              <a:gd name="adj" fmla="val 2902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8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31936" y="2331720"/>
            <a:ext cx="1920240" cy="1920240"/>
          </a:xfrm>
          <a:prstGeom prst="rect">
            <a:avLst/>
          </a:prstGeom>
        </p:spPr>
      </p:pic>
      <p:sp>
        <p:nvSpPr>
          <p:cNvPr id="29" name="Text 22"/>
          <p:cNvSpPr/>
          <p:nvPr/>
        </p:nvSpPr>
        <p:spPr>
          <a:xfrm>
            <a:off x="7772400" y="4572000"/>
            <a:ext cx="365760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Komşularımızla tarih boyunca kültürel, ekonomik ve siyasi ilişkilerimiz olmuştur.</a:t>
            </a:r>
            <a:endParaRPr lang="en-US" sz="1350" dirty="0"/>
          </a:p>
        </p:txBody>
      </p:sp>
      <p:sp>
        <p:nvSpPr>
          <p:cNvPr id="30" name="Text 23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5</a:t>
            </a:r>
            <a:endParaRPr lang="en-US" sz="900" dirty="0"/>
          </a:p>
        </p:txBody>
      </p:sp>
      <p:pic>
        <p:nvPicPr>
          <p:cNvPr id="31" name="Image 5" descr="preencoded.png"/>
          <p:cNvPicPr>
            <a:picLocks noChangeAspect="1"/>
          </p:cNvPicPr>
          <p:nvPr/>
        </p:nvPicPr>
        <p:blipFill>
          <a:blip r:embed="rId6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DURAK · BAĞIMSIZLIK SEMBOLLERIMIZ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Bağımsızlığımızın Sembolleri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00200"/>
            <a:ext cx="11091672" cy="960120"/>
          </a:xfrm>
          <a:prstGeom prst="roundRect">
            <a:avLst>
              <a:gd name="adj" fmla="val 12381"/>
            </a:avLst>
          </a:prstGeom>
          <a:solidFill>
            <a:srgbClr val="D9F1E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914400" y="1783080"/>
            <a:ext cx="594360" cy="59436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8934" y="1937614"/>
            <a:ext cx="285293" cy="285293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600200" y="1600200"/>
            <a:ext cx="97840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MİLLÎ BAĞIMSIZLIK  </a:t>
            </a:r>
            <a:r>
              <a:rPr lang="en-US" sz="14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Bir milletin başka bir devlete bağlı olmadan özgür ve hür bir şekilde yaşamasıdır.</a:t>
            </a:r>
            <a:endParaRPr lang="en-US" sz="1400" dirty="0"/>
          </a:p>
        </p:txBody>
      </p:sp>
      <p:sp>
        <p:nvSpPr>
          <p:cNvPr id="8" name="Shape 5"/>
          <p:cNvSpPr/>
          <p:nvPr/>
        </p:nvSpPr>
        <p:spPr>
          <a:xfrm>
            <a:off x="548640" y="2743200"/>
            <a:ext cx="2679192" cy="1417320"/>
          </a:xfrm>
          <a:prstGeom prst="roundRect">
            <a:avLst>
              <a:gd name="adj" fmla="val 838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9" name="Shape 6"/>
          <p:cNvSpPr/>
          <p:nvPr/>
        </p:nvSpPr>
        <p:spPr>
          <a:xfrm>
            <a:off x="777240" y="3063240"/>
            <a:ext cx="777240" cy="77724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9322" y="3265322"/>
            <a:ext cx="373075" cy="373075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1645920" y="2743200"/>
            <a:ext cx="1508760" cy="1417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Bayrağımız</a:t>
            </a:r>
            <a:endParaRPr lang="en-US" sz="1250" dirty="0"/>
          </a:p>
        </p:txBody>
      </p:sp>
      <p:sp>
        <p:nvSpPr>
          <p:cNvPr id="12" name="Shape 8"/>
          <p:cNvSpPr/>
          <p:nvPr/>
        </p:nvSpPr>
        <p:spPr>
          <a:xfrm>
            <a:off x="3346704" y="2743200"/>
            <a:ext cx="2679192" cy="1417320"/>
          </a:xfrm>
          <a:prstGeom prst="roundRect">
            <a:avLst>
              <a:gd name="adj" fmla="val 838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3" name="Shape 9"/>
          <p:cNvSpPr/>
          <p:nvPr/>
        </p:nvSpPr>
        <p:spPr>
          <a:xfrm>
            <a:off x="3575304" y="3063240"/>
            <a:ext cx="777240" cy="7772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77386" y="3265322"/>
            <a:ext cx="373075" cy="373075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4443984" y="2743200"/>
            <a:ext cx="1508760" cy="1417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Paramız</a:t>
            </a:r>
            <a:endParaRPr lang="en-US" sz="1250" dirty="0"/>
          </a:p>
        </p:txBody>
      </p:sp>
      <p:sp>
        <p:nvSpPr>
          <p:cNvPr id="16" name="Shape 11"/>
          <p:cNvSpPr/>
          <p:nvPr/>
        </p:nvSpPr>
        <p:spPr>
          <a:xfrm>
            <a:off x="6144768" y="2743200"/>
            <a:ext cx="2679192" cy="1417320"/>
          </a:xfrm>
          <a:prstGeom prst="roundRect">
            <a:avLst>
              <a:gd name="adj" fmla="val 838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7" name="Shape 12"/>
          <p:cNvSpPr/>
          <p:nvPr/>
        </p:nvSpPr>
        <p:spPr>
          <a:xfrm>
            <a:off x="6373368" y="306324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8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5450" y="3265322"/>
            <a:ext cx="373075" cy="373075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7242048" y="2743200"/>
            <a:ext cx="1508760" cy="1417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Türkçemiz</a:t>
            </a:r>
            <a:endParaRPr lang="en-US" sz="1250" dirty="0"/>
          </a:p>
        </p:txBody>
      </p:sp>
      <p:sp>
        <p:nvSpPr>
          <p:cNvPr id="20" name="Shape 14"/>
          <p:cNvSpPr/>
          <p:nvPr/>
        </p:nvSpPr>
        <p:spPr>
          <a:xfrm>
            <a:off x="8942832" y="2743200"/>
            <a:ext cx="2679192" cy="1417320"/>
          </a:xfrm>
          <a:prstGeom prst="roundRect">
            <a:avLst>
              <a:gd name="adj" fmla="val 838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1" name="Shape 15"/>
          <p:cNvSpPr/>
          <p:nvPr/>
        </p:nvSpPr>
        <p:spPr>
          <a:xfrm>
            <a:off x="9171432" y="3063240"/>
            <a:ext cx="777240" cy="777240"/>
          </a:xfrm>
          <a:prstGeom prst="ellipse">
            <a:avLst/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2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73514" y="3265322"/>
            <a:ext cx="373075" cy="373075"/>
          </a:xfrm>
          <a:prstGeom prst="rect">
            <a:avLst/>
          </a:prstGeom>
        </p:spPr>
      </p:pic>
      <p:sp>
        <p:nvSpPr>
          <p:cNvPr id="23" name="Text 16"/>
          <p:cNvSpPr/>
          <p:nvPr/>
        </p:nvSpPr>
        <p:spPr>
          <a:xfrm>
            <a:off x="10040112" y="2743200"/>
            <a:ext cx="1508760" cy="1417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İstiklal Marşı’mız</a:t>
            </a:r>
            <a:endParaRPr lang="en-US" sz="1250" dirty="0"/>
          </a:p>
        </p:txBody>
      </p:sp>
      <p:sp>
        <p:nvSpPr>
          <p:cNvPr id="24" name="Shape 17"/>
          <p:cNvSpPr/>
          <p:nvPr/>
        </p:nvSpPr>
        <p:spPr>
          <a:xfrm>
            <a:off x="548640" y="4343400"/>
            <a:ext cx="2679192" cy="1417320"/>
          </a:xfrm>
          <a:prstGeom prst="roundRect">
            <a:avLst>
              <a:gd name="adj" fmla="val 838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5" name="Shape 18"/>
          <p:cNvSpPr/>
          <p:nvPr/>
        </p:nvSpPr>
        <p:spPr>
          <a:xfrm>
            <a:off x="777240" y="4663440"/>
            <a:ext cx="777240" cy="7772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6" name="Image 5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9322" y="4865522"/>
            <a:ext cx="373075" cy="373075"/>
          </a:xfrm>
          <a:prstGeom prst="rect">
            <a:avLst/>
          </a:prstGeom>
        </p:spPr>
      </p:pic>
      <p:sp>
        <p:nvSpPr>
          <p:cNvPr id="27" name="Text 19"/>
          <p:cNvSpPr/>
          <p:nvPr/>
        </p:nvSpPr>
        <p:spPr>
          <a:xfrm>
            <a:off x="1645920" y="4343400"/>
            <a:ext cx="1508760" cy="1417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Başkentimiz</a:t>
            </a:r>
            <a:endParaRPr lang="en-US" sz="1250" dirty="0"/>
          </a:p>
        </p:txBody>
      </p:sp>
      <p:sp>
        <p:nvSpPr>
          <p:cNvPr id="28" name="Shape 20"/>
          <p:cNvSpPr/>
          <p:nvPr/>
        </p:nvSpPr>
        <p:spPr>
          <a:xfrm>
            <a:off x="3346704" y="4343400"/>
            <a:ext cx="2679192" cy="1417320"/>
          </a:xfrm>
          <a:prstGeom prst="roundRect">
            <a:avLst>
              <a:gd name="adj" fmla="val 838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9" name="Shape 21"/>
          <p:cNvSpPr/>
          <p:nvPr/>
        </p:nvSpPr>
        <p:spPr>
          <a:xfrm>
            <a:off x="3575304" y="4663440"/>
            <a:ext cx="777240" cy="77724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30" name="Image 6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77386" y="4865522"/>
            <a:ext cx="373075" cy="373075"/>
          </a:xfrm>
          <a:prstGeom prst="rect">
            <a:avLst/>
          </a:prstGeom>
        </p:spPr>
      </p:pic>
      <p:sp>
        <p:nvSpPr>
          <p:cNvPr id="31" name="Text 22"/>
          <p:cNvSpPr/>
          <p:nvPr/>
        </p:nvSpPr>
        <p:spPr>
          <a:xfrm>
            <a:off x="4443984" y="4343400"/>
            <a:ext cx="1508760" cy="1417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Meclisimiz (TBMM)</a:t>
            </a:r>
            <a:endParaRPr lang="en-US" sz="1250" dirty="0"/>
          </a:p>
        </p:txBody>
      </p:sp>
      <p:sp>
        <p:nvSpPr>
          <p:cNvPr id="32" name="Shape 23"/>
          <p:cNvSpPr/>
          <p:nvPr/>
        </p:nvSpPr>
        <p:spPr>
          <a:xfrm>
            <a:off x="6144768" y="4343400"/>
            <a:ext cx="2679192" cy="1417320"/>
          </a:xfrm>
          <a:prstGeom prst="roundRect">
            <a:avLst>
              <a:gd name="adj" fmla="val 838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33" name="Shape 24"/>
          <p:cNvSpPr/>
          <p:nvPr/>
        </p:nvSpPr>
        <p:spPr>
          <a:xfrm>
            <a:off x="6373368" y="466344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34" name="Image 7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75450" y="4865522"/>
            <a:ext cx="373075" cy="373075"/>
          </a:xfrm>
          <a:prstGeom prst="rect">
            <a:avLst/>
          </a:prstGeom>
        </p:spPr>
      </p:pic>
      <p:sp>
        <p:nvSpPr>
          <p:cNvPr id="35" name="Text 25"/>
          <p:cNvSpPr/>
          <p:nvPr/>
        </p:nvSpPr>
        <p:spPr>
          <a:xfrm>
            <a:off x="7242048" y="4343400"/>
            <a:ext cx="1508760" cy="1417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Anayasamız</a:t>
            </a:r>
            <a:endParaRPr lang="en-US" sz="1250" dirty="0"/>
          </a:p>
        </p:txBody>
      </p:sp>
      <p:sp>
        <p:nvSpPr>
          <p:cNvPr id="36" name="Shape 26"/>
          <p:cNvSpPr/>
          <p:nvPr/>
        </p:nvSpPr>
        <p:spPr>
          <a:xfrm>
            <a:off x="8951976" y="4343400"/>
            <a:ext cx="2688336" cy="1417320"/>
          </a:xfrm>
          <a:prstGeom prst="roundRect">
            <a:avLst>
              <a:gd name="adj" fmla="val 8387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37" name="Text 27"/>
          <p:cNvSpPr/>
          <p:nvPr/>
        </p:nvSpPr>
        <p:spPr>
          <a:xfrm>
            <a:off x="9098280" y="4343400"/>
            <a:ext cx="2423160" cy="1417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Dilimiz, bayrağımız, İstiklal Marşı’mız ve başkentimiz anayasanın DEĞİŞTİRİLEMEZ maddeleridir.</a:t>
            </a:r>
            <a:endParaRPr lang="en-US" sz="1050" dirty="0"/>
          </a:p>
        </p:txBody>
      </p:sp>
      <p:sp>
        <p:nvSpPr>
          <p:cNvPr id="38" name="Text 28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6</a:t>
            </a:r>
            <a:endParaRPr lang="en-US" sz="900" dirty="0"/>
          </a:p>
        </p:txBody>
      </p:sp>
      <p:pic>
        <p:nvPicPr>
          <p:cNvPr id="39" name="Image 8" descr="preencoded.png"/>
          <p:cNvPicPr>
            <a:picLocks noChangeAspect="1"/>
          </p:cNvPicPr>
          <p:nvPr/>
        </p:nvPicPr>
        <p:blipFill>
          <a:blip r:embed="rId9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BAĞIMSIZLIK SEMBOLLERIMIZ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İstiklal Marşı’mız ve Bayrağımız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5440680" cy="4114800"/>
          </a:xfrm>
          <a:prstGeom prst="roundRect">
            <a:avLst>
              <a:gd name="adj" fmla="val 288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5440680" cy="777240"/>
          </a:xfrm>
          <a:prstGeom prst="roundRect">
            <a:avLst>
              <a:gd name="adj" fmla="val 15294"/>
            </a:avLst>
          </a:prstGeom>
          <a:solidFill>
            <a:srgbClr val="159C8E"/>
          </a:solidFill>
          <a:ln/>
        </p:spPr>
      </p:sp>
      <p:sp>
        <p:nvSpPr>
          <p:cNvPr id="6" name="Text 4"/>
          <p:cNvSpPr/>
          <p:nvPr/>
        </p:nvSpPr>
        <p:spPr>
          <a:xfrm>
            <a:off x="548640" y="1691640"/>
            <a:ext cx="544068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İSTİKLAL MARŞI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868680" y="2697480"/>
            <a:ext cx="18288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Yazarı</a:t>
            </a:r>
            <a:endParaRPr lang="en-US" sz="1150" dirty="0"/>
          </a:p>
        </p:txBody>
      </p:sp>
      <p:sp>
        <p:nvSpPr>
          <p:cNvPr id="8" name="Text 6"/>
          <p:cNvSpPr/>
          <p:nvPr/>
        </p:nvSpPr>
        <p:spPr>
          <a:xfrm>
            <a:off x="2697480" y="2697480"/>
            <a:ext cx="31089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Mehmet Âkif Ersoy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868680" y="3429000"/>
            <a:ext cx="18288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Yazıldığı tarih</a:t>
            </a:r>
            <a:endParaRPr lang="en-US" sz="1150" dirty="0"/>
          </a:p>
        </p:txBody>
      </p:sp>
      <p:sp>
        <p:nvSpPr>
          <p:cNvPr id="10" name="Text 8"/>
          <p:cNvSpPr/>
          <p:nvPr/>
        </p:nvSpPr>
        <p:spPr>
          <a:xfrm>
            <a:off x="2697480" y="3429000"/>
            <a:ext cx="31089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17 Şubat 1921 · Ankara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868680" y="4160520"/>
            <a:ext cx="18288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Kabul tarihi</a:t>
            </a:r>
            <a:endParaRPr lang="en-US" sz="1150" dirty="0"/>
          </a:p>
        </p:txBody>
      </p:sp>
      <p:sp>
        <p:nvSpPr>
          <p:cNvPr id="12" name="Text 10"/>
          <p:cNvSpPr/>
          <p:nvPr/>
        </p:nvSpPr>
        <p:spPr>
          <a:xfrm>
            <a:off x="2697480" y="4160520"/>
            <a:ext cx="31089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 Mart 1921 (TBMM)</a:t>
            </a:r>
            <a:endParaRPr lang="en-US" sz="1300" dirty="0"/>
          </a:p>
        </p:txBody>
      </p:sp>
      <p:sp>
        <p:nvSpPr>
          <p:cNvPr id="13" name="Text 11"/>
          <p:cNvSpPr/>
          <p:nvPr/>
        </p:nvSpPr>
        <p:spPr>
          <a:xfrm>
            <a:off x="868680" y="4892040"/>
            <a:ext cx="18288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Özelliği</a:t>
            </a:r>
            <a:endParaRPr lang="en-US" sz="1150" dirty="0"/>
          </a:p>
        </p:txBody>
      </p:sp>
      <p:sp>
        <p:nvSpPr>
          <p:cNvPr id="14" name="Text 12"/>
          <p:cNvSpPr/>
          <p:nvPr/>
        </p:nvSpPr>
        <p:spPr>
          <a:xfrm>
            <a:off x="2697480" y="4892040"/>
            <a:ext cx="31089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Ödül almadan yazılmıştır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868680" y="5532120"/>
            <a:ext cx="48920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i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Millî Mücadele’nin ümit, iman ve heyecanını yansıtır.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6199632" y="1691640"/>
            <a:ext cx="5440680" cy="4114800"/>
          </a:xfrm>
          <a:prstGeom prst="roundRect">
            <a:avLst>
              <a:gd name="adj" fmla="val 288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6199632" y="1691640"/>
            <a:ext cx="5440680" cy="777240"/>
          </a:xfrm>
          <a:prstGeom prst="roundRect">
            <a:avLst>
              <a:gd name="adj" fmla="val 15294"/>
            </a:avLst>
          </a:prstGeom>
          <a:solidFill>
            <a:srgbClr val="E45B4E"/>
          </a:solidFill>
          <a:ln/>
        </p:spPr>
      </p:sp>
      <p:sp>
        <p:nvSpPr>
          <p:cNvPr id="18" name="Text 16"/>
          <p:cNvSpPr/>
          <p:nvPr/>
        </p:nvSpPr>
        <p:spPr>
          <a:xfrm>
            <a:off x="6199632" y="1691640"/>
            <a:ext cx="544068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BAYRAĞIMIZ</a:t>
            </a:r>
            <a:endParaRPr lang="en-US" sz="1600" dirty="0"/>
          </a:p>
        </p:txBody>
      </p:sp>
      <p:pic>
        <p:nvPicPr>
          <p:cNvPr id="1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8120" y="2697480"/>
            <a:ext cx="2194560" cy="1508760"/>
          </a:xfrm>
          <a:prstGeom prst="rect">
            <a:avLst/>
          </a:prstGeom>
        </p:spPr>
      </p:pic>
      <p:sp>
        <p:nvSpPr>
          <p:cNvPr id="20" name="Text 17"/>
          <p:cNvSpPr/>
          <p:nvPr/>
        </p:nvSpPr>
        <p:spPr>
          <a:xfrm>
            <a:off x="6473952" y="4389120"/>
            <a:ext cx="48920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Ay yıldızlı bayrağımız, şehitlerimizin kanını temsil eden bağımsızlık sembolümüzdür.</a:t>
            </a:r>
            <a:endParaRPr lang="en-US" sz="1300" dirty="0"/>
          </a:p>
        </p:txBody>
      </p:sp>
      <p:sp>
        <p:nvSpPr>
          <p:cNvPr id="21" name="Text 18"/>
          <p:cNvSpPr/>
          <p:nvPr/>
        </p:nvSpPr>
        <p:spPr>
          <a:xfrm>
            <a:off x="6473952" y="5212080"/>
            <a:ext cx="48920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i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“Bayrak, milletin şerefidir; yerlere serilip çiğnenemez.”  — Atatürk’ün vurgusu</a:t>
            </a:r>
            <a:endParaRPr lang="en-US" sz="1150" dirty="0"/>
          </a:p>
        </p:txBody>
      </p:sp>
      <p:sp>
        <p:nvSpPr>
          <p:cNvPr id="22" name="Text 19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7</a:t>
            </a:r>
            <a:endParaRPr lang="en-US" sz="900" dirty="0"/>
          </a:p>
        </p:txBody>
      </p:sp>
      <p:pic>
        <p:nvPicPr>
          <p:cNvPr id="23" name="Image 1" descr="preencoded.png"/>
          <p:cNvPicPr>
            <a:picLocks noChangeAspect="1"/>
          </p:cNvPicPr>
          <p:nvPr/>
        </p:nvPicPr>
        <p:blipFill>
          <a:blip r:embed="rId4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YILDIZ GÖREVİ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1: Sembol Avcısı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bir BAĞIMSIZLIK SEMBOLÜ müdür? Grubunla karar ver — cevapları öğretmenin açacak!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2808122"/>
            <a:ext cx="373075" cy="373075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783080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Bayrağımız</a:t>
            </a:r>
            <a:endParaRPr lang="en-US" sz="1400" dirty="0"/>
          </a:p>
        </p:txBody>
      </p:sp>
      <p:sp>
        <p:nvSpPr>
          <p:cNvPr id="11" name="Shape 7"/>
          <p:cNvSpPr/>
          <p:nvPr/>
        </p:nvSpPr>
        <p:spPr>
          <a:xfrm>
            <a:off x="4480560" y="272491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12" name="Text 8"/>
          <p:cNvSpPr/>
          <p:nvPr/>
        </p:nvSpPr>
        <p:spPr>
          <a:xfrm>
            <a:off x="4480560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13" name="Shape 9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7746" y="2808122"/>
            <a:ext cx="373075" cy="373075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7415784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Futbol takımımız</a:t>
            </a:r>
            <a:endParaRPr lang="en-US" sz="1400" dirty="0"/>
          </a:p>
        </p:txBody>
      </p:sp>
      <p:sp>
        <p:nvSpPr>
          <p:cNvPr id="17" name="Shape 12"/>
          <p:cNvSpPr/>
          <p:nvPr/>
        </p:nvSpPr>
        <p:spPr>
          <a:xfrm>
            <a:off x="10113264" y="272491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18" name="Text 13"/>
          <p:cNvSpPr/>
          <p:nvPr/>
        </p:nvSpPr>
        <p:spPr>
          <a:xfrm>
            <a:off x="10113264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19" name="Shape 14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Shape 15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4545482"/>
            <a:ext cx="373075" cy="373075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1783080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İstiklal Marşı’mız</a:t>
            </a:r>
            <a:endParaRPr lang="en-US" sz="1400" dirty="0"/>
          </a:p>
        </p:txBody>
      </p:sp>
      <p:sp>
        <p:nvSpPr>
          <p:cNvPr id="23" name="Shape 17"/>
          <p:cNvSpPr/>
          <p:nvPr/>
        </p:nvSpPr>
        <p:spPr>
          <a:xfrm>
            <a:off x="4480560" y="446227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24" name="Text 18"/>
          <p:cNvSpPr/>
          <p:nvPr/>
        </p:nvSpPr>
        <p:spPr>
          <a:xfrm>
            <a:off x="4480560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25" name="Shape 19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Shape 20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7746" y="4545482"/>
            <a:ext cx="373075" cy="373075"/>
          </a:xfrm>
          <a:prstGeom prst="rect">
            <a:avLst/>
          </a:prstGeom>
        </p:spPr>
      </p:pic>
      <p:sp>
        <p:nvSpPr>
          <p:cNvPr id="28" name="Text 21"/>
          <p:cNvSpPr/>
          <p:nvPr/>
        </p:nvSpPr>
        <p:spPr>
          <a:xfrm>
            <a:off x="7415784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sevdiğimiz yemek</a:t>
            </a:r>
            <a:endParaRPr lang="en-US" sz="1400" dirty="0"/>
          </a:p>
        </p:txBody>
      </p:sp>
      <p:sp>
        <p:nvSpPr>
          <p:cNvPr id="29" name="Shape 22"/>
          <p:cNvSpPr/>
          <p:nvPr/>
        </p:nvSpPr>
        <p:spPr>
          <a:xfrm>
            <a:off x="10113264" y="446227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30" name="Text 23"/>
          <p:cNvSpPr/>
          <p:nvPr/>
        </p:nvSpPr>
        <p:spPr>
          <a:xfrm>
            <a:off x="10113264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31" name="Shape 24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8182"/>
            </a:avLst>
          </a:prstGeom>
          <a:solidFill>
            <a:srgbClr val="E4E3F2"/>
          </a:solidFill>
          <a:ln/>
        </p:spPr>
      </p:sp>
      <p:sp>
        <p:nvSpPr>
          <p:cNvPr id="32" name="Text 25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i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Hazır olunca ileri gidip cevapları açıyoruz!  ➡️</a:t>
            </a:r>
            <a:endParaRPr lang="en-US" sz="1350" dirty="0"/>
          </a:p>
        </p:txBody>
      </p:sp>
      <p:sp>
        <p:nvSpPr>
          <p:cNvPr id="33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8</a:t>
            </a:r>
            <a:endParaRPr lang="en-US" sz="900" dirty="0"/>
          </a:p>
        </p:txBody>
      </p:sp>
      <p:pic>
        <p:nvPicPr>
          <p:cNvPr id="34" name="Image 5" descr="preencoded.png"/>
          <p:cNvPicPr>
            <a:picLocks noChangeAspect="1"/>
          </p:cNvPicPr>
          <p:nvPr/>
        </p:nvPicPr>
        <p:blipFill>
          <a:blip r:embed="rId5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YILDIZ GÖREVİ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1: Cevaplar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Bayrak ve İstiklal Marşı egemenliğimizi temsil eder; takım ve yemek birer sembol değildir.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2808122"/>
            <a:ext cx="373075" cy="373075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783080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Bayrağımız</a:t>
            </a:r>
            <a:endParaRPr lang="en-US" sz="1400" dirty="0"/>
          </a:p>
        </p:txBody>
      </p:sp>
      <p:sp>
        <p:nvSpPr>
          <p:cNvPr id="11" name="Shape 7"/>
          <p:cNvSpPr/>
          <p:nvPr/>
        </p:nvSpPr>
        <p:spPr>
          <a:xfrm>
            <a:off x="4480560" y="272491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159C8E"/>
          </a:solidFill>
          <a:ln/>
        </p:spPr>
      </p:sp>
      <p:sp>
        <p:nvSpPr>
          <p:cNvPr id="12" name="Text 8"/>
          <p:cNvSpPr/>
          <p:nvPr/>
        </p:nvSpPr>
        <p:spPr>
          <a:xfrm>
            <a:off x="4480560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SEMBOL</a:t>
            </a:r>
            <a:endParaRPr lang="en-US" sz="1050" dirty="0"/>
          </a:p>
        </p:txBody>
      </p:sp>
      <p:sp>
        <p:nvSpPr>
          <p:cNvPr id="13" name="Shape 9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7746" y="2808122"/>
            <a:ext cx="373075" cy="373075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7415784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Futbol takımımız</a:t>
            </a:r>
            <a:endParaRPr lang="en-US" sz="1400" dirty="0"/>
          </a:p>
        </p:txBody>
      </p:sp>
      <p:sp>
        <p:nvSpPr>
          <p:cNvPr id="17" name="Shape 12"/>
          <p:cNvSpPr/>
          <p:nvPr/>
        </p:nvSpPr>
        <p:spPr>
          <a:xfrm>
            <a:off x="10113264" y="272491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E45B4E"/>
          </a:solidFill>
          <a:ln/>
        </p:spPr>
      </p:sp>
      <p:sp>
        <p:nvSpPr>
          <p:cNvPr id="18" name="Text 13"/>
          <p:cNvSpPr/>
          <p:nvPr/>
        </p:nvSpPr>
        <p:spPr>
          <a:xfrm>
            <a:off x="10113264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DEĞİL</a:t>
            </a:r>
            <a:endParaRPr lang="en-US" sz="1050" dirty="0"/>
          </a:p>
        </p:txBody>
      </p:sp>
      <p:sp>
        <p:nvSpPr>
          <p:cNvPr id="19" name="Shape 14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Shape 15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4545482"/>
            <a:ext cx="373075" cy="373075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1783080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İstiklal Marşı’mız</a:t>
            </a:r>
            <a:endParaRPr lang="en-US" sz="1400" dirty="0"/>
          </a:p>
        </p:txBody>
      </p:sp>
      <p:sp>
        <p:nvSpPr>
          <p:cNvPr id="23" name="Shape 17"/>
          <p:cNvSpPr/>
          <p:nvPr/>
        </p:nvSpPr>
        <p:spPr>
          <a:xfrm>
            <a:off x="4480560" y="446227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159C8E"/>
          </a:solidFill>
          <a:ln/>
        </p:spPr>
      </p:sp>
      <p:sp>
        <p:nvSpPr>
          <p:cNvPr id="24" name="Text 18"/>
          <p:cNvSpPr/>
          <p:nvPr/>
        </p:nvSpPr>
        <p:spPr>
          <a:xfrm>
            <a:off x="4480560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SEMBOL</a:t>
            </a:r>
            <a:endParaRPr lang="en-US" sz="1050" dirty="0"/>
          </a:p>
        </p:txBody>
      </p:sp>
      <p:sp>
        <p:nvSpPr>
          <p:cNvPr id="25" name="Shape 19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Shape 20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7746" y="4545482"/>
            <a:ext cx="373075" cy="373075"/>
          </a:xfrm>
          <a:prstGeom prst="rect">
            <a:avLst/>
          </a:prstGeom>
        </p:spPr>
      </p:pic>
      <p:sp>
        <p:nvSpPr>
          <p:cNvPr id="28" name="Text 21"/>
          <p:cNvSpPr/>
          <p:nvPr/>
        </p:nvSpPr>
        <p:spPr>
          <a:xfrm>
            <a:off x="7415784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sevdiğimiz yemek</a:t>
            </a:r>
            <a:endParaRPr lang="en-US" sz="1400" dirty="0"/>
          </a:p>
        </p:txBody>
      </p:sp>
      <p:sp>
        <p:nvSpPr>
          <p:cNvPr id="29" name="Shape 22"/>
          <p:cNvSpPr/>
          <p:nvPr/>
        </p:nvSpPr>
        <p:spPr>
          <a:xfrm>
            <a:off x="10113264" y="446227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E45B4E"/>
          </a:solidFill>
          <a:ln/>
        </p:spPr>
      </p:sp>
      <p:sp>
        <p:nvSpPr>
          <p:cNvPr id="30" name="Text 23"/>
          <p:cNvSpPr/>
          <p:nvPr/>
        </p:nvSpPr>
        <p:spPr>
          <a:xfrm>
            <a:off x="10113264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DEĞİL</a:t>
            </a:r>
            <a:endParaRPr lang="en-US" sz="1050" dirty="0"/>
          </a:p>
        </p:txBody>
      </p:sp>
      <p:sp>
        <p:nvSpPr>
          <p:cNvPr id="31" name="Text 24"/>
          <p:cNvSpPr/>
          <p:nvPr/>
        </p:nvSpPr>
        <p:spPr>
          <a:xfrm>
            <a:off x="548640" y="5989320"/>
            <a:ext cx="1109167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i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400" dirty="0"/>
          </a:p>
        </p:txBody>
      </p:sp>
      <p:sp>
        <p:nvSpPr>
          <p:cNvPr id="32" name="Text 25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9</a:t>
            </a:r>
            <a:endParaRPr lang="en-US" sz="900" dirty="0"/>
          </a:p>
        </p:txBody>
      </p:sp>
      <p:pic>
        <p:nvPicPr>
          <p:cNvPr id="33" name="Image 5" descr="preencoded.png"/>
          <p:cNvPicPr>
            <a:picLocks noChangeAspect="1"/>
          </p:cNvPicPr>
          <p:nvPr/>
        </p:nvPicPr>
        <p:blipFill>
          <a:blip r:embed="rId6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DURAK · KOMŞULARIMIZA GENEL BAKIŞ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Türkiye’nin 8 Komşusu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45920"/>
            <a:ext cx="6949440" cy="3566160"/>
          </a:xfrm>
          <a:prstGeom prst="roundRect">
            <a:avLst>
              <a:gd name="adj" fmla="val 256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30936" y="1728216"/>
            <a:ext cx="6784848" cy="3401568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548640" y="5065776"/>
            <a:ext cx="6949440" cy="146304"/>
          </a:xfrm>
          <a:prstGeom prst="roundRect">
            <a:avLst>
              <a:gd name="adj" fmla="val 31250"/>
            </a:avLst>
          </a:prstGeom>
          <a:solidFill>
            <a:srgbClr val="2E2A6B"/>
          </a:solidFill>
          <a:ln/>
        </p:spPr>
      </p:sp>
      <p:sp>
        <p:nvSpPr>
          <p:cNvPr id="7" name="Shape 4"/>
          <p:cNvSpPr/>
          <p:nvPr/>
        </p:nvSpPr>
        <p:spPr>
          <a:xfrm>
            <a:off x="7726680" y="1645920"/>
            <a:ext cx="3913632" cy="3566160"/>
          </a:xfrm>
          <a:prstGeom prst="roundRect">
            <a:avLst>
              <a:gd name="adj" fmla="val 3333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Text 5"/>
          <p:cNvSpPr/>
          <p:nvPr/>
        </p:nvSpPr>
        <p:spPr>
          <a:xfrm>
            <a:off x="7955280" y="1783080"/>
            <a:ext cx="34747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Komşularımız</a:t>
            </a:r>
            <a:endParaRPr lang="en-US" sz="1500" dirty="0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1000" y="2194560"/>
            <a:ext cx="402336" cy="274320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8503920" y="2167128"/>
            <a:ext cx="292608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Yunanistan</a:t>
            </a:r>
            <a:endParaRPr lang="en-US" sz="1150" dirty="0"/>
          </a:p>
        </p:txBody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01000" y="2560320"/>
            <a:ext cx="402336" cy="274320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8503920" y="2532888"/>
            <a:ext cx="292608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Bulgaristan</a:t>
            </a:r>
            <a:endParaRPr lang="en-US" sz="1150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01000" y="2926080"/>
            <a:ext cx="402336" cy="274320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8503920" y="2898648"/>
            <a:ext cx="292608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Gürcistan</a:t>
            </a:r>
            <a:endParaRPr lang="en-US" sz="1150" dirty="0"/>
          </a:p>
        </p:txBody>
      </p:sp>
      <p:pic>
        <p:nvPicPr>
          <p:cNvPr id="15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01000" y="3291840"/>
            <a:ext cx="402336" cy="274320"/>
          </a:xfrm>
          <a:prstGeom prst="rect">
            <a:avLst/>
          </a:prstGeom>
        </p:spPr>
      </p:pic>
      <p:sp>
        <p:nvSpPr>
          <p:cNvPr id="16" name="Text 9"/>
          <p:cNvSpPr/>
          <p:nvPr/>
        </p:nvSpPr>
        <p:spPr>
          <a:xfrm>
            <a:off x="8503920" y="3264408"/>
            <a:ext cx="292608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Ermenistan</a:t>
            </a:r>
            <a:endParaRPr lang="en-US" sz="1150" dirty="0"/>
          </a:p>
        </p:txBody>
      </p:sp>
      <p:pic>
        <p:nvPicPr>
          <p:cNvPr id="17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01000" y="3657600"/>
            <a:ext cx="402336" cy="274320"/>
          </a:xfrm>
          <a:prstGeom prst="rect">
            <a:avLst/>
          </a:prstGeom>
        </p:spPr>
      </p:pic>
      <p:sp>
        <p:nvSpPr>
          <p:cNvPr id="18" name="Text 10"/>
          <p:cNvSpPr/>
          <p:nvPr/>
        </p:nvSpPr>
        <p:spPr>
          <a:xfrm>
            <a:off x="8503920" y="3630168"/>
            <a:ext cx="292608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Nahçıvan (Azerbaycan)</a:t>
            </a:r>
            <a:endParaRPr lang="en-US" sz="1150" dirty="0"/>
          </a:p>
        </p:txBody>
      </p:sp>
      <p:pic>
        <p:nvPicPr>
          <p:cNvPr id="19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01000" y="4023360"/>
            <a:ext cx="402336" cy="274320"/>
          </a:xfrm>
          <a:prstGeom prst="rect">
            <a:avLst/>
          </a:prstGeom>
        </p:spPr>
      </p:pic>
      <p:sp>
        <p:nvSpPr>
          <p:cNvPr id="20" name="Text 11"/>
          <p:cNvSpPr/>
          <p:nvPr/>
        </p:nvSpPr>
        <p:spPr>
          <a:xfrm>
            <a:off x="8503920" y="3995928"/>
            <a:ext cx="292608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İran</a:t>
            </a:r>
            <a:endParaRPr lang="en-US" sz="1150" dirty="0"/>
          </a:p>
        </p:txBody>
      </p:sp>
      <p:pic>
        <p:nvPicPr>
          <p:cNvPr id="21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001000" y="4389120"/>
            <a:ext cx="402336" cy="274320"/>
          </a:xfrm>
          <a:prstGeom prst="rect">
            <a:avLst/>
          </a:prstGeom>
        </p:spPr>
      </p:pic>
      <p:sp>
        <p:nvSpPr>
          <p:cNvPr id="22" name="Text 12"/>
          <p:cNvSpPr/>
          <p:nvPr/>
        </p:nvSpPr>
        <p:spPr>
          <a:xfrm>
            <a:off x="8503920" y="4361688"/>
            <a:ext cx="292608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Irak</a:t>
            </a:r>
            <a:endParaRPr lang="en-US" sz="1150" dirty="0"/>
          </a:p>
        </p:txBody>
      </p:sp>
      <p:pic>
        <p:nvPicPr>
          <p:cNvPr id="23" name="Image 8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001000" y="4754880"/>
            <a:ext cx="402336" cy="274320"/>
          </a:xfrm>
          <a:prstGeom prst="rect">
            <a:avLst/>
          </a:prstGeom>
        </p:spPr>
      </p:pic>
      <p:sp>
        <p:nvSpPr>
          <p:cNvPr id="24" name="Text 13"/>
          <p:cNvSpPr/>
          <p:nvPr/>
        </p:nvSpPr>
        <p:spPr>
          <a:xfrm>
            <a:off x="8503920" y="4727448"/>
            <a:ext cx="292608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Suriye</a:t>
            </a:r>
            <a:endParaRPr lang="en-US" sz="1150" dirty="0"/>
          </a:p>
        </p:txBody>
      </p:sp>
      <p:sp>
        <p:nvSpPr>
          <p:cNvPr id="25" name="Shape 14"/>
          <p:cNvSpPr/>
          <p:nvPr/>
        </p:nvSpPr>
        <p:spPr>
          <a:xfrm>
            <a:off x="548640" y="5394960"/>
            <a:ext cx="5440680" cy="777240"/>
          </a:xfrm>
          <a:prstGeom prst="roundRect">
            <a:avLst>
              <a:gd name="adj" fmla="val 15294"/>
            </a:avLst>
          </a:prstGeom>
          <a:solidFill>
            <a:srgbClr val="D9F1E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Text 15"/>
          <p:cNvSpPr/>
          <p:nvPr/>
        </p:nvSpPr>
        <p:spPr>
          <a:xfrm>
            <a:off x="777240" y="5394960"/>
            <a:ext cx="50292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Hem KARA hem DENİZ sınırı: Bulgaristan, Yunanistan, Gürcistan, Suriye</a:t>
            </a:r>
            <a:endParaRPr lang="en-US" sz="1200" dirty="0"/>
          </a:p>
        </p:txBody>
      </p:sp>
      <p:sp>
        <p:nvSpPr>
          <p:cNvPr id="27" name="Shape 16"/>
          <p:cNvSpPr/>
          <p:nvPr/>
        </p:nvSpPr>
        <p:spPr>
          <a:xfrm>
            <a:off x="6199632" y="5394960"/>
            <a:ext cx="5440680" cy="777240"/>
          </a:xfrm>
          <a:prstGeom prst="roundRect">
            <a:avLst>
              <a:gd name="adj" fmla="val 15294"/>
            </a:avLst>
          </a:prstGeom>
          <a:solidFill>
            <a:srgbClr val="FBE0DC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8" name="Text 17"/>
          <p:cNvSpPr/>
          <p:nvPr/>
        </p:nvSpPr>
        <p:spPr>
          <a:xfrm>
            <a:off x="6428232" y="5394960"/>
            <a:ext cx="50292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Yalnızca KARA sınırı: İran, Irak, Ermenistan, Nahçıvan Ö.C.</a:t>
            </a:r>
            <a:endParaRPr lang="en-US" sz="1200" dirty="0"/>
          </a:p>
        </p:txBody>
      </p:sp>
      <p:sp>
        <p:nvSpPr>
          <p:cNvPr id="29" name="Text 18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10</a:t>
            </a:r>
            <a:endParaRPr lang="en-US" sz="900" dirty="0"/>
          </a:p>
        </p:txBody>
      </p:sp>
      <p:pic>
        <p:nvPicPr>
          <p:cNvPr id="30" name="Image 9" descr="preencoded.png"/>
          <p:cNvPicPr>
            <a:picLocks noChangeAspect="1"/>
          </p:cNvPicPr>
          <p:nvPr/>
        </p:nvPicPr>
        <p:blipFill>
          <a:blip r:embed="rId12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E4E3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2E2A6B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HAYAT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Sınır Uzunlukları</a:t>
            </a:r>
            <a:endParaRPr lang="en-US" sz="3000" dirty="0"/>
          </a:p>
        </p:txBody>
      </p:sp>
      <p:sp>
        <p:nvSpPr>
          <p:cNvPr id="6" name="Shape 3"/>
          <p:cNvSpPr/>
          <p:nvPr/>
        </p:nvSpPr>
        <p:spPr>
          <a:xfrm>
            <a:off x="548640" y="1828800"/>
            <a:ext cx="5440680" cy="1828800"/>
          </a:xfrm>
          <a:prstGeom prst="roundRect">
            <a:avLst>
              <a:gd name="adj" fmla="val 6500"/>
            </a:avLst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8680" y="2148840"/>
            <a:ext cx="822960" cy="566928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1965960" y="2011680"/>
            <a:ext cx="38404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FFE8E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UZUN SINIR</a:t>
            </a:r>
            <a:endParaRPr lang="en-US" sz="1200" dirty="0"/>
          </a:p>
        </p:txBody>
      </p:sp>
      <p:sp>
        <p:nvSpPr>
          <p:cNvPr id="9" name="Text 5"/>
          <p:cNvSpPr/>
          <p:nvPr/>
        </p:nvSpPr>
        <p:spPr>
          <a:xfrm>
            <a:off x="1965960" y="2377440"/>
            <a:ext cx="3840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Suriye · 911 km</a:t>
            </a:r>
            <a:endParaRPr lang="en-US" sz="2200" dirty="0"/>
          </a:p>
        </p:txBody>
      </p:sp>
      <p:sp>
        <p:nvSpPr>
          <p:cNvPr id="10" name="Text 6"/>
          <p:cNvSpPr/>
          <p:nvPr/>
        </p:nvSpPr>
        <p:spPr>
          <a:xfrm>
            <a:off x="868680" y="3063240"/>
            <a:ext cx="4846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FFE8E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çok sınır kapımız da Suriye iledir.</a:t>
            </a:r>
            <a:endParaRPr lang="en-US" sz="1200" dirty="0"/>
          </a:p>
        </p:txBody>
      </p:sp>
      <p:sp>
        <p:nvSpPr>
          <p:cNvPr id="11" name="Shape 7"/>
          <p:cNvSpPr/>
          <p:nvPr/>
        </p:nvSpPr>
        <p:spPr>
          <a:xfrm>
            <a:off x="6199632" y="1828800"/>
            <a:ext cx="5440680" cy="1828800"/>
          </a:xfrm>
          <a:prstGeom prst="roundRect">
            <a:avLst>
              <a:gd name="adj" fmla="val 6500"/>
            </a:avLst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19672" y="2148840"/>
            <a:ext cx="822960" cy="566928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7616952" y="2011680"/>
            <a:ext cx="38404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DFF6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KISA SINIR</a:t>
            </a:r>
            <a:endParaRPr lang="en-US" sz="1200" dirty="0"/>
          </a:p>
        </p:txBody>
      </p:sp>
      <p:sp>
        <p:nvSpPr>
          <p:cNvPr id="14" name="Text 9"/>
          <p:cNvSpPr/>
          <p:nvPr/>
        </p:nvSpPr>
        <p:spPr>
          <a:xfrm>
            <a:off x="7616952" y="2377440"/>
            <a:ext cx="3840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Nahçıvan Ö.C. · ~18 km</a:t>
            </a:r>
            <a:endParaRPr lang="en-US" sz="1900" dirty="0"/>
          </a:p>
        </p:txBody>
      </p:sp>
      <p:sp>
        <p:nvSpPr>
          <p:cNvPr id="15" name="Text 10"/>
          <p:cNvSpPr/>
          <p:nvPr/>
        </p:nvSpPr>
        <p:spPr>
          <a:xfrm>
            <a:off x="6519672" y="3063240"/>
            <a:ext cx="4846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DFF6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Azerbaycan’a bağlı özerk cumhuriyettir.</a:t>
            </a:r>
            <a:endParaRPr lang="en-US" sz="1200" dirty="0"/>
          </a:p>
        </p:txBody>
      </p:sp>
      <p:sp>
        <p:nvSpPr>
          <p:cNvPr id="16" name="Shape 11"/>
          <p:cNvSpPr/>
          <p:nvPr/>
        </p:nvSpPr>
        <p:spPr>
          <a:xfrm>
            <a:off x="548640" y="3886200"/>
            <a:ext cx="5440680" cy="475488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7" name="Text 12"/>
          <p:cNvSpPr/>
          <p:nvPr/>
        </p:nvSpPr>
        <p:spPr>
          <a:xfrm>
            <a:off x="731520" y="3886200"/>
            <a:ext cx="182880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Suriye</a:t>
            </a:r>
            <a:endParaRPr lang="en-US" sz="1200" dirty="0"/>
          </a:p>
        </p:txBody>
      </p:sp>
      <p:sp>
        <p:nvSpPr>
          <p:cNvPr id="18" name="Shape 13"/>
          <p:cNvSpPr/>
          <p:nvPr/>
        </p:nvSpPr>
        <p:spPr>
          <a:xfrm>
            <a:off x="2606040" y="4014216"/>
            <a:ext cx="2377440" cy="219456"/>
          </a:xfrm>
          <a:prstGeom prst="roundRect">
            <a:avLst>
              <a:gd name="adj" fmla="val 41667"/>
            </a:avLst>
          </a:prstGeom>
          <a:solidFill>
            <a:srgbClr val="E45B4E"/>
          </a:solidFill>
          <a:ln/>
        </p:spPr>
      </p:sp>
      <p:sp>
        <p:nvSpPr>
          <p:cNvPr id="19" name="Text 14"/>
          <p:cNvSpPr/>
          <p:nvPr/>
        </p:nvSpPr>
        <p:spPr>
          <a:xfrm>
            <a:off x="5120640" y="3886200"/>
            <a:ext cx="77724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911 km</a:t>
            </a:r>
            <a:endParaRPr lang="en-US" sz="1100" dirty="0"/>
          </a:p>
        </p:txBody>
      </p:sp>
      <p:sp>
        <p:nvSpPr>
          <p:cNvPr id="20" name="Shape 15"/>
          <p:cNvSpPr/>
          <p:nvPr/>
        </p:nvSpPr>
        <p:spPr>
          <a:xfrm>
            <a:off x="6181344" y="3886200"/>
            <a:ext cx="5440680" cy="475488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1" name="Text 16"/>
          <p:cNvSpPr/>
          <p:nvPr/>
        </p:nvSpPr>
        <p:spPr>
          <a:xfrm>
            <a:off x="6364224" y="3886200"/>
            <a:ext cx="182880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İran</a:t>
            </a:r>
            <a:endParaRPr lang="en-US" sz="1200" dirty="0"/>
          </a:p>
        </p:txBody>
      </p:sp>
      <p:sp>
        <p:nvSpPr>
          <p:cNvPr id="22" name="Shape 17"/>
          <p:cNvSpPr/>
          <p:nvPr/>
        </p:nvSpPr>
        <p:spPr>
          <a:xfrm>
            <a:off x="8238744" y="4014216"/>
            <a:ext cx="1461434" cy="219456"/>
          </a:xfrm>
          <a:prstGeom prst="roundRect">
            <a:avLst>
              <a:gd name="adj" fmla="val 41667"/>
            </a:avLst>
          </a:prstGeom>
          <a:solidFill>
            <a:srgbClr val="E9971B"/>
          </a:solidFill>
          <a:ln/>
        </p:spPr>
      </p:sp>
      <p:sp>
        <p:nvSpPr>
          <p:cNvPr id="23" name="Text 18"/>
          <p:cNvSpPr/>
          <p:nvPr/>
        </p:nvSpPr>
        <p:spPr>
          <a:xfrm>
            <a:off x="10753344" y="3886200"/>
            <a:ext cx="77724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560 km</a:t>
            </a:r>
            <a:endParaRPr lang="en-US" sz="1100" dirty="0"/>
          </a:p>
        </p:txBody>
      </p:sp>
      <p:sp>
        <p:nvSpPr>
          <p:cNvPr id="24" name="Shape 19"/>
          <p:cNvSpPr/>
          <p:nvPr/>
        </p:nvSpPr>
        <p:spPr>
          <a:xfrm>
            <a:off x="548640" y="4453128"/>
            <a:ext cx="5440680" cy="475488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5" name="Text 20"/>
          <p:cNvSpPr/>
          <p:nvPr/>
        </p:nvSpPr>
        <p:spPr>
          <a:xfrm>
            <a:off x="731520" y="4453128"/>
            <a:ext cx="182880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Irak</a:t>
            </a:r>
            <a:endParaRPr lang="en-US" sz="1200" dirty="0"/>
          </a:p>
        </p:txBody>
      </p:sp>
      <p:sp>
        <p:nvSpPr>
          <p:cNvPr id="26" name="Shape 21"/>
          <p:cNvSpPr/>
          <p:nvPr/>
        </p:nvSpPr>
        <p:spPr>
          <a:xfrm>
            <a:off x="2606040" y="4581144"/>
            <a:ext cx="986468" cy="219456"/>
          </a:xfrm>
          <a:prstGeom prst="roundRect">
            <a:avLst>
              <a:gd name="adj" fmla="val 41667"/>
            </a:avLst>
          </a:prstGeom>
          <a:solidFill>
            <a:srgbClr val="E9971B"/>
          </a:solidFill>
          <a:ln/>
        </p:spPr>
      </p:sp>
      <p:sp>
        <p:nvSpPr>
          <p:cNvPr id="27" name="Text 22"/>
          <p:cNvSpPr/>
          <p:nvPr/>
        </p:nvSpPr>
        <p:spPr>
          <a:xfrm>
            <a:off x="5120640" y="4453128"/>
            <a:ext cx="77724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378 km</a:t>
            </a:r>
            <a:endParaRPr lang="en-US" sz="1100" dirty="0"/>
          </a:p>
        </p:txBody>
      </p:sp>
      <p:sp>
        <p:nvSpPr>
          <p:cNvPr id="28" name="Shape 23"/>
          <p:cNvSpPr/>
          <p:nvPr/>
        </p:nvSpPr>
        <p:spPr>
          <a:xfrm>
            <a:off x="6181344" y="4453128"/>
            <a:ext cx="5440680" cy="475488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9" name="Text 24"/>
          <p:cNvSpPr/>
          <p:nvPr/>
        </p:nvSpPr>
        <p:spPr>
          <a:xfrm>
            <a:off x="6364224" y="4453128"/>
            <a:ext cx="182880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Ermenistan</a:t>
            </a:r>
            <a:endParaRPr lang="en-US" sz="1200" dirty="0"/>
          </a:p>
        </p:txBody>
      </p:sp>
      <p:sp>
        <p:nvSpPr>
          <p:cNvPr id="30" name="Shape 25"/>
          <p:cNvSpPr/>
          <p:nvPr/>
        </p:nvSpPr>
        <p:spPr>
          <a:xfrm>
            <a:off x="8238744" y="4581144"/>
            <a:ext cx="855983" cy="219456"/>
          </a:xfrm>
          <a:prstGeom prst="roundRect">
            <a:avLst>
              <a:gd name="adj" fmla="val 41667"/>
            </a:avLst>
          </a:prstGeom>
          <a:solidFill>
            <a:srgbClr val="2E2A6B"/>
          </a:solidFill>
          <a:ln/>
        </p:spPr>
      </p:sp>
      <p:sp>
        <p:nvSpPr>
          <p:cNvPr id="31" name="Text 26"/>
          <p:cNvSpPr/>
          <p:nvPr/>
        </p:nvSpPr>
        <p:spPr>
          <a:xfrm>
            <a:off x="10753344" y="4453128"/>
            <a:ext cx="77724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328 km</a:t>
            </a:r>
            <a:endParaRPr lang="en-US" sz="1100" dirty="0"/>
          </a:p>
        </p:txBody>
      </p:sp>
      <p:sp>
        <p:nvSpPr>
          <p:cNvPr id="32" name="Shape 27"/>
          <p:cNvSpPr/>
          <p:nvPr/>
        </p:nvSpPr>
        <p:spPr>
          <a:xfrm>
            <a:off x="548640" y="5020056"/>
            <a:ext cx="5440680" cy="475488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33" name="Text 28"/>
          <p:cNvSpPr/>
          <p:nvPr/>
        </p:nvSpPr>
        <p:spPr>
          <a:xfrm>
            <a:off x="731520" y="5020056"/>
            <a:ext cx="182880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Gürcistan</a:t>
            </a:r>
            <a:endParaRPr lang="en-US" sz="1200" dirty="0"/>
          </a:p>
        </p:txBody>
      </p:sp>
      <p:sp>
        <p:nvSpPr>
          <p:cNvPr id="34" name="Shape 29"/>
          <p:cNvSpPr/>
          <p:nvPr/>
        </p:nvSpPr>
        <p:spPr>
          <a:xfrm>
            <a:off x="2606040" y="5148072"/>
            <a:ext cx="720278" cy="219456"/>
          </a:xfrm>
          <a:prstGeom prst="roundRect">
            <a:avLst>
              <a:gd name="adj" fmla="val 41667"/>
            </a:avLst>
          </a:prstGeom>
          <a:solidFill>
            <a:srgbClr val="159C8E"/>
          </a:solidFill>
          <a:ln/>
        </p:spPr>
      </p:sp>
      <p:sp>
        <p:nvSpPr>
          <p:cNvPr id="35" name="Text 30"/>
          <p:cNvSpPr/>
          <p:nvPr/>
        </p:nvSpPr>
        <p:spPr>
          <a:xfrm>
            <a:off x="5120640" y="5020056"/>
            <a:ext cx="77724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276 km</a:t>
            </a:r>
            <a:endParaRPr lang="en-US" sz="1100" dirty="0"/>
          </a:p>
        </p:txBody>
      </p:sp>
      <p:sp>
        <p:nvSpPr>
          <p:cNvPr id="36" name="Shape 31"/>
          <p:cNvSpPr/>
          <p:nvPr/>
        </p:nvSpPr>
        <p:spPr>
          <a:xfrm>
            <a:off x="6181344" y="5020056"/>
            <a:ext cx="5440680" cy="475488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37" name="Text 32"/>
          <p:cNvSpPr/>
          <p:nvPr/>
        </p:nvSpPr>
        <p:spPr>
          <a:xfrm>
            <a:off x="6364224" y="5020056"/>
            <a:ext cx="182880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Bulgaristan</a:t>
            </a:r>
            <a:endParaRPr lang="en-US" sz="1200" dirty="0"/>
          </a:p>
        </p:txBody>
      </p:sp>
      <p:sp>
        <p:nvSpPr>
          <p:cNvPr id="38" name="Shape 33"/>
          <p:cNvSpPr/>
          <p:nvPr/>
        </p:nvSpPr>
        <p:spPr>
          <a:xfrm>
            <a:off x="8238744" y="5148072"/>
            <a:ext cx="702010" cy="219456"/>
          </a:xfrm>
          <a:prstGeom prst="roundRect">
            <a:avLst>
              <a:gd name="adj" fmla="val 41667"/>
            </a:avLst>
          </a:prstGeom>
          <a:solidFill>
            <a:srgbClr val="159C8E"/>
          </a:solidFill>
          <a:ln/>
        </p:spPr>
      </p:sp>
      <p:sp>
        <p:nvSpPr>
          <p:cNvPr id="39" name="Text 34"/>
          <p:cNvSpPr/>
          <p:nvPr/>
        </p:nvSpPr>
        <p:spPr>
          <a:xfrm>
            <a:off x="10753344" y="5020056"/>
            <a:ext cx="77724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269 km</a:t>
            </a:r>
            <a:endParaRPr lang="en-US" sz="1100" dirty="0"/>
          </a:p>
        </p:txBody>
      </p:sp>
      <p:sp>
        <p:nvSpPr>
          <p:cNvPr id="40" name="Shape 35"/>
          <p:cNvSpPr/>
          <p:nvPr/>
        </p:nvSpPr>
        <p:spPr>
          <a:xfrm>
            <a:off x="548640" y="5586984"/>
            <a:ext cx="5440680" cy="475488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41" name="Text 36"/>
          <p:cNvSpPr/>
          <p:nvPr/>
        </p:nvSpPr>
        <p:spPr>
          <a:xfrm>
            <a:off x="731520" y="5586984"/>
            <a:ext cx="182880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Yunanistan</a:t>
            </a:r>
            <a:endParaRPr lang="en-US" sz="1200" dirty="0"/>
          </a:p>
        </p:txBody>
      </p:sp>
      <p:sp>
        <p:nvSpPr>
          <p:cNvPr id="42" name="Shape 37"/>
          <p:cNvSpPr/>
          <p:nvPr/>
        </p:nvSpPr>
        <p:spPr>
          <a:xfrm>
            <a:off x="2606040" y="5715000"/>
            <a:ext cx="553257" cy="219456"/>
          </a:xfrm>
          <a:prstGeom prst="roundRect">
            <a:avLst>
              <a:gd name="adj" fmla="val 41667"/>
            </a:avLst>
          </a:prstGeom>
          <a:solidFill>
            <a:srgbClr val="159C8E"/>
          </a:solidFill>
          <a:ln/>
        </p:spPr>
      </p:sp>
      <p:sp>
        <p:nvSpPr>
          <p:cNvPr id="43" name="Text 38"/>
          <p:cNvSpPr/>
          <p:nvPr/>
        </p:nvSpPr>
        <p:spPr>
          <a:xfrm>
            <a:off x="5120640" y="5586984"/>
            <a:ext cx="77724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212 km</a:t>
            </a:r>
            <a:endParaRPr lang="en-US" sz="1100" dirty="0"/>
          </a:p>
        </p:txBody>
      </p:sp>
      <p:sp>
        <p:nvSpPr>
          <p:cNvPr id="44" name="Shape 39"/>
          <p:cNvSpPr/>
          <p:nvPr/>
        </p:nvSpPr>
        <p:spPr>
          <a:xfrm>
            <a:off x="6181344" y="5586984"/>
            <a:ext cx="5440680" cy="475488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45" name="Text 40"/>
          <p:cNvSpPr/>
          <p:nvPr/>
        </p:nvSpPr>
        <p:spPr>
          <a:xfrm>
            <a:off x="6364224" y="5586984"/>
            <a:ext cx="182880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Nahçıvan</a:t>
            </a:r>
            <a:endParaRPr lang="en-US" sz="1200" dirty="0"/>
          </a:p>
        </p:txBody>
      </p:sp>
      <p:sp>
        <p:nvSpPr>
          <p:cNvPr id="46" name="Shape 41"/>
          <p:cNvSpPr/>
          <p:nvPr/>
        </p:nvSpPr>
        <p:spPr>
          <a:xfrm>
            <a:off x="8238744" y="5715000"/>
            <a:ext cx="109728" cy="219456"/>
          </a:xfrm>
          <a:prstGeom prst="roundRect">
            <a:avLst>
              <a:gd name="adj" fmla="val 83333"/>
            </a:avLst>
          </a:prstGeom>
          <a:solidFill>
            <a:srgbClr val="2E2A6B"/>
          </a:solidFill>
          <a:ln/>
        </p:spPr>
      </p:sp>
      <p:sp>
        <p:nvSpPr>
          <p:cNvPr id="47" name="Text 42"/>
          <p:cNvSpPr/>
          <p:nvPr/>
        </p:nvSpPr>
        <p:spPr>
          <a:xfrm>
            <a:off x="10753344" y="5586984"/>
            <a:ext cx="77724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18 km</a:t>
            </a:r>
            <a:endParaRPr lang="en-US" sz="1100" dirty="0"/>
          </a:p>
        </p:txBody>
      </p:sp>
      <p:sp>
        <p:nvSpPr>
          <p:cNvPr id="48" name="Text 43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11</a:t>
            </a:r>
            <a:endParaRPr lang="en-US" sz="900" dirty="0"/>
          </a:p>
        </p:txBody>
      </p:sp>
      <p:pic>
        <p:nvPicPr>
          <p:cNvPr id="49" name="Image 3" descr="preencoded.png"/>
          <p:cNvPicPr>
            <a:picLocks noChangeAspect="1"/>
          </p:cNvPicPr>
          <p:nvPr/>
        </p:nvPicPr>
        <p:blipFill>
          <a:blip r:embed="rId6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DURAK · KOMŞU ÜLKELERIN KÜNYESI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Batı Komşularımız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3474720" cy="2743200"/>
          </a:xfrm>
          <a:prstGeom prst="roundRect">
            <a:avLst>
              <a:gd name="adj" fmla="val 4333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3474720" cy="868680"/>
          </a:xfrm>
          <a:prstGeom prst="roundRect">
            <a:avLst>
              <a:gd name="adj" fmla="val 13684"/>
            </a:avLst>
          </a:prstGeom>
          <a:solidFill>
            <a:srgbClr val="159C8E"/>
          </a:solidFill>
          <a:ln/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20" y="1892808"/>
            <a:ext cx="658368" cy="45720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508760" y="1691640"/>
            <a:ext cx="237744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YUNANİSTAN</a:t>
            </a:r>
            <a:endParaRPr lang="en-US" sz="1600" dirty="0"/>
          </a:p>
        </p:txBody>
      </p:sp>
      <p:sp>
        <p:nvSpPr>
          <p:cNvPr id="8" name="Text 5"/>
          <p:cNvSpPr/>
          <p:nvPr/>
        </p:nvSpPr>
        <p:spPr>
          <a:xfrm>
            <a:off x="777240" y="2697480"/>
            <a:ext cx="13716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Başkent</a:t>
            </a:r>
            <a:endParaRPr lang="en-US" sz="1100" dirty="0"/>
          </a:p>
        </p:txBody>
      </p:sp>
      <p:sp>
        <p:nvSpPr>
          <p:cNvPr id="9" name="Text 6"/>
          <p:cNvSpPr/>
          <p:nvPr/>
        </p:nvSpPr>
        <p:spPr>
          <a:xfrm>
            <a:off x="2148840" y="2697480"/>
            <a:ext cx="16459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Atina</a:t>
            </a:r>
            <a:endParaRPr lang="en-US" sz="1250" dirty="0"/>
          </a:p>
        </p:txBody>
      </p:sp>
      <p:sp>
        <p:nvSpPr>
          <p:cNvPr id="10" name="Text 7"/>
          <p:cNvSpPr/>
          <p:nvPr/>
        </p:nvSpPr>
        <p:spPr>
          <a:xfrm>
            <a:off x="777240" y="3172968"/>
            <a:ext cx="13716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Dil</a:t>
            </a:r>
            <a:endParaRPr lang="en-US" sz="1100" dirty="0"/>
          </a:p>
        </p:txBody>
      </p:sp>
      <p:sp>
        <p:nvSpPr>
          <p:cNvPr id="11" name="Text 8"/>
          <p:cNvSpPr/>
          <p:nvPr/>
        </p:nvSpPr>
        <p:spPr>
          <a:xfrm>
            <a:off x="2148840" y="3172968"/>
            <a:ext cx="16459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Yunanca</a:t>
            </a:r>
            <a:endParaRPr lang="en-US" sz="1250" dirty="0"/>
          </a:p>
        </p:txBody>
      </p:sp>
      <p:sp>
        <p:nvSpPr>
          <p:cNvPr id="12" name="Text 9"/>
          <p:cNvSpPr/>
          <p:nvPr/>
        </p:nvSpPr>
        <p:spPr>
          <a:xfrm>
            <a:off x="777240" y="3648456"/>
            <a:ext cx="13716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Para</a:t>
            </a:r>
            <a:endParaRPr lang="en-US" sz="1100" dirty="0"/>
          </a:p>
        </p:txBody>
      </p:sp>
      <p:sp>
        <p:nvSpPr>
          <p:cNvPr id="13" name="Text 10"/>
          <p:cNvSpPr/>
          <p:nvPr/>
        </p:nvSpPr>
        <p:spPr>
          <a:xfrm>
            <a:off x="2148840" y="3648456"/>
            <a:ext cx="16459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Euro</a:t>
            </a:r>
            <a:endParaRPr lang="en-US" sz="1250" dirty="0"/>
          </a:p>
        </p:txBody>
      </p:sp>
      <p:sp>
        <p:nvSpPr>
          <p:cNvPr id="14" name="Text 11"/>
          <p:cNvSpPr/>
          <p:nvPr/>
        </p:nvSpPr>
        <p:spPr>
          <a:xfrm>
            <a:off x="777240" y="4123944"/>
            <a:ext cx="13716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Sınır</a:t>
            </a:r>
            <a:endParaRPr lang="en-US" sz="1100" dirty="0"/>
          </a:p>
        </p:txBody>
      </p:sp>
      <p:sp>
        <p:nvSpPr>
          <p:cNvPr id="15" name="Text 12"/>
          <p:cNvSpPr/>
          <p:nvPr/>
        </p:nvSpPr>
        <p:spPr>
          <a:xfrm>
            <a:off x="2148840" y="4123944"/>
            <a:ext cx="16459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212 km</a:t>
            </a:r>
            <a:endParaRPr lang="en-US" sz="1250" dirty="0"/>
          </a:p>
        </p:txBody>
      </p:sp>
      <p:sp>
        <p:nvSpPr>
          <p:cNvPr id="16" name="Shape 13"/>
          <p:cNvSpPr/>
          <p:nvPr/>
        </p:nvSpPr>
        <p:spPr>
          <a:xfrm>
            <a:off x="548640" y="4572000"/>
            <a:ext cx="3474720" cy="1554480"/>
          </a:xfrm>
          <a:prstGeom prst="roundRect">
            <a:avLst>
              <a:gd name="adj" fmla="val 5882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7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630936" y="4654296"/>
            <a:ext cx="3310128" cy="1389888"/>
          </a:xfrm>
          <a:prstGeom prst="rect">
            <a:avLst/>
          </a:prstGeom>
        </p:spPr>
      </p:pic>
      <p:sp>
        <p:nvSpPr>
          <p:cNvPr id="18" name="Shape 14"/>
          <p:cNvSpPr/>
          <p:nvPr/>
        </p:nvSpPr>
        <p:spPr>
          <a:xfrm>
            <a:off x="548640" y="5980176"/>
            <a:ext cx="3474720" cy="146304"/>
          </a:xfrm>
          <a:prstGeom prst="roundRect">
            <a:avLst>
              <a:gd name="adj" fmla="val 31250"/>
            </a:avLst>
          </a:prstGeom>
          <a:solidFill>
            <a:srgbClr val="159C8E"/>
          </a:solidFill>
          <a:ln/>
        </p:spPr>
      </p:sp>
      <p:sp>
        <p:nvSpPr>
          <p:cNvPr id="19" name="Shape 15"/>
          <p:cNvSpPr/>
          <p:nvPr/>
        </p:nvSpPr>
        <p:spPr>
          <a:xfrm>
            <a:off x="4343400" y="1691640"/>
            <a:ext cx="3474720" cy="2743200"/>
          </a:xfrm>
          <a:prstGeom prst="roundRect">
            <a:avLst>
              <a:gd name="adj" fmla="val 4333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Shape 16"/>
          <p:cNvSpPr/>
          <p:nvPr/>
        </p:nvSpPr>
        <p:spPr>
          <a:xfrm>
            <a:off x="4343400" y="1691640"/>
            <a:ext cx="3474720" cy="868680"/>
          </a:xfrm>
          <a:prstGeom prst="roundRect">
            <a:avLst>
              <a:gd name="adj" fmla="val 13684"/>
            </a:avLst>
          </a:prstGeom>
          <a:solidFill>
            <a:srgbClr val="E45B4E"/>
          </a:solidFill>
          <a:ln/>
        </p:spPr>
      </p:sp>
      <p:pic>
        <p:nvPicPr>
          <p:cNvPr id="2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26280" y="1892808"/>
            <a:ext cx="658368" cy="457200"/>
          </a:xfrm>
          <a:prstGeom prst="rect">
            <a:avLst/>
          </a:prstGeom>
        </p:spPr>
      </p:pic>
      <p:sp>
        <p:nvSpPr>
          <p:cNvPr id="22" name="Text 17"/>
          <p:cNvSpPr/>
          <p:nvPr/>
        </p:nvSpPr>
        <p:spPr>
          <a:xfrm>
            <a:off x="5303520" y="1691640"/>
            <a:ext cx="237744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BULGARİSTAN</a:t>
            </a:r>
            <a:endParaRPr lang="en-US" sz="1600" dirty="0"/>
          </a:p>
        </p:txBody>
      </p:sp>
      <p:sp>
        <p:nvSpPr>
          <p:cNvPr id="23" name="Text 18"/>
          <p:cNvSpPr/>
          <p:nvPr/>
        </p:nvSpPr>
        <p:spPr>
          <a:xfrm>
            <a:off x="4572000" y="2697480"/>
            <a:ext cx="13716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Başkent</a:t>
            </a:r>
            <a:endParaRPr lang="en-US" sz="1100" dirty="0"/>
          </a:p>
        </p:txBody>
      </p:sp>
      <p:sp>
        <p:nvSpPr>
          <p:cNvPr id="24" name="Text 19"/>
          <p:cNvSpPr/>
          <p:nvPr/>
        </p:nvSpPr>
        <p:spPr>
          <a:xfrm>
            <a:off x="5943600" y="2697480"/>
            <a:ext cx="16459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Sofya</a:t>
            </a:r>
            <a:endParaRPr lang="en-US" sz="1250" dirty="0"/>
          </a:p>
        </p:txBody>
      </p:sp>
      <p:sp>
        <p:nvSpPr>
          <p:cNvPr id="25" name="Text 20"/>
          <p:cNvSpPr/>
          <p:nvPr/>
        </p:nvSpPr>
        <p:spPr>
          <a:xfrm>
            <a:off x="4572000" y="3172968"/>
            <a:ext cx="13716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Dil</a:t>
            </a:r>
            <a:endParaRPr lang="en-US" sz="1100" dirty="0"/>
          </a:p>
        </p:txBody>
      </p:sp>
      <p:sp>
        <p:nvSpPr>
          <p:cNvPr id="26" name="Text 21"/>
          <p:cNvSpPr/>
          <p:nvPr/>
        </p:nvSpPr>
        <p:spPr>
          <a:xfrm>
            <a:off x="5943600" y="3172968"/>
            <a:ext cx="16459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Bulgarca</a:t>
            </a:r>
            <a:endParaRPr lang="en-US" sz="1250" dirty="0"/>
          </a:p>
        </p:txBody>
      </p:sp>
      <p:sp>
        <p:nvSpPr>
          <p:cNvPr id="27" name="Text 22"/>
          <p:cNvSpPr/>
          <p:nvPr/>
        </p:nvSpPr>
        <p:spPr>
          <a:xfrm>
            <a:off x="4572000" y="3648456"/>
            <a:ext cx="13716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Para</a:t>
            </a:r>
            <a:endParaRPr lang="en-US" sz="1100" dirty="0"/>
          </a:p>
        </p:txBody>
      </p:sp>
      <p:sp>
        <p:nvSpPr>
          <p:cNvPr id="28" name="Text 23"/>
          <p:cNvSpPr/>
          <p:nvPr/>
        </p:nvSpPr>
        <p:spPr>
          <a:xfrm>
            <a:off x="5943600" y="3648456"/>
            <a:ext cx="16459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Leva</a:t>
            </a:r>
            <a:endParaRPr lang="en-US" sz="1250" dirty="0"/>
          </a:p>
        </p:txBody>
      </p:sp>
      <p:sp>
        <p:nvSpPr>
          <p:cNvPr id="29" name="Text 24"/>
          <p:cNvSpPr/>
          <p:nvPr/>
        </p:nvSpPr>
        <p:spPr>
          <a:xfrm>
            <a:off x="4572000" y="4123944"/>
            <a:ext cx="13716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Sınır</a:t>
            </a:r>
            <a:endParaRPr lang="en-US" sz="1100" dirty="0"/>
          </a:p>
        </p:txBody>
      </p:sp>
      <p:sp>
        <p:nvSpPr>
          <p:cNvPr id="30" name="Text 25"/>
          <p:cNvSpPr/>
          <p:nvPr/>
        </p:nvSpPr>
        <p:spPr>
          <a:xfrm>
            <a:off x="5943600" y="4123944"/>
            <a:ext cx="16459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269 km</a:t>
            </a:r>
            <a:endParaRPr lang="en-US" sz="1250" dirty="0"/>
          </a:p>
        </p:txBody>
      </p:sp>
      <p:sp>
        <p:nvSpPr>
          <p:cNvPr id="31" name="Shape 26"/>
          <p:cNvSpPr/>
          <p:nvPr/>
        </p:nvSpPr>
        <p:spPr>
          <a:xfrm>
            <a:off x="4343400" y="4572000"/>
            <a:ext cx="3474720" cy="1554480"/>
          </a:xfrm>
          <a:prstGeom prst="roundRect">
            <a:avLst>
              <a:gd name="adj" fmla="val 5882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32" name="Image 3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4425696" y="4654296"/>
            <a:ext cx="3310128" cy="1389888"/>
          </a:xfrm>
          <a:prstGeom prst="rect">
            <a:avLst/>
          </a:prstGeom>
        </p:spPr>
      </p:pic>
      <p:sp>
        <p:nvSpPr>
          <p:cNvPr id="33" name="Shape 27"/>
          <p:cNvSpPr/>
          <p:nvPr/>
        </p:nvSpPr>
        <p:spPr>
          <a:xfrm>
            <a:off x="4343400" y="5980176"/>
            <a:ext cx="3474720" cy="146304"/>
          </a:xfrm>
          <a:prstGeom prst="roundRect">
            <a:avLst>
              <a:gd name="adj" fmla="val 31250"/>
            </a:avLst>
          </a:prstGeom>
          <a:solidFill>
            <a:srgbClr val="E45B4E"/>
          </a:solidFill>
          <a:ln/>
        </p:spPr>
      </p:sp>
      <p:sp>
        <p:nvSpPr>
          <p:cNvPr id="34" name="Shape 28"/>
          <p:cNvSpPr/>
          <p:nvPr/>
        </p:nvSpPr>
        <p:spPr>
          <a:xfrm>
            <a:off x="8138160" y="1691640"/>
            <a:ext cx="3502152" cy="4434840"/>
          </a:xfrm>
          <a:prstGeom prst="roundRect">
            <a:avLst>
              <a:gd name="adj" fmla="val 3394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35" name="Text 29"/>
          <p:cNvSpPr/>
          <p:nvPr/>
        </p:nvSpPr>
        <p:spPr>
          <a:xfrm>
            <a:off x="8366760" y="1920240"/>
            <a:ext cx="30175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ve Sınır</a:t>
            </a:r>
            <a:endParaRPr lang="en-US" sz="1500" dirty="0"/>
          </a:p>
        </p:txBody>
      </p:sp>
      <p:sp>
        <p:nvSpPr>
          <p:cNvPr id="36" name="Text 30"/>
          <p:cNvSpPr/>
          <p:nvPr/>
        </p:nvSpPr>
        <p:spPr>
          <a:xfrm>
            <a:off x="8366760" y="2423160"/>
            <a:ext cx="3063240" cy="3474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Yunanistan: Batımızda, Doğu Trakya’da. Hem kara hem DENİZ sınırımız var.</a:t>
            </a:r>
            <a:endParaRPr lang="en-US" sz="1200" dirty="0"/>
          </a:p>
          <a:p>
            <a:pPr marL="0" indent="0">
              <a:lnSpc>
                <a:spcPts val="1800"/>
              </a:lnSpc>
              <a:buNone/>
            </a:pPr>
            <a:endParaRPr lang="en-US" sz="1200" dirty="0"/>
          </a:p>
          <a:p>
            <a:pPr marL="0" indent="0">
              <a:lnSpc>
                <a:spcPts val="1800"/>
              </a:lnSpc>
              <a:buNone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Bulgaristan: Kuzeybatımızda. Hem kara hem DENİZ sınırımız var.</a:t>
            </a:r>
            <a:endParaRPr lang="en-US" sz="1200" dirty="0"/>
          </a:p>
          <a:p>
            <a:pPr marL="0" indent="0">
              <a:lnSpc>
                <a:spcPts val="1800"/>
              </a:lnSpc>
              <a:buNone/>
            </a:pPr>
            <a:endParaRPr lang="en-US" sz="1200" dirty="0"/>
          </a:p>
          <a:p>
            <a:pPr marL="0" indent="0">
              <a:lnSpc>
                <a:spcPts val="1800"/>
              </a:lnSpc>
              <a:buNone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Sınır kapıları: Uzunköprü, İpsala, Pazarkule (Yunanistan); Kapıkule, Hamzabeyli (Bulgaristan).</a:t>
            </a:r>
            <a:endParaRPr lang="en-US" sz="1200" dirty="0"/>
          </a:p>
        </p:txBody>
      </p:sp>
      <p:sp>
        <p:nvSpPr>
          <p:cNvPr id="37" name="Text 31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12</a:t>
            </a:r>
            <a:endParaRPr lang="en-US" sz="900" dirty="0"/>
          </a:p>
        </p:txBody>
      </p:sp>
      <p:pic>
        <p:nvPicPr>
          <p:cNvPr id="38" name="Image 4" descr="preencoded.png"/>
          <p:cNvPicPr>
            <a:picLocks noChangeAspect="1"/>
          </p:cNvPicPr>
          <p:nvPr/>
        </p:nvPicPr>
        <p:blipFill>
          <a:blip r:embed="rId7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KOMŞU ÜLKELERIN KÜNYESI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Kuzeydoğu ve Doğu Komşularımız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3474720" cy="2743200"/>
          </a:xfrm>
          <a:prstGeom prst="roundRect">
            <a:avLst>
              <a:gd name="adj" fmla="val 4333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3474720" cy="868680"/>
          </a:xfrm>
          <a:prstGeom prst="roundRect">
            <a:avLst>
              <a:gd name="adj" fmla="val 13684"/>
            </a:avLst>
          </a:prstGeom>
          <a:solidFill>
            <a:srgbClr val="159C8E"/>
          </a:solidFill>
          <a:ln/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20" y="1892808"/>
            <a:ext cx="658368" cy="45720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508760" y="1691640"/>
            <a:ext cx="237744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GÜRCİSTAN</a:t>
            </a:r>
            <a:endParaRPr lang="en-US" sz="1600" dirty="0"/>
          </a:p>
        </p:txBody>
      </p:sp>
      <p:sp>
        <p:nvSpPr>
          <p:cNvPr id="8" name="Text 5"/>
          <p:cNvSpPr/>
          <p:nvPr/>
        </p:nvSpPr>
        <p:spPr>
          <a:xfrm>
            <a:off x="777240" y="2697480"/>
            <a:ext cx="13716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Başkent</a:t>
            </a:r>
            <a:endParaRPr lang="en-US" sz="1100" dirty="0"/>
          </a:p>
        </p:txBody>
      </p:sp>
      <p:sp>
        <p:nvSpPr>
          <p:cNvPr id="9" name="Text 6"/>
          <p:cNvSpPr/>
          <p:nvPr/>
        </p:nvSpPr>
        <p:spPr>
          <a:xfrm>
            <a:off x="2148840" y="2697480"/>
            <a:ext cx="16459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Tiflis</a:t>
            </a:r>
            <a:endParaRPr lang="en-US" sz="1250" dirty="0"/>
          </a:p>
        </p:txBody>
      </p:sp>
      <p:sp>
        <p:nvSpPr>
          <p:cNvPr id="10" name="Text 7"/>
          <p:cNvSpPr/>
          <p:nvPr/>
        </p:nvSpPr>
        <p:spPr>
          <a:xfrm>
            <a:off x="777240" y="3172968"/>
            <a:ext cx="13716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Dil</a:t>
            </a:r>
            <a:endParaRPr lang="en-US" sz="1100" dirty="0"/>
          </a:p>
        </p:txBody>
      </p:sp>
      <p:sp>
        <p:nvSpPr>
          <p:cNvPr id="11" name="Text 8"/>
          <p:cNvSpPr/>
          <p:nvPr/>
        </p:nvSpPr>
        <p:spPr>
          <a:xfrm>
            <a:off x="2148840" y="3172968"/>
            <a:ext cx="16459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Gürcüce</a:t>
            </a:r>
            <a:endParaRPr lang="en-US" sz="1250" dirty="0"/>
          </a:p>
        </p:txBody>
      </p:sp>
      <p:sp>
        <p:nvSpPr>
          <p:cNvPr id="12" name="Text 9"/>
          <p:cNvSpPr/>
          <p:nvPr/>
        </p:nvSpPr>
        <p:spPr>
          <a:xfrm>
            <a:off x="777240" y="3648456"/>
            <a:ext cx="13716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Para</a:t>
            </a:r>
            <a:endParaRPr lang="en-US" sz="1100" dirty="0"/>
          </a:p>
        </p:txBody>
      </p:sp>
      <p:sp>
        <p:nvSpPr>
          <p:cNvPr id="13" name="Text 10"/>
          <p:cNvSpPr/>
          <p:nvPr/>
        </p:nvSpPr>
        <p:spPr>
          <a:xfrm>
            <a:off x="2148840" y="3648456"/>
            <a:ext cx="16459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Lari</a:t>
            </a:r>
            <a:endParaRPr lang="en-US" sz="1250" dirty="0"/>
          </a:p>
        </p:txBody>
      </p:sp>
      <p:sp>
        <p:nvSpPr>
          <p:cNvPr id="14" name="Text 11"/>
          <p:cNvSpPr/>
          <p:nvPr/>
        </p:nvSpPr>
        <p:spPr>
          <a:xfrm>
            <a:off x="777240" y="4123944"/>
            <a:ext cx="13716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Sınır</a:t>
            </a:r>
            <a:endParaRPr lang="en-US" sz="1100" dirty="0"/>
          </a:p>
        </p:txBody>
      </p:sp>
      <p:sp>
        <p:nvSpPr>
          <p:cNvPr id="15" name="Text 12"/>
          <p:cNvSpPr/>
          <p:nvPr/>
        </p:nvSpPr>
        <p:spPr>
          <a:xfrm>
            <a:off x="2148840" y="4123944"/>
            <a:ext cx="16459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276 km</a:t>
            </a:r>
            <a:endParaRPr lang="en-US" sz="1250" dirty="0"/>
          </a:p>
        </p:txBody>
      </p:sp>
      <p:sp>
        <p:nvSpPr>
          <p:cNvPr id="16" name="Shape 13"/>
          <p:cNvSpPr/>
          <p:nvPr/>
        </p:nvSpPr>
        <p:spPr>
          <a:xfrm>
            <a:off x="548640" y="4572000"/>
            <a:ext cx="3474720" cy="1554480"/>
          </a:xfrm>
          <a:prstGeom prst="roundRect">
            <a:avLst>
              <a:gd name="adj" fmla="val 5882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7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630936" y="4654296"/>
            <a:ext cx="3310128" cy="1389888"/>
          </a:xfrm>
          <a:prstGeom prst="rect">
            <a:avLst/>
          </a:prstGeom>
        </p:spPr>
      </p:pic>
      <p:sp>
        <p:nvSpPr>
          <p:cNvPr id="18" name="Shape 14"/>
          <p:cNvSpPr/>
          <p:nvPr/>
        </p:nvSpPr>
        <p:spPr>
          <a:xfrm>
            <a:off x="548640" y="5980176"/>
            <a:ext cx="3474720" cy="146304"/>
          </a:xfrm>
          <a:prstGeom prst="roundRect">
            <a:avLst>
              <a:gd name="adj" fmla="val 31250"/>
            </a:avLst>
          </a:prstGeom>
          <a:solidFill>
            <a:srgbClr val="159C8E"/>
          </a:solidFill>
          <a:ln/>
        </p:spPr>
      </p:sp>
      <p:sp>
        <p:nvSpPr>
          <p:cNvPr id="19" name="Shape 15"/>
          <p:cNvSpPr/>
          <p:nvPr/>
        </p:nvSpPr>
        <p:spPr>
          <a:xfrm>
            <a:off x="4343400" y="1691640"/>
            <a:ext cx="3474720" cy="2743200"/>
          </a:xfrm>
          <a:prstGeom prst="roundRect">
            <a:avLst>
              <a:gd name="adj" fmla="val 4333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Shape 16"/>
          <p:cNvSpPr/>
          <p:nvPr/>
        </p:nvSpPr>
        <p:spPr>
          <a:xfrm>
            <a:off x="4343400" y="1691640"/>
            <a:ext cx="3474720" cy="868680"/>
          </a:xfrm>
          <a:prstGeom prst="roundRect">
            <a:avLst>
              <a:gd name="adj" fmla="val 13684"/>
            </a:avLst>
          </a:prstGeom>
          <a:solidFill>
            <a:srgbClr val="E45B4E"/>
          </a:solidFill>
          <a:ln/>
        </p:spPr>
      </p:sp>
      <p:pic>
        <p:nvPicPr>
          <p:cNvPr id="2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26280" y="1892808"/>
            <a:ext cx="658368" cy="457200"/>
          </a:xfrm>
          <a:prstGeom prst="rect">
            <a:avLst/>
          </a:prstGeom>
        </p:spPr>
      </p:pic>
      <p:sp>
        <p:nvSpPr>
          <p:cNvPr id="22" name="Text 17"/>
          <p:cNvSpPr/>
          <p:nvPr/>
        </p:nvSpPr>
        <p:spPr>
          <a:xfrm>
            <a:off x="5303520" y="1691640"/>
            <a:ext cx="237744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ERMENİSTAN</a:t>
            </a:r>
            <a:endParaRPr lang="en-US" sz="1600" dirty="0"/>
          </a:p>
        </p:txBody>
      </p:sp>
      <p:sp>
        <p:nvSpPr>
          <p:cNvPr id="23" name="Text 18"/>
          <p:cNvSpPr/>
          <p:nvPr/>
        </p:nvSpPr>
        <p:spPr>
          <a:xfrm>
            <a:off x="4572000" y="2697480"/>
            <a:ext cx="13716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Başkent</a:t>
            </a:r>
            <a:endParaRPr lang="en-US" sz="1100" dirty="0"/>
          </a:p>
        </p:txBody>
      </p:sp>
      <p:sp>
        <p:nvSpPr>
          <p:cNvPr id="24" name="Text 19"/>
          <p:cNvSpPr/>
          <p:nvPr/>
        </p:nvSpPr>
        <p:spPr>
          <a:xfrm>
            <a:off x="5943600" y="2697480"/>
            <a:ext cx="16459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Erivan</a:t>
            </a:r>
            <a:endParaRPr lang="en-US" sz="1250" dirty="0"/>
          </a:p>
        </p:txBody>
      </p:sp>
      <p:sp>
        <p:nvSpPr>
          <p:cNvPr id="25" name="Text 20"/>
          <p:cNvSpPr/>
          <p:nvPr/>
        </p:nvSpPr>
        <p:spPr>
          <a:xfrm>
            <a:off x="4572000" y="3172968"/>
            <a:ext cx="13716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Dil</a:t>
            </a:r>
            <a:endParaRPr lang="en-US" sz="1100" dirty="0"/>
          </a:p>
        </p:txBody>
      </p:sp>
      <p:sp>
        <p:nvSpPr>
          <p:cNvPr id="26" name="Text 21"/>
          <p:cNvSpPr/>
          <p:nvPr/>
        </p:nvSpPr>
        <p:spPr>
          <a:xfrm>
            <a:off x="5943600" y="3172968"/>
            <a:ext cx="16459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Ermenice</a:t>
            </a:r>
            <a:endParaRPr lang="en-US" sz="1250" dirty="0"/>
          </a:p>
        </p:txBody>
      </p:sp>
      <p:sp>
        <p:nvSpPr>
          <p:cNvPr id="27" name="Text 22"/>
          <p:cNvSpPr/>
          <p:nvPr/>
        </p:nvSpPr>
        <p:spPr>
          <a:xfrm>
            <a:off x="4572000" y="3648456"/>
            <a:ext cx="13716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Para</a:t>
            </a:r>
            <a:endParaRPr lang="en-US" sz="1100" dirty="0"/>
          </a:p>
        </p:txBody>
      </p:sp>
      <p:sp>
        <p:nvSpPr>
          <p:cNvPr id="28" name="Text 23"/>
          <p:cNvSpPr/>
          <p:nvPr/>
        </p:nvSpPr>
        <p:spPr>
          <a:xfrm>
            <a:off x="5943600" y="3648456"/>
            <a:ext cx="16459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Dram</a:t>
            </a:r>
            <a:endParaRPr lang="en-US" sz="1250" dirty="0"/>
          </a:p>
        </p:txBody>
      </p:sp>
      <p:sp>
        <p:nvSpPr>
          <p:cNvPr id="29" name="Text 24"/>
          <p:cNvSpPr/>
          <p:nvPr/>
        </p:nvSpPr>
        <p:spPr>
          <a:xfrm>
            <a:off x="4572000" y="4123944"/>
            <a:ext cx="13716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Sınır</a:t>
            </a:r>
            <a:endParaRPr lang="en-US" sz="1100" dirty="0"/>
          </a:p>
        </p:txBody>
      </p:sp>
      <p:sp>
        <p:nvSpPr>
          <p:cNvPr id="30" name="Text 25"/>
          <p:cNvSpPr/>
          <p:nvPr/>
        </p:nvSpPr>
        <p:spPr>
          <a:xfrm>
            <a:off x="5943600" y="4123944"/>
            <a:ext cx="16459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328 km</a:t>
            </a:r>
            <a:endParaRPr lang="en-US" sz="1250" dirty="0"/>
          </a:p>
        </p:txBody>
      </p:sp>
      <p:sp>
        <p:nvSpPr>
          <p:cNvPr id="31" name="Shape 26"/>
          <p:cNvSpPr/>
          <p:nvPr/>
        </p:nvSpPr>
        <p:spPr>
          <a:xfrm>
            <a:off x="4343400" y="4572000"/>
            <a:ext cx="3474720" cy="1554480"/>
          </a:xfrm>
          <a:prstGeom prst="roundRect">
            <a:avLst>
              <a:gd name="adj" fmla="val 5882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32" name="Image 3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4425696" y="4654296"/>
            <a:ext cx="3310128" cy="1389888"/>
          </a:xfrm>
          <a:prstGeom prst="rect">
            <a:avLst/>
          </a:prstGeom>
        </p:spPr>
      </p:pic>
      <p:sp>
        <p:nvSpPr>
          <p:cNvPr id="33" name="Shape 27"/>
          <p:cNvSpPr/>
          <p:nvPr/>
        </p:nvSpPr>
        <p:spPr>
          <a:xfrm>
            <a:off x="4343400" y="5980176"/>
            <a:ext cx="3474720" cy="146304"/>
          </a:xfrm>
          <a:prstGeom prst="roundRect">
            <a:avLst>
              <a:gd name="adj" fmla="val 31250"/>
            </a:avLst>
          </a:prstGeom>
          <a:solidFill>
            <a:srgbClr val="E45B4E"/>
          </a:solidFill>
          <a:ln/>
        </p:spPr>
      </p:sp>
      <p:sp>
        <p:nvSpPr>
          <p:cNvPr id="34" name="Shape 28"/>
          <p:cNvSpPr/>
          <p:nvPr/>
        </p:nvSpPr>
        <p:spPr>
          <a:xfrm>
            <a:off x="8138160" y="1691640"/>
            <a:ext cx="3502152" cy="2743200"/>
          </a:xfrm>
          <a:prstGeom prst="roundRect">
            <a:avLst>
              <a:gd name="adj" fmla="val 4333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35" name="Shape 29"/>
          <p:cNvSpPr/>
          <p:nvPr/>
        </p:nvSpPr>
        <p:spPr>
          <a:xfrm>
            <a:off x="8138160" y="1691640"/>
            <a:ext cx="3502152" cy="868680"/>
          </a:xfrm>
          <a:prstGeom prst="roundRect">
            <a:avLst>
              <a:gd name="adj" fmla="val 13684"/>
            </a:avLst>
          </a:prstGeom>
          <a:solidFill>
            <a:srgbClr val="E9971B"/>
          </a:solidFill>
          <a:ln/>
        </p:spPr>
      </p:sp>
      <p:pic>
        <p:nvPicPr>
          <p:cNvPr id="3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21040" y="1892808"/>
            <a:ext cx="658368" cy="457200"/>
          </a:xfrm>
          <a:prstGeom prst="rect">
            <a:avLst/>
          </a:prstGeom>
        </p:spPr>
      </p:pic>
      <p:sp>
        <p:nvSpPr>
          <p:cNvPr id="37" name="Text 30"/>
          <p:cNvSpPr/>
          <p:nvPr/>
        </p:nvSpPr>
        <p:spPr>
          <a:xfrm>
            <a:off x="9098280" y="1691640"/>
            <a:ext cx="2404872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NAHÇIVAN Ö.C.</a:t>
            </a:r>
            <a:endParaRPr lang="en-US" sz="1600" dirty="0"/>
          </a:p>
        </p:txBody>
      </p:sp>
      <p:sp>
        <p:nvSpPr>
          <p:cNvPr id="38" name="Text 31"/>
          <p:cNvSpPr/>
          <p:nvPr/>
        </p:nvSpPr>
        <p:spPr>
          <a:xfrm>
            <a:off x="8366760" y="2697480"/>
            <a:ext cx="13716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Başkent</a:t>
            </a:r>
            <a:endParaRPr lang="en-US" sz="1100" dirty="0"/>
          </a:p>
        </p:txBody>
      </p:sp>
      <p:sp>
        <p:nvSpPr>
          <p:cNvPr id="39" name="Text 32"/>
          <p:cNvSpPr/>
          <p:nvPr/>
        </p:nvSpPr>
        <p:spPr>
          <a:xfrm>
            <a:off x="9738360" y="2697480"/>
            <a:ext cx="1673352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Bakü (Azerbaycan)</a:t>
            </a:r>
            <a:endParaRPr lang="en-US" sz="1250" dirty="0"/>
          </a:p>
        </p:txBody>
      </p:sp>
      <p:sp>
        <p:nvSpPr>
          <p:cNvPr id="40" name="Text 33"/>
          <p:cNvSpPr/>
          <p:nvPr/>
        </p:nvSpPr>
        <p:spPr>
          <a:xfrm>
            <a:off x="8366760" y="3172968"/>
            <a:ext cx="13716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Dil</a:t>
            </a:r>
            <a:endParaRPr lang="en-US" sz="1100" dirty="0"/>
          </a:p>
        </p:txBody>
      </p:sp>
      <p:sp>
        <p:nvSpPr>
          <p:cNvPr id="41" name="Text 34"/>
          <p:cNvSpPr/>
          <p:nvPr/>
        </p:nvSpPr>
        <p:spPr>
          <a:xfrm>
            <a:off x="9738360" y="3172968"/>
            <a:ext cx="1673352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Azerice/Türkçe</a:t>
            </a:r>
            <a:endParaRPr lang="en-US" sz="1250" dirty="0"/>
          </a:p>
        </p:txBody>
      </p:sp>
      <p:sp>
        <p:nvSpPr>
          <p:cNvPr id="42" name="Text 35"/>
          <p:cNvSpPr/>
          <p:nvPr/>
        </p:nvSpPr>
        <p:spPr>
          <a:xfrm>
            <a:off x="8366760" y="3648456"/>
            <a:ext cx="13716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Para</a:t>
            </a:r>
            <a:endParaRPr lang="en-US" sz="1100" dirty="0"/>
          </a:p>
        </p:txBody>
      </p:sp>
      <p:sp>
        <p:nvSpPr>
          <p:cNvPr id="43" name="Text 36"/>
          <p:cNvSpPr/>
          <p:nvPr/>
        </p:nvSpPr>
        <p:spPr>
          <a:xfrm>
            <a:off x="9738360" y="3648456"/>
            <a:ext cx="1673352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Manat</a:t>
            </a:r>
            <a:endParaRPr lang="en-US" sz="1250" dirty="0"/>
          </a:p>
        </p:txBody>
      </p:sp>
      <p:sp>
        <p:nvSpPr>
          <p:cNvPr id="44" name="Text 37"/>
          <p:cNvSpPr/>
          <p:nvPr/>
        </p:nvSpPr>
        <p:spPr>
          <a:xfrm>
            <a:off x="8366760" y="4123944"/>
            <a:ext cx="13716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Sınır</a:t>
            </a:r>
            <a:endParaRPr lang="en-US" sz="1100" dirty="0"/>
          </a:p>
        </p:txBody>
      </p:sp>
      <p:sp>
        <p:nvSpPr>
          <p:cNvPr id="45" name="Text 38"/>
          <p:cNvSpPr/>
          <p:nvPr/>
        </p:nvSpPr>
        <p:spPr>
          <a:xfrm>
            <a:off x="9738360" y="4123944"/>
            <a:ext cx="1673352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~18 km</a:t>
            </a:r>
            <a:endParaRPr lang="en-US" sz="1250" dirty="0"/>
          </a:p>
        </p:txBody>
      </p:sp>
      <p:sp>
        <p:nvSpPr>
          <p:cNvPr id="46" name="Shape 39"/>
          <p:cNvSpPr/>
          <p:nvPr/>
        </p:nvSpPr>
        <p:spPr>
          <a:xfrm>
            <a:off x="8138160" y="4572000"/>
            <a:ext cx="3502152" cy="1554480"/>
          </a:xfrm>
          <a:prstGeom prst="roundRect">
            <a:avLst>
              <a:gd name="adj" fmla="val 5882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47" name="Image 5" descr="preencoded.png"/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8220456" y="4654296"/>
            <a:ext cx="3337560" cy="1389888"/>
          </a:xfrm>
          <a:prstGeom prst="rect">
            <a:avLst/>
          </a:prstGeom>
        </p:spPr>
      </p:pic>
      <p:sp>
        <p:nvSpPr>
          <p:cNvPr id="48" name="Shape 40"/>
          <p:cNvSpPr/>
          <p:nvPr/>
        </p:nvSpPr>
        <p:spPr>
          <a:xfrm>
            <a:off x="8138160" y="5980176"/>
            <a:ext cx="3502152" cy="146304"/>
          </a:xfrm>
          <a:prstGeom prst="roundRect">
            <a:avLst>
              <a:gd name="adj" fmla="val 31250"/>
            </a:avLst>
          </a:prstGeom>
          <a:solidFill>
            <a:srgbClr val="E9971B"/>
          </a:solidFill>
          <a:ln/>
        </p:spPr>
      </p:sp>
      <p:sp>
        <p:nvSpPr>
          <p:cNvPr id="49" name="Text 41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13</a:t>
            </a:r>
            <a:endParaRPr lang="en-US" sz="900" dirty="0"/>
          </a:p>
        </p:txBody>
      </p:sp>
      <p:pic>
        <p:nvPicPr>
          <p:cNvPr id="50" name="Image 6" descr="preencoded.png"/>
          <p:cNvPicPr>
            <a:picLocks noChangeAspect="1"/>
          </p:cNvPicPr>
          <p:nvPr/>
        </p:nvPicPr>
        <p:blipFill>
          <a:blip r:embed="rId9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KOMŞU ÜLKELERIN KÜNYESI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Doğu, Güneydoğu ve Güney Komşularımız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3474720" cy="2743200"/>
          </a:xfrm>
          <a:prstGeom prst="roundRect">
            <a:avLst>
              <a:gd name="adj" fmla="val 4333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3474720" cy="868680"/>
          </a:xfrm>
          <a:prstGeom prst="roundRect">
            <a:avLst>
              <a:gd name="adj" fmla="val 13684"/>
            </a:avLst>
          </a:prstGeom>
          <a:solidFill>
            <a:srgbClr val="159C8E"/>
          </a:solidFill>
          <a:ln/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20" y="1892808"/>
            <a:ext cx="658368" cy="45720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508760" y="1691640"/>
            <a:ext cx="237744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İRAN</a:t>
            </a:r>
            <a:endParaRPr lang="en-US" sz="1600" dirty="0"/>
          </a:p>
        </p:txBody>
      </p:sp>
      <p:sp>
        <p:nvSpPr>
          <p:cNvPr id="8" name="Text 5"/>
          <p:cNvSpPr/>
          <p:nvPr/>
        </p:nvSpPr>
        <p:spPr>
          <a:xfrm>
            <a:off x="777240" y="2697480"/>
            <a:ext cx="13716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Başkent</a:t>
            </a:r>
            <a:endParaRPr lang="en-US" sz="1100" dirty="0"/>
          </a:p>
        </p:txBody>
      </p:sp>
      <p:sp>
        <p:nvSpPr>
          <p:cNvPr id="9" name="Text 6"/>
          <p:cNvSpPr/>
          <p:nvPr/>
        </p:nvSpPr>
        <p:spPr>
          <a:xfrm>
            <a:off x="2148840" y="2697480"/>
            <a:ext cx="16459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Tahran</a:t>
            </a:r>
            <a:endParaRPr lang="en-US" sz="1250" dirty="0"/>
          </a:p>
        </p:txBody>
      </p:sp>
      <p:sp>
        <p:nvSpPr>
          <p:cNvPr id="10" name="Text 7"/>
          <p:cNvSpPr/>
          <p:nvPr/>
        </p:nvSpPr>
        <p:spPr>
          <a:xfrm>
            <a:off x="777240" y="3172968"/>
            <a:ext cx="13716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Dil</a:t>
            </a:r>
            <a:endParaRPr lang="en-US" sz="1100" dirty="0"/>
          </a:p>
        </p:txBody>
      </p:sp>
      <p:sp>
        <p:nvSpPr>
          <p:cNvPr id="11" name="Text 8"/>
          <p:cNvSpPr/>
          <p:nvPr/>
        </p:nvSpPr>
        <p:spPr>
          <a:xfrm>
            <a:off x="2148840" y="3172968"/>
            <a:ext cx="16459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Farsça</a:t>
            </a:r>
            <a:endParaRPr lang="en-US" sz="1250" dirty="0"/>
          </a:p>
        </p:txBody>
      </p:sp>
      <p:sp>
        <p:nvSpPr>
          <p:cNvPr id="12" name="Text 9"/>
          <p:cNvSpPr/>
          <p:nvPr/>
        </p:nvSpPr>
        <p:spPr>
          <a:xfrm>
            <a:off x="777240" y="3648456"/>
            <a:ext cx="13716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Para</a:t>
            </a:r>
            <a:endParaRPr lang="en-US" sz="1100" dirty="0"/>
          </a:p>
        </p:txBody>
      </p:sp>
      <p:sp>
        <p:nvSpPr>
          <p:cNvPr id="13" name="Text 10"/>
          <p:cNvSpPr/>
          <p:nvPr/>
        </p:nvSpPr>
        <p:spPr>
          <a:xfrm>
            <a:off x="2148840" y="3648456"/>
            <a:ext cx="16459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Riyal</a:t>
            </a:r>
            <a:endParaRPr lang="en-US" sz="1250" dirty="0"/>
          </a:p>
        </p:txBody>
      </p:sp>
      <p:sp>
        <p:nvSpPr>
          <p:cNvPr id="14" name="Text 11"/>
          <p:cNvSpPr/>
          <p:nvPr/>
        </p:nvSpPr>
        <p:spPr>
          <a:xfrm>
            <a:off x="777240" y="4123944"/>
            <a:ext cx="13716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Sınır</a:t>
            </a:r>
            <a:endParaRPr lang="en-US" sz="1100" dirty="0"/>
          </a:p>
        </p:txBody>
      </p:sp>
      <p:sp>
        <p:nvSpPr>
          <p:cNvPr id="15" name="Text 12"/>
          <p:cNvSpPr/>
          <p:nvPr/>
        </p:nvSpPr>
        <p:spPr>
          <a:xfrm>
            <a:off x="2148840" y="4123944"/>
            <a:ext cx="16459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560 km</a:t>
            </a:r>
            <a:endParaRPr lang="en-US" sz="1250" dirty="0"/>
          </a:p>
        </p:txBody>
      </p:sp>
      <p:sp>
        <p:nvSpPr>
          <p:cNvPr id="16" name="Shape 13"/>
          <p:cNvSpPr/>
          <p:nvPr/>
        </p:nvSpPr>
        <p:spPr>
          <a:xfrm>
            <a:off x="548640" y="4572000"/>
            <a:ext cx="3474720" cy="1554480"/>
          </a:xfrm>
          <a:prstGeom prst="roundRect">
            <a:avLst>
              <a:gd name="adj" fmla="val 5882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7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630936" y="4654296"/>
            <a:ext cx="3310128" cy="1389888"/>
          </a:xfrm>
          <a:prstGeom prst="rect">
            <a:avLst/>
          </a:prstGeom>
        </p:spPr>
      </p:pic>
      <p:sp>
        <p:nvSpPr>
          <p:cNvPr id="18" name="Shape 14"/>
          <p:cNvSpPr/>
          <p:nvPr/>
        </p:nvSpPr>
        <p:spPr>
          <a:xfrm>
            <a:off x="548640" y="5980176"/>
            <a:ext cx="3474720" cy="146304"/>
          </a:xfrm>
          <a:prstGeom prst="roundRect">
            <a:avLst>
              <a:gd name="adj" fmla="val 31250"/>
            </a:avLst>
          </a:prstGeom>
          <a:solidFill>
            <a:srgbClr val="159C8E"/>
          </a:solidFill>
          <a:ln/>
        </p:spPr>
      </p:sp>
      <p:sp>
        <p:nvSpPr>
          <p:cNvPr id="19" name="Shape 15"/>
          <p:cNvSpPr/>
          <p:nvPr/>
        </p:nvSpPr>
        <p:spPr>
          <a:xfrm>
            <a:off x="4343400" y="1691640"/>
            <a:ext cx="3474720" cy="2743200"/>
          </a:xfrm>
          <a:prstGeom prst="roundRect">
            <a:avLst>
              <a:gd name="adj" fmla="val 4333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Shape 16"/>
          <p:cNvSpPr/>
          <p:nvPr/>
        </p:nvSpPr>
        <p:spPr>
          <a:xfrm>
            <a:off x="4343400" y="1691640"/>
            <a:ext cx="3474720" cy="868680"/>
          </a:xfrm>
          <a:prstGeom prst="roundRect">
            <a:avLst>
              <a:gd name="adj" fmla="val 13684"/>
            </a:avLst>
          </a:prstGeom>
          <a:solidFill>
            <a:srgbClr val="E9971B"/>
          </a:solidFill>
          <a:ln/>
        </p:spPr>
      </p:sp>
      <p:pic>
        <p:nvPicPr>
          <p:cNvPr id="2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26280" y="1892808"/>
            <a:ext cx="658368" cy="457200"/>
          </a:xfrm>
          <a:prstGeom prst="rect">
            <a:avLst/>
          </a:prstGeom>
        </p:spPr>
      </p:pic>
      <p:sp>
        <p:nvSpPr>
          <p:cNvPr id="22" name="Text 17"/>
          <p:cNvSpPr/>
          <p:nvPr/>
        </p:nvSpPr>
        <p:spPr>
          <a:xfrm>
            <a:off x="5303520" y="1691640"/>
            <a:ext cx="237744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IRAK</a:t>
            </a:r>
            <a:endParaRPr lang="en-US" sz="1600" dirty="0"/>
          </a:p>
        </p:txBody>
      </p:sp>
      <p:sp>
        <p:nvSpPr>
          <p:cNvPr id="23" name="Text 18"/>
          <p:cNvSpPr/>
          <p:nvPr/>
        </p:nvSpPr>
        <p:spPr>
          <a:xfrm>
            <a:off x="4572000" y="2697480"/>
            <a:ext cx="13716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Başkent</a:t>
            </a:r>
            <a:endParaRPr lang="en-US" sz="1100" dirty="0"/>
          </a:p>
        </p:txBody>
      </p:sp>
      <p:sp>
        <p:nvSpPr>
          <p:cNvPr id="24" name="Text 19"/>
          <p:cNvSpPr/>
          <p:nvPr/>
        </p:nvSpPr>
        <p:spPr>
          <a:xfrm>
            <a:off x="5943600" y="2697480"/>
            <a:ext cx="16459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Bağdat</a:t>
            </a:r>
            <a:endParaRPr lang="en-US" sz="1250" dirty="0"/>
          </a:p>
        </p:txBody>
      </p:sp>
      <p:sp>
        <p:nvSpPr>
          <p:cNvPr id="25" name="Text 20"/>
          <p:cNvSpPr/>
          <p:nvPr/>
        </p:nvSpPr>
        <p:spPr>
          <a:xfrm>
            <a:off x="4572000" y="3172968"/>
            <a:ext cx="13716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Dil</a:t>
            </a:r>
            <a:endParaRPr lang="en-US" sz="1100" dirty="0"/>
          </a:p>
        </p:txBody>
      </p:sp>
      <p:sp>
        <p:nvSpPr>
          <p:cNvPr id="26" name="Text 21"/>
          <p:cNvSpPr/>
          <p:nvPr/>
        </p:nvSpPr>
        <p:spPr>
          <a:xfrm>
            <a:off x="5943600" y="3172968"/>
            <a:ext cx="16459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Arapça</a:t>
            </a:r>
            <a:endParaRPr lang="en-US" sz="1250" dirty="0"/>
          </a:p>
        </p:txBody>
      </p:sp>
      <p:sp>
        <p:nvSpPr>
          <p:cNvPr id="27" name="Text 22"/>
          <p:cNvSpPr/>
          <p:nvPr/>
        </p:nvSpPr>
        <p:spPr>
          <a:xfrm>
            <a:off x="4572000" y="3648456"/>
            <a:ext cx="13716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Para</a:t>
            </a:r>
            <a:endParaRPr lang="en-US" sz="1100" dirty="0"/>
          </a:p>
        </p:txBody>
      </p:sp>
      <p:sp>
        <p:nvSpPr>
          <p:cNvPr id="28" name="Text 23"/>
          <p:cNvSpPr/>
          <p:nvPr/>
        </p:nvSpPr>
        <p:spPr>
          <a:xfrm>
            <a:off x="5943600" y="3648456"/>
            <a:ext cx="16459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Dinar</a:t>
            </a:r>
            <a:endParaRPr lang="en-US" sz="1250" dirty="0"/>
          </a:p>
        </p:txBody>
      </p:sp>
      <p:sp>
        <p:nvSpPr>
          <p:cNvPr id="29" name="Text 24"/>
          <p:cNvSpPr/>
          <p:nvPr/>
        </p:nvSpPr>
        <p:spPr>
          <a:xfrm>
            <a:off x="4572000" y="4123944"/>
            <a:ext cx="13716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Sınır</a:t>
            </a:r>
            <a:endParaRPr lang="en-US" sz="1100" dirty="0"/>
          </a:p>
        </p:txBody>
      </p:sp>
      <p:sp>
        <p:nvSpPr>
          <p:cNvPr id="30" name="Text 25"/>
          <p:cNvSpPr/>
          <p:nvPr/>
        </p:nvSpPr>
        <p:spPr>
          <a:xfrm>
            <a:off x="5943600" y="4123944"/>
            <a:ext cx="16459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378 km</a:t>
            </a:r>
            <a:endParaRPr lang="en-US" sz="1250" dirty="0"/>
          </a:p>
        </p:txBody>
      </p:sp>
      <p:sp>
        <p:nvSpPr>
          <p:cNvPr id="31" name="Shape 26"/>
          <p:cNvSpPr/>
          <p:nvPr/>
        </p:nvSpPr>
        <p:spPr>
          <a:xfrm>
            <a:off x="4343400" y="4572000"/>
            <a:ext cx="3474720" cy="1554480"/>
          </a:xfrm>
          <a:prstGeom prst="roundRect">
            <a:avLst>
              <a:gd name="adj" fmla="val 5882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32" name="Image 3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4425696" y="4654296"/>
            <a:ext cx="3310128" cy="1389888"/>
          </a:xfrm>
          <a:prstGeom prst="rect">
            <a:avLst/>
          </a:prstGeom>
        </p:spPr>
      </p:pic>
      <p:sp>
        <p:nvSpPr>
          <p:cNvPr id="33" name="Shape 27"/>
          <p:cNvSpPr/>
          <p:nvPr/>
        </p:nvSpPr>
        <p:spPr>
          <a:xfrm>
            <a:off x="4343400" y="5980176"/>
            <a:ext cx="3474720" cy="146304"/>
          </a:xfrm>
          <a:prstGeom prst="roundRect">
            <a:avLst>
              <a:gd name="adj" fmla="val 31250"/>
            </a:avLst>
          </a:prstGeom>
          <a:solidFill>
            <a:srgbClr val="E9971B"/>
          </a:solidFill>
          <a:ln/>
        </p:spPr>
      </p:sp>
      <p:sp>
        <p:nvSpPr>
          <p:cNvPr id="34" name="Shape 28"/>
          <p:cNvSpPr/>
          <p:nvPr/>
        </p:nvSpPr>
        <p:spPr>
          <a:xfrm>
            <a:off x="8138160" y="1691640"/>
            <a:ext cx="3502152" cy="2743200"/>
          </a:xfrm>
          <a:prstGeom prst="roundRect">
            <a:avLst>
              <a:gd name="adj" fmla="val 4333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35" name="Shape 29"/>
          <p:cNvSpPr/>
          <p:nvPr/>
        </p:nvSpPr>
        <p:spPr>
          <a:xfrm>
            <a:off x="8138160" y="1691640"/>
            <a:ext cx="3502152" cy="868680"/>
          </a:xfrm>
          <a:prstGeom prst="roundRect">
            <a:avLst>
              <a:gd name="adj" fmla="val 13684"/>
            </a:avLst>
          </a:prstGeom>
          <a:solidFill>
            <a:srgbClr val="E45B4E"/>
          </a:solidFill>
          <a:ln/>
        </p:spPr>
      </p:sp>
      <p:pic>
        <p:nvPicPr>
          <p:cNvPr id="3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21040" y="1892808"/>
            <a:ext cx="658368" cy="457200"/>
          </a:xfrm>
          <a:prstGeom prst="rect">
            <a:avLst/>
          </a:prstGeom>
        </p:spPr>
      </p:pic>
      <p:sp>
        <p:nvSpPr>
          <p:cNvPr id="37" name="Text 30"/>
          <p:cNvSpPr/>
          <p:nvPr/>
        </p:nvSpPr>
        <p:spPr>
          <a:xfrm>
            <a:off x="9098280" y="1691640"/>
            <a:ext cx="2404872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SURİYE</a:t>
            </a:r>
            <a:endParaRPr lang="en-US" sz="1600" dirty="0"/>
          </a:p>
        </p:txBody>
      </p:sp>
      <p:sp>
        <p:nvSpPr>
          <p:cNvPr id="38" name="Text 31"/>
          <p:cNvSpPr/>
          <p:nvPr/>
        </p:nvSpPr>
        <p:spPr>
          <a:xfrm>
            <a:off x="8366760" y="2697480"/>
            <a:ext cx="13716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Başkent</a:t>
            </a:r>
            <a:endParaRPr lang="en-US" sz="1100" dirty="0"/>
          </a:p>
        </p:txBody>
      </p:sp>
      <p:sp>
        <p:nvSpPr>
          <p:cNvPr id="39" name="Text 32"/>
          <p:cNvSpPr/>
          <p:nvPr/>
        </p:nvSpPr>
        <p:spPr>
          <a:xfrm>
            <a:off x="9738360" y="2697480"/>
            <a:ext cx="1673352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Şam</a:t>
            </a:r>
            <a:endParaRPr lang="en-US" sz="1250" dirty="0"/>
          </a:p>
        </p:txBody>
      </p:sp>
      <p:sp>
        <p:nvSpPr>
          <p:cNvPr id="40" name="Text 33"/>
          <p:cNvSpPr/>
          <p:nvPr/>
        </p:nvSpPr>
        <p:spPr>
          <a:xfrm>
            <a:off x="8366760" y="3172968"/>
            <a:ext cx="13716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Dil</a:t>
            </a:r>
            <a:endParaRPr lang="en-US" sz="1100" dirty="0"/>
          </a:p>
        </p:txBody>
      </p:sp>
      <p:sp>
        <p:nvSpPr>
          <p:cNvPr id="41" name="Text 34"/>
          <p:cNvSpPr/>
          <p:nvPr/>
        </p:nvSpPr>
        <p:spPr>
          <a:xfrm>
            <a:off x="9738360" y="3172968"/>
            <a:ext cx="1673352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Arapça</a:t>
            </a:r>
            <a:endParaRPr lang="en-US" sz="1250" dirty="0"/>
          </a:p>
        </p:txBody>
      </p:sp>
      <p:sp>
        <p:nvSpPr>
          <p:cNvPr id="42" name="Text 35"/>
          <p:cNvSpPr/>
          <p:nvPr/>
        </p:nvSpPr>
        <p:spPr>
          <a:xfrm>
            <a:off x="8366760" y="3648456"/>
            <a:ext cx="13716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Para</a:t>
            </a:r>
            <a:endParaRPr lang="en-US" sz="1100" dirty="0"/>
          </a:p>
        </p:txBody>
      </p:sp>
      <p:sp>
        <p:nvSpPr>
          <p:cNvPr id="43" name="Text 36"/>
          <p:cNvSpPr/>
          <p:nvPr/>
        </p:nvSpPr>
        <p:spPr>
          <a:xfrm>
            <a:off x="9738360" y="3648456"/>
            <a:ext cx="1673352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Suriye Lirası</a:t>
            </a:r>
            <a:endParaRPr lang="en-US" sz="1250" dirty="0"/>
          </a:p>
        </p:txBody>
      </p:sp>
      <p:sp>
        <p:nvSpPr>
          <p:cNvPr id="44" name="Text 37"/>
          <p:cNvSpPr/>
          <p:nvPr/>
        </p:nvSpPr>
        <p:spPr>
          <a:xfrm>
            <a:off x="8366760" y="4123944"/>
            <a:ext cx="13716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Sınır</a:t>
            </a:r>
            <a:endParaRPr lang="en-US" sz="1100" dirty="0"/>
          </a:p>
        </p:txBody>
      </p:sp>
      <p:sp>
        <p:nvSpPr>
          <p:cNvPr id="45" name="Text 38"/>
          <p:cNvSpPr/>
          <p:nvPr/>
        </p:nvSpPr>
        <p:spPr>
          <a:xfrm>
            <a:off x="9738360" y="4123944"/>
            <a:ext cx="1673352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911 km</a:t>
            </a:r>
            <a:endParaRPr lang="en-US" sz="1250" dirty="0"/>
          </a:p>
        </p:txBody>
      </p:sp>
      <p:sp>
        <p:nvSpPr>
          <p:cNvPr id="46" name="Shape 39"/>
          <p:cNvSpPr/>
          <p:nvPr/>
        </p:nvSpPr>
        <p:spPr>
          <a:xfrm>
            <a:off x="8138160" y="4572000"/>
            <a:ext cx="3502152" cy="1554480"/>
          </a:xfrm>
          <a:prstGeom prst="roundRect">
            <a:avLst>
              <a:gd name="adj" fmla="val 5882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47" name="Image 5" descr="preencoded.png"/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8220456" y="4654296"/>
            <a:ext cx="3337560" cy="1389888"/>
          </a:xfrm>
          <a:prstGeom prst="rect">
            <a:avLst/>
          </a:prstGeom>
        </p:spPr>
      </p:pic>
      <p:sp>
        <p:nvSpPr>
          <p:cNvPr id="48" name="Shape 40"/>
          <p:cNvSpPr/>
          <p:nvPr/>
        </p:nvSpPr>
        <p:spPr>
          <a:xfrm>
            <a:off x="8138160" y="5980176"/>
            <a:ext cx="3502152" cy="146304"/>
          </a:xfrm>
          <a:prstGeom prst="roundRect">
            <a:avLst>
              <a:gd name="adj" fmla="val 31250"/>
            </a:avLst>
          </a:prstGeom>
          <a:solidFill>
            <a:srgbClr val="E45B4E"/>
          </a:solidFill>
          <a:ln/>
        </p:spPr>
      </p:sp>
      <p:sp>
        <p:nvSpPr>
          <p:cNvPr id="49" name="Text 41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14</a:t>
            </a:r>
            <a:endParaRPr lang="en-US" sz="900" dirty="0"/>
          </a:p>
        </p:txBody>
      </p:sp>
      <p:pic>
        <p:nvPicPr>
          <p:cNvPr id="50" name="Image 6" descr="preencoded.png"/>
          <p:cNvPicPr>
            <a:picLocks noChangeAspect="1"/>
          </p:cNvPicPr>
          <p:nvPr/>
        </p:nvPicPr>
        <p:blipFill>
          <a:blip r:embed="rId9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YILDIZ GÖREVİ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2: Komşu Dedektifi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ülke bizim SINIR KOMŞUMUZ mu? Grubunla karar ver — cevapları öğretmenin açacak!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2808122"/>
            <a:ext cx="373075" cy="373075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783080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Gürcistan</a:t>
            </a:r>
            <a:endParaRPr lang="en-US" sz="1400" dirty="0"/>
          </a:p>
        </p:txBody>
      </p:sp>
      <p:sp>
        <p:nvSpPr>
          <p:cNvPr id="11" name="Shape 7"/>
          <p:cNvSpPr/>
          <p:nvPr/>
        </p:nvSpPr>
        <p:spPr>
          <a:xfrm>
            <a:off x="4480560" y="272491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12" name="Text 8"/>
          <p:cNvSpPr/>
          <p:nvPr/>
        </p:nvSpPr>
        <p:spPr>
          <a:xfrm>
            <a:off x="4480560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13" name="Shape 9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7746" y="2808122"/>
            <a:ext cx="373075" cy="373075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7415784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Rusya</a:t>
            </a:r>
            <a:endParaRPr lang="en-US" sz="1400" dirty="0"/>
          </a:p>
        </p:txBody>
      </p:sp>
      <p:sp>
        <p:nvSpPr>
          <p:cNvPr id="17" name="Shape 12"/>
          <p:cNvSpPr/>
          <p:nvPr/>
        </p:nvSpPr>
        <p:spPr>
          <a:xfrm>
            <a:off x="10113264" y="272491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18" name="Text 13"/>
          <p:cNvSpPr/>
          <p:nvPr/>
        </p:nvSpPr>
        <p:spPr>
          <a:xfrm>
            <a:off x="10113264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19" name="Shape 14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Shape 15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4545482"/>
            <a:ext cx="373075" cy="373075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1783080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Irak</a:t>
            </a:r>
            <a:endParaRPr lang="en-US" sz="1400" dirty="0"/>
          </a:p>
        </p:txBody>
      </p:sp>
      <p:sp>
        <p:nvSpPr>
          <p:cNvPr id="23" name="Shape 17"/>
          <p:cNvSpPr/>
          <p:nvPr/>
        </p:nvSpPr>
        <p:spPr>
          <a:xfrm>
            <a:off x="4480560" y="446227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24" name="Text 18"/>
          <p:cNvSpPr/>
          <p:nvPr/>
        </p:nvSpPr>
        <p:spPr>
          <a:xfrm>
            <a:off x="4480560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25" name="Shape 19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Shape 20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7746" y="4545482"/>
            <a:ext cx="373075" cy="373075"/>
          </a:xfrm>
          <a:prstGeom prst="rect">
            <a:avLst/>
          </a:prstGeom>
        </p:spPr>
      </p:pic>
      <p:sp>
        <p:nvSpPr>
          <p:cNvPr id="28" name="Text 21"/>
          <p:cNvSpPr/>
          <p:nvPr/>
        </p:nvSpPr>
        <p:spPr>
          <a:xfrm>
            <a:off x="7415784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Ukrayna</a:t>
            </a:r>
            <a:endParaRPr lang="en-US" sz="1400" dirty="0"/>
          </a:p>
        </p:txBody>
      </p:sp>
      <p:sp>
        <p:nvSpPr>
          <p:cNvPr id="29" name="Shape 22"/>
          <p:cNvSpPr/>
          <p:nvPr/>
        </p:nvSpPr>
        <p:spPr>
          <a:xfrm>
            <a:off x="10113264" y="446227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30" name="Text 23"/>
          <p:cNvSpPr/>
          <p:nvPr/>
        </p:nvSpPr>
        <p:spPr>
          <a:xfrm>
            <a:off x="10113264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31" name="Shape 24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8182"/>
            </a:avLst>
          </a:prstGeom>
          <a:solidFill>
            <a:srgbClr val="E4E3F2"/>
          </a:solidFill>
          <a:ln/>
        </p:spPr>
      </p:sp>
      <p:sp>
        <p:nvSpPr>
          <p:cNvPr id="32" name="Text 25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i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Cevaplar sonraki slaytta!  ➡️</a:t>
            </a:r>
            <a:endParaRPr lang="en-US" sz="1350" dirty="0"/>
          </a:p>
        </p:txBody>
      </p:sp>
      <p:sp>
        <p:nvSpPr>
          <p:cNvPr id="33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15</a:t>
            </a:r>
            <a:endParaRPr lang="en-US" sz="900" dirty="0"/>
          </a:p>
        </p:txBody>
      </p:sp>
      <p:pic>
        <p:nvPicPr>
          <p:cNvPr id="34" name="Image 5" descr="preencoded.png"/>
          <p:cNvPicPr>
            <a:picLocks noChangeAspect="1"/>
          </p:cNvPicPr>
          <p:nvPr/>
        </p:nvPicPr>
        <p:blipFill>
          <a:blip r:embed="rId5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YILDIZ GÖREVİ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2: Cevaplar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Gürcistan ve Irak sınır komşumuzdur. Rusya ve Ukrayna ile sınırımız yoktur.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2808122"/>
            <a:ext cx="373075" cy="373075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783080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Gürcistan</a:t>
            </a:r>
            <a:endParaRPr lang="en-US" sz="1400" dirty="0"/>
          </a:p>
        </p:txBody>
      </p:sp>
      <p:sp>
        <p:nvSpPr>
          <p:cNvPr id="11" name="Shape 7"/>
          <p:cNvSpPr/>
          <p:nvPr/>
        </p:nvSpPr>
        <p:spPr>
          <a:xfrm>
            <a:off x="4480560" y="272491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159C8E"/>
          </a:solidFill>
          <a:ln/>
        </p:spPr>
      </p:sp>
      <p:sp>
        <p:nvSpPr>
          <p:cNvPr id="12" name="Text 8"/>
          <p:cNvSpPr/>
          <p:nvPr/>
        </p:nvSpPr>
        <p:spPr>
          <a:xfrm>
            <a:off x="4480560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KOMŞU</a:t>
            </a:r>
            <a:endParaRPr lang="en-US" sz="1050" dirty="0"/>
          </a:p>
        </p:txBody>
      </p:sp>
      <p:sp>
        <p:nvSpPr>
          <p:cNvPr id="13" name="Shape 9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7746" y="2808122"/>
            <a:ext cx="373075" cy="373075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7415784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Rusya</a:t>
            </a:r>
            <a:endParaRPr lang="en-US" sz="1400" dirty="0"/>
          </a:p>
        </p:txBody>
      </p:sp>
      <p:sp>
        <p:nvSpPr>
          <p:cNvPr id="17" name="Shape 12"/>
          <p:cNvSpPr/>
          <p:nvPr/>
        </p:nvSpPr>
        <p:spPr>
          <a:xfrm>
            <a:off x="10113264" y="272491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E45B4E"/>
          </a:solidFill>
          <a:ln/>
        </p:spPr>
      </p:sp>
      <p:sp>
        <p:nvSpPr>
          <p:cNvPr id="18" name="Text 13"/>
          <p:cNvSpPr/>
          <p:nvPr/>
        </p:nvSpPr>
        <p:spPr>
          <a:xfrm>
            <a:off x="10113264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DEĞİL</a:t>
            </a:r>
            <a:endParaRPr lang="en-US" sz="1050" dirty="0"/>
          </a:p>
        </p:txBody>
      </p:sp>
      <p:sp>
        <p:nvSpPr>
          <p:cNvPr id="19" name="Shape 14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Shape 15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4545482"/>
            <a:ext cx="373075" cy="373075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1783080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Irak</a:t>
            </a:r>
            <a:endParaRPr lang="en-US" sz="1400" dirty="0"/>
          </a:p>
        </p:txBody>
      </p:sp>
      <p:sp>
        <p:nvSpPr>
          <p:cNvPr id="23" name="Shape 17"/>
          <p:cNvSpPr/>
          <p:nvPr/>
        </p:nvSpPr>
        <p:spPr>
          <a:xfrm>
            <a:off x="4480560" y="446227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159C8E"/>
          </a:solidFill>
          <a:ln/>
        </p:spPr>
      </p:sp>
      <p:sp>
        <p:nvSpPr>
          <p:cNvPr id="24" name="Text 18"/>
          <p:cNvSpPr/>
          <p:nvPr/>
        </p:nvSpPr>
        <p:spPr>
          <a:xfrm>
            <a:off x="4480560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KOMŞU</a:t>
            </a:r>
            <a:endParaRPr lang="en-US" sz="1050" dirty="0"/>
          </a:p>
        </p:txBody>
      </p:sp>
      <p:sp>
        <p:nvSpPr>
          <p:cNvPr id="25" name="Shape 19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Shape 20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7746" y="4545482"/>
            <a:ext cx="373075" cy="373075"/>
          </a:xfrm>
          <a:prstGeom prst="rect">
            <a:avLst/>
          </a:prstGeom>
        </p:spPr>
      </p:pic>
      <p:sp>
        <p:nvSpPr>
          <p:cNvPr id="28" name="Text 21"/>
          <p:cNvSpPr/>
          <p:nvPr/>
        </p:nvSpPr>
        <p:spPr>
          <a:xfrm>
            <a:off x="7415784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Ukrayna</a:t>
            </a:r>
            <a:endParaRPr lang="en-US" sz="1400" dirty="0"/>
          </a:p>
        </p:txBody>
      </p:sp>
      <p:sp>
        <p:nvSpPr>
          <p:cNvPr id="29" name="Shape 22"/>
          <p:cNvSpPr/>
          <p:nvPr/>
        </p:nvSpPr>
        <p:spPr>
          <a:xfrm>
            <a:off x="10113264" y="446227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E45B4E"/>
          </a:solidFill>
          <a:ln/>
        </p:spPr>
      </p:sp>
      <p:sp>
        <p:nvSpPr>
          <p:cNvPr id="30" name="Text 23"/>
          <p:cNvSpPr/>
          <p:nvPr/>
        </p:nvSpPr>
        <p:spPr>
          <a:xfrm>
            <a:off x="10113264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DEĞİL</a:t>
            </a:r>
            <a:endParaRPr lang="en-US" sz="1050" dirty="0"/>
          </a:p>
        </p:txBody>
      </p:sp>
      <p:sp>
        <p:nvSpPr>
          <p:cNvPr id="31" name="Text 24"/>
          <p:cNvSpPr/>
          <p:nvPr/>
        </p:nvSpPr>
        <p:spPr>
          <a:xfrm>
            <a:off x="548640" y="5989320"/>
            <a:ext cx="1109167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i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400" dirty="0"/>
          </a:p>
        </p:txBody>
      </p:sp>
      <p:sp>
        <p:nvSpPr>
          <p:cNvPr id="32" name="Text 25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16</a:t>
            </a:r>
            <a:endParaRPr lang="en-US" sz="900" dirty="0"/>
          </a:p>
        </p:txBody>
      </p:sp>
      <p:pic>
        <p:nvPicPr>
          <p:cNvPr id="33" name="Image 5" descr="preencoded.png"/>
          <p:cNvPicPr>
            <a:picLocks noChangeAspect="1"/>
          </p:cNvPicPr>
          <p:nvPr/>
        </p:nvPicPr>
        <p:blipFill>
          <a:blip r:embed="rId6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 DURAK · SINIRLAR VE SINIR KAPILARI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Başlıca Sınır Kapılarımız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5440680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9808" y="1965960"/>
            <a:ext cx="566928" cy="402336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463040" y="1783080"/>
            <a:ext cx="42976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Yunanistan</a:t>
            </a:r>
            <a:endParaRPr lang="en-US" sz="1350" dirty="0"/>
          </a:p>
        </p:txBody>
      </p:sp>
      <p:sp>
        <p:nvSpPr>
          <p:cNvPr id="7" name="Text 4"/>
          <p:cNvSpPr/>
          <p:nvPr/>
        </p:nvSpPr>
        <p:spPr>
          <a:xfrm>
            <a:off x="1463040" y="2148840"/>
            <a:ext cx="43891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Uzunköprü, İpsala, Pazarkule</a:t>
            </a:r>
            <a:endParaRPr lang="en-US" sz="1100" dirty="0"/>
          </a:p>
        </p:txBody>
      </p:sp>
      <p:sp>
        <p:nvSpPr>
          <p:cNvPr id="8" name="Shape 5"/>
          <p:cNvSpPr/>
          <p:nvPr/>
        </p:nvSpPr>
        <p:spPr>
          <a:xfrm>
            <a:off x="6181344" y="1691640"/>
            <a:ext cx="5440680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2512" y="1965960"/>
            <a:ext cx="566928" cy="402336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7095744" y="1783080"/>
            <a:ext cx="42976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Bulgaristan</a:t>
            </a:r>
            <a:endParaRPr lang="en-US" sz="1350" dirty="0"/>
          </a:p>
        </p:txBody>
      </p:sp>
      <p:sp>
        <p:nvSpPr>
          <p:cNvPr id="11" name="Text 7"/>
          <p:cNvSpPr/>
          <p:nvPr/>
        </p:nvSpPr>
        <p:spPr>
          <a:xfrm>
            <a:off x="7095744" y="2148840"/>
            <a:ext cx="43891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Kapıkule, Aziziye, Hamzabeyli</a:t>
            </a:r>
            <a:endParaRPr lang="en-US" sz="1100" dirty="0"/>
          </a:p>
        </p:txBody>
      </p:sp>
      <p:sp>
        <p:nvSpPr>
          <p:cNvPr id="12" name="Shape 8"/>
          <p:cNvSpPr/>
          <p:nvPr/>
        </p:nvSpPr>
        <p:spPr>
          <a:xfrm>
            <a:off x="548640" y="2788920"/>
            <a:ext cx="5440680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9808" y="3063240"/>
            <a:ext cx="566928" cy="402336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1463040" y="2880360"/>
            <a:ext cx="42976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Gürcistan</a:t>
            </a:r>
            <a:endParaRPr lang="en-US" sz="1350" dirty="0"/>
          </a:p>
        </p:txBody>
      </p:sp>
      <p:sp>
        <p:nvSpPr>
          <p:cNvPr id="15" name="Text 10"/>
          <p:cNvSpPr/>
          <p:nvPr/>
        </p:nvSpPr>
        <p:spPr>
          <a:xfrm>
            <a:off x="1463040" y="3246120"/>
            <a:ext cx="43891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Sarp, Posof, Türkgözü</a:t>
            </a:r>
            <a:endParaRPr lang="en-US" sz="1100" dirty="0"/>
          </a:p>
        </p:txBody>
      </p:sp>
      <p:sp>
        <p:nvSpPr>
          <p:cNvPr id="16" name="Shape 11"/>
          <p:cNvSpPr/>
          <p:nvPr/>
        </p:nvSpPr>
        <p:spPr>
          <a:xfrm>
            <a:off x="6181344" y="2788920"/>
            <a:ext cx="5440680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7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82512" y="3063240"/>
            <a:ext cx="566928" cy="402336"/>
          </a:xfrm>
          <a:prstGeom prst="rect">
            <a:avLst/>
          </a:prstGeom>
        </p:spPr>
      </p:pic>
      <p:sp>
        <p:nvSpPr>
          <p:cNvPr id="18" name="Text 12"/>
          <p:cNvSpPr/>
          <p:nvPr/>
        </p:nvSpPr>
        <p:spPr>
          <a:xfrm>
            <a:off x="7095744" y="2880360"/>
            <a:ext cx="42976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Ermenistan</a:t>
            </a:r>
            <a:endParaRPr lang="en-US" sz="1350" dirty="0"/>
          </a:p>
        </p:txBody>
      </p:sp>
      <p:sp>
        <p:nvSpPr>
          <p:cNvPr id="19" name="Text 13"/>
          <p:cNvSpPr/>
          <p:nvPr/>
        </p:nvSpPr>
        <p:spPr>
          <a:xfrm>
            <a:off x="7095744" y="3246120"/>
            <a:ext cx="43891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Alican, Akyaka</a:t>
            </a:r>
            <a:endParaRPr lang="en-US" sz="1100" dirty="0"/>
          </a:p>
        </p:txBody>
      </p:sp>
      <p:sp>
        <p:nvSpPr>
          <p:cNvPr id="20" name="Shape 14"/>
          <p:cNvSpPr/>
          <p:nvPr/>
        </p:nvSpPr>
        <p:spPr>
          <a:xfrm>
            <a:off x="548640" y="3886200"/>
            <a:ext cx="5440680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1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9808" y="4160520"/>
            <a:ext cx="566928" cy="402336"/>
          </a:xfrm>
          <a:prstGeom prst="rect">
            <a:avLst/>
          </a:prstGeom>
        </p:spPr>
      </p:pic>
      <p:sp>
        <p:nvSpPr>
          <p:cNvPr id="22" name="Text 15"/>
          <p:cNvSpPr/>
          <p:nvPr/>
        </p:nvSpPr>
        <p:spPr>
          <a:xfrm>
            <a:off x="1463040" y="3977640"/>
            <a:ext cx="42976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Nahçıvan Ö.C.</a:t>
            </a:r>
            <a:endParaRPr lang="en-US" sz="1350" dirty="0"/>
          </a:p>
        </p:txBody>
      </p:sp>
      <p:sp>
        <p:nvSpPr>
          <p:cNvPr id="23" name="Text 16"/>
          <p:cNvSpPr/>
          <p:nvPr/>
        </p:nvSpPr>
        <p:spPr>
          <a:xfrm>
            <a:off x="1463040" y="4343400"/>
            <a:ext cx="43891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Dilucu</a:t>
            </a:r>
            <a:endParaRPr lang="en-US" sz="1100" dirty="0"/>
          </a:p>
        </p:txBody>
      </p:sp>
      <p:sp>
        <p:nvSpPr>
          <p:cNvPr id="24" name="Shape 17"/>
          <p:cNvSpPr/>
          <p:nvPr/>
        </p:nvSpPr>
        <p:spPr>
          <a:xfrm>
            <a:off x="6181344" y="3886200"/>
            <a:ext cx="5440680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5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82512" y="4160520"/>
            <a:ext cx="566928" cy="402336"/>
          </a:xfrm>
          <a:prstGeom prst="rect">
            <a:avLst/>
          </a:prstGeom>
        </p:spPr>
      </p:pic>
      <p:sp>
        <p:nvSpPr>
          <p:cNvPr id="26" name="Text 18"/>
          <p:cNvSpPr/>
          <p:nvPr/>
        </p:nvSpPr>
        <p:spPr>
          <a:xfrm>
            <a:off x="7095744" y="3977640"/>
            <a:ext cx="42976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İran</a:t>
            </a:r>
            <a:endParaRPr lang="en-US" sz="1350" dirty="0"/>
          </a:p>
        </p:txBody>
      </p:sp>
      <p:sp>
        <p:nvSpPr>
          <p:cNvPr id="27" name="Text 19"/>
          <p:cNvSpPr/>
          <p:nvPr/>
        </p:nvSpPr>
        <p:spPr>
          <a:xfrm>
            <a:off x="7095744" y="4343400"/>
            <a:ext cx="43891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Gürbulak, Esendere, Kapıköy</a:t>
            </a:r>
            <a:endParaRPr lang="en-US" sz="1100" dirty="0"/>
          </a:p>
        </p:txBody>
      </p:sp>
      <p:sp>
        <p:nvSpPr>
          <p:cNvPr id="28" name="Shape 20"/>
          <p:cNvSpPr/>
          <p:nvPr/>
        </p:nvSpPr>
        <p:spPr>
          <a:xfrm>
            <a:off x="548640" y="4983480"/>
            <a:ext cx="5440680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9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9808" y="5257800"/>
            <a:ext cx="566928" cy="402336"/>
          </a:xfrm>
          <a:prstGeom prst="rect">
            <a:avLst/>
          </a:prstGeom>
        </p:spPr>
      </p:pic>
      <p:sp>
        <p:nvSpPr>
          <p:cNvPr id="30" name="Text 21"/>
          <p:cNvSpPr/>
          <p:nvPr/>
        </p:nvSpPr>
        <p:spPr>
          <a:xfrm>
            <a:off x="1463040" y="5074920"/>
            <a:ext cx="42976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Irak</a:t>
            </a:r>
            <a:endParaRPr lang="en-US" sz="1350" dirty="0"/>
          </a:p>
        </p:txBody>
      </p:sp>
      <p:sp>
        <p:nvSpPr>
          <p:cNvPr id="31" name="Text 22"/>
          <p:cNvSpPr/>
          <p:nvPr/>
        </p:nvSpPr>
        <p:spPr>
          <a:xfrm>
            <a:off x="1463040" y="5440680"/>
            <a:ext cx="43891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Habur</a:t>
            </a:r>
            <a:endParaRPr lang="en-US" sz="1100" dirty="0"/>
          </a:p>
        </p:txBody>
      </p:sp>
      <p:sp>
        <p:nvSpPr>
          <p:cNvPr id="32" name="Shape 23"/>
          <p:cNvSpPr/>
          <p:nvPr/>
        </p:nvSpPr>
        <p:spPr>
          <a:xfrm>
            <a:off x="6181344" y="4983480"/>
            <a:ext cx="5440680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33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382512" y="5257800"/>
            <a:ext cx="566928" cy="402336"/>
          </a:xfrm>
          <a:prstGeom prst="rect">
            <a:avLst/>
          </a:prstGeom>
        </p:spPr>
      </p:pic>
      <p:sp>
        <p:nvSpPr>
          <p:cNvPr id="34" name="Text 24"/>
          <p:cNvSpPr/>
          <p:nvPr/>
        </p:nvSpPr>
        <p:spPr>
          <a:xfrm>
            <a:off x="7095744" y="5074920"/>
            <a:ext cx="42976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Suriye</a:t>
            </a:r>
            <a:endParaRPr lang="en-US" sz="1350" dirty="0"/>
          </a:p>
        </p:txBody>
      </p:sp>
      <p:sp>
        <p:nvSpPr>
          <p:cNvPr id="35" name="Text 25"/>
          <p:cNvSpPr/>
          <p:nvPr/>
        </p:nvSpPr>
        <p:spPr>
          <a:xfrm>
            <a:off x="7095744" y="5440680"/>
            <a:ext cx="43891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Cilvegözü, Öncüpınar, Akçakale, Nusaybin…</a:t>
            </a:r>
            <a:endParaRPr lang="en-US" sz="1100" dirty="0"/>
          </a:p>
        </p:txBody>
      </p:sp>
      <p:sp>
        <p:nvSpPr>
          <p:cNvPr id="36" name="Text 26"/>
          <p:cNvSpPr/>
          <p:nvPr/>
        </p:nvSpPr>
        <p:spPr>
          <a:xfrm>
            <a:off x="548640" y="5943600"/>
            <a:ext cx="1109167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i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Sınır kapıları, komşularımızla ticaret ve ulaşımın sağlandığı geçiş noktalarıdır.</a:t>
            </a:r>
            <a:endParaRPr lang="en-US" sz="1300" dirty="0"/>
          </a:p>
        </p:txBody>
      </p:sp>
      <p:sp>
        <p:nvSpPr>
          <p:cNvPr id="37" name="Text 2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17</a:t>
            </a:r>
            <a:endParaRPr lang="en-US" sz="900" dirty="0"/>
          </a:p>
        </p:txBody>
      </p:sp>
      <p:pic>
        <p:nvPicPr>
          <p:cNvPr id="38" name="Image 8" descr="preencoded.png"/>
          <p:cNvPicPr>
            <a:picLocks noChangeAspect="1"/>
          </p:cNvPicPr>
          <p:nvPr/>
        </p:nvPicPr>
        <p:blipFill>
          <a:blip r:embed="rId11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YILDIZ GÖREVİ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3: Künye Uzmanı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başkent–ülke eşleşmesi DOĞRU mu YANLIŞ mı? Grubunla karar ver!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2808122"/>
            <a:ext cx="373075" cy="373075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783080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Atina → Yunanistan’ın başkentidir</a:t>
            </a:r>
            <a:endParaRPr lang="en-US" sz="1400" dirty="0"/>
          </a:p>
        </p:txBody>
      </p:sp>
      <p:sp>
        <p:nvSpPr>
          <p:cNvPr id="11" name="Shape 7"/>
          <p:cNvSpPr/>
          <p:nvPr/>
        </p:nvSpPr>
        <p:spPr>
          <a:xfrm>
            <a:off x="4480560" y="272491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12" name="Text 8"/>
          <p:cNvSpPr/>
          <p:nvPr/>
        </p:nvSpPr>
        <p:spPr>
          <a:xfrm>
            <a:off x="4480560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13" name="Shape 9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7746" y="2808122"/>
            <a:ext cx="373075" cy="373075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7415784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Şam → Irak’ın başkentidir</a:t>
            </a:r>
            <a:endParaRPr lang="en-US" sz="1400" dirty="0"/>
          </a:p>
        </p:txBody>
      </p:sp>
      <p:sp>
        <p:nvSpPr>
          <p:cNvPr id="17" name="Shape 12"/>
          <p:cNvSpPr/>
          <p:nvPr/>
        </p:nvSpPr>
        <p:spPr>
          <a:xfrm>
            <a:off x="10113264" y="272491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18" name="Text 13"/>
          <p:cNvSpPr/>
          <p:nvPr/>
        </p:nvSpPr>
        <p:spPr>
          <a:xfrm>
            <a:off x="10113264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19" name="Shape 14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Shape 15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4545482"/>
            <a:ext cx="373075" cy="373075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1783080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Tiflis → Gürcistan’ın başkentidir</a:t>
            </a:r>
            <a:endParaRPr lang="en-US" sz="1400" dirty="0"/>
          </a:p>
        </p:txBody>
      </p:sp>
      <p:sp>
        <p:nvSpPr>
          <p:cNvPr id="23" name="Shape 17"/>
          <p:cNvSpPr/>
          <p:nvPr/>
        </p:nvSpPr>
        <p:spPr>
          <a:xfrm>
            <a:off x="4480560" y="446227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24" name="Text 18"/>
          <p:cNvSpPr/>
          <p:nvPr/>
        </p:nvSpPr>
        <p:spPr>
          <a:xfrm>
            <a:off x="4480560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25" name="Shape 19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Shape 20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7746" y="4545482"/>
            <a:ext cx="373075" cy="373075"/>
          </a:xfrm>
          <a:prstGeom prst="rect">
            <a:avLst/>
          </a:prstGeom>
        </p:spPr>
      </p:pic>
      <p:sp>
        <p:nvSpPr>
          <p:cNvPr id="28" name="Text 21"/>
          <p:cNvSpPr/>
          <p:nvPr/>
        </p:nvSpPr>
        <p:spPr>
          <a:xfrm>
            <a:off x="7415784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Tahran → Ermenistan’ın başkentidir</a:t>
            </a:r>
            <a:endParaRPr lang="en-US" sz="1400" dirty="0"/>
          </a:p>
        </p:txBody>
      </p:sp>
      <p:sp>
        <p:nvSpPr>
          <p:cNvPr id="29" name="Shape 22"/>
          <p:cNvSpPr/>
          <p:nvPr/>
        </p:nvSpPr>
        <p:spPr>
          <a:xfrm>
            <a:off x="10113264" y="446227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30" name="Text 23"/>
          <p:cNvSpPr/>
          <p:nvPr/>
        </p:nvSpPr>
        <p:spPr>
          <a:xfrm>
            <a:off x="10113264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31" name="Shape 24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8182"/>
            </a:avLst>
          </a:prstGeom>
          <a:solidFill>
            <a:srgbClr val="E4E3F2"/>
          </a:solidFill>
          <a:ln/>
        </p:spPr>
      </p:sp>
      <p:sp>
        <p:nvSpPr>
          <p:cNvPr id="32" name="Text 25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i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Cevaplar sonraki slaytta!  ➡️</a:t>
            </a:r>
            <a:endParaRPr lang="en-US" sz="1350" dirty="0"/>
          </a:p>
        </p:txBody>
      </p:sp>
      <p:sp>
        <p:nvSpPr>
          <p:cNvPr id="33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18</a:t>
            </a:r>
            <a:endParaRPr lang="en-US" sz="900" dirty="0"/>
          </a:p>
        </p:txBody>
      </p:sp>
      <p:pic>
        <p:nvPicPr>
          <p:cNvPr id="34" name="Image 5" descr="preencoded.png"/>
          <p:cNvPicPr>
            <a:picLocks noChangeAspect="1"/>
          </p:cNvPicPr>
          <p:nvPr/>
        </p:nvPicPr>
        <p:blipFill>
          <a:blip r:embed="rId5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YILDIZ GÖREVİ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3: Cevaplar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Şam SURİYE’nin, Tahran İRAN’ın başkentidir. Atina ve Tiflis eşleşmeleri doğrudur.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2808122"/>
            <a:ext cx="373075" cy="373075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783080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Atina → Yunanistan’ın başkentidir</a:t>
            </a:r>
            <a:endParaRPr lang="en-US" sz="1400" dirty="0"/>
          </a:p>
        </p:txBody>
      </p:sp>
      <p:sp>
        <p:nvSpPr>
          <p:cNvPr id="11" name="Shape 7"/>
          <p:cNvSpPr/>
          <p:nvPr/>
        </p:nvSpPr>
        <p:spPr>
          <a:xfrm>
            <a:off x="4480560" y="272491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159C8E"/>
          </a:solidFill>
          <a:ln/>
        </p:spPr>
      </p:sp>
      <p:sp>
        <p:nvSpPr>
          <p:cNvPr id="12" name="Text 8"/>
          <p:cNvSpPr/>
          <p:nvPr/>
        </p:nvSpPr>
        <p:spPr>
          <a:xfrm>
            <a:off x="4480560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050" dirty="0"/>
          </a:p>
        </p:txBody>
      </p:sp>
      <p:sp>
        <p:nvSpPr>
          <p:cNvPr id="13" name="Shape 9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7746" y="2808122"/>
            <a:ext cx="373075" cy="373075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7415784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Şam → Irak’ın başkentidir</a:t>
            </a:r>
            <a:endParaRPr lang="en-US" sz="1400" dirty="0"/>
          </a:p>
        </p:txBody>
      </p:sp>
      <p:sp>
        <p:nvSpPr>
          <p:cNvPr id="17" name="Shape 12"/>
          <p:cNvSpPr/>
          <p:nvPr/>
        </p:nvSpPr>
        <p:spPr>
          <a:xfrm>
            <a:off x="10113264" y="272491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E45B4E"/>
          </a:solidFill>
          <a:ln/>
        </p:spPr>
      </p:sp>
      <p:sp>
        <p:nvSpPr>
          <p:cNvPr id="18" name="Text 13"/>
          <p:cNvSpPr/>
          <p:nvPr/>
        </p:nvSpPr>
        <p:spPr>
          <a:xfrm>
            <a:off x="10113264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050" dirty="0"/>
          </a:p>
        </p:txBody>
      </p:sp>
      <p:sp>
        <p:nvSpPr>
          <p:cNvPr id="19" name="Shape 14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Shape 15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4545482"/>
            <a:ext cx="373075" cy="373075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1783080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Tiflis → Gürcistan’ın başkentidir</a:t>
            </a:r>
            <a:endParaRPr lang="en-US" sz="1400" dirty="0"/>
          </a:p>
        </p:txBody>
      </p:sp>
      <p:sp>
        <p:nvSpPr>
          <p:cNvPr id="23" name="Shape 17"/>
          <p:cNvSpPr/>
          <p:nvPr/>
        </p:nvSpPr>
        <p:spPr>
          <a:xfrm>
            <a:off x="4480560" y="446227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159C8E"/>
          </a:solidFill>
          <a:ln/>
        </p:spPr>
      </p:sp>
      <p:sp>
        <p:nvSpPr>
          <p:cNvPr id="24" name="Text 18"/>
          <p:cNvSpPr/>
          <p:nvPr/>
        </p:nvSpPr>
        <p:spPr>
          <a:xfrm>
            <a:off x="4480560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050" dirty="0"/>
          </a:p>
        </p:txBody>
      </p:sp>
      <p:sp>
        <p:nvSpPr>
          <p:cNvPr id="25" name="Shape 19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Shape 20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7746" y="4545482"/>
            <a:ext cx="373075" cy="373075"/>
          </a:xfrm>
          <a:prstGeom prst="rect">
            <a:avLst/>
          </a:prstGeom>
        </p:spPr>
      </p:pic>
      <p:sp>
        <p:nvSpPr>
          <p:cNvPr id="28" name="Text 21"/>
          <p:cNvSpPr/>
          <p:nvPr/>
        </p:nvSpPr>
        <p:spPr>
          <a:xfrm>
            <a:off x="7415784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Tahran → Ermenistan’ın başkentidir</a:t>
            </a:r>
            <a:endParaRPr lang="en-US" sz="1400" dirty="0"/>
          </a:p>
        </p:txBody>
      </p:sp>
      <p:sp>
        <p:nvSpPr>
          <p:cNvPr id="29" name="Shape 22"/>
          <p:cNvSpPr/>
          <p:nvPr/>
        </p:nvSpPr>
        <p:spPr>
          <a:xfrm>
            <a:off x="10113264" y="446227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E45B4E"/>
          </a:solidFill>
          <a:ln/>
        </p:spPr>
      </p:sp>
      <p:sp>
        <p:nvSpPr>
          <p:cNvPr id="30" name="Text 23"/>
          <p:cNvSpPr/>
          <p:nvPr/>
        </p:nvSpPr>
        <p:spPr>
          <a:xfrm>
            <a:off x="10113264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050" dirty="0"/>
          </a:p>
        </p:txBody>
      </p:sp>
      <p:sp>
        <p:nvSpPr>
          <p:cNvPr id="31" name="Text 24"/>
          <p:cNvSpPr/>
          <p:nvPr/>
        </p:nvSpPr>
        <p:spPr>
          <a:xfrm>
            <a:off x="548640" y="5989320"/>
            <a:ext cx="1109167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i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400" dirty="0"/>
          </a:p>
        </p:txBody>
      </p:sp>
      <p:sp>
        <p:nvSpPr>
          <p:cNvPr id="32" name="Text 25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19</a:t>
            </a:r>
            <a:endParaRPr lang="en-US" sz="900" dirty="0"/>
          </a:p>
        </p:txBody>
      </p:sp>
      <p:pic>
        <p:nvPicPr>
          <p:cNvPr id="33" name="Image 5" descr="preencoded.png"/>
          <p:cNvPicPr>
            <a:picLocks noChangeAspect="1"/>
          </p:cNvPicPr>
          <p:nvPr/>
        </p:nvPicPr>
        <p:blipFill>
          <a:blip r:embed="rId6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BE0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45B4E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ETKİNLİK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9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Deniz Sınırı Var mı, Yok mu?</a:t>
            </a:r>
            <a:endParaRPr lang="en-US" sz="2900" dirty="0"/>
          </a:p>
        </p:txBody>
      </p:sp>
      <p:sp>
        <p:nvSpPr>
          <p:cNvPr id="6" name="Shape 3"/>
          <p:cNvSpPr/>
          <p:nvPr/>
        </p:nvSpPr>
        <p:spPr>
          <a:xfrm>
            <a:off x="548640" y="1828800"/>
            <a:ext cx="11091672" cy="1005840"/>
          </a:xfrm>
          <a:prstGeom prst="roundRect">
            <a:avLst>
              <a:gd name="adj" fmla="val 11818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7" name="Shape 4"/>
          <p:cNvSpPr/>
          <p:nvPr/>
        </p:nvSpPr>
        <p:spPr>
          <a:xfrm>
            <a:off x="914400" y="2084832"/>
            <a:ext cx="548640" cy="54864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7046" y="2227478"/>
            <a:ext cx="263347" cy="263347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1600200" y="1828800"/>
            <a:ext cx="978408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 ülkeyi okuyacağım. Hem kara HEM DENİZ sınırımız varsa AYAĞA KALK, sadece kara sınırımız varsa OTUR!</a:t>
            </a:r>
            <a:endParaRPr lang="en-US" sz="1500" dirty="0"/>
          </a:p>
        </p:txBody>
      </p:sp>
      <p:sp>
        <p:nvSpPr>
          <p:cNvPr id="10" name="Shape 6"/>
          <p:cNvSpPr/>
          <p:nvPr/>
        </p:nvSpPr>
        <p:spPr>
          <a:xfrm>
            <a:off x="548640" y="3108960"/>
            <a:ext cx="3566160" cy="1234440"/>
          </a:xfrm>
          <a:prstGeom prst="roundRect">
            <a:avLst>
              <a:gd name="adj" fmla="val 963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1" name="Shape 7"/>
          <p:cNvSpPr/>
          <p:nvPr/>
        </p:nvSpPr>
        <p:spPr>
          <a:xfrm>
            <a:off x="822960" y="3429000"/>
            <a:ext cx="594360" cy="59436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7494" y="3583534"/>
            <a:ext cx="285293" cy="285293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1600200" y="3108960"/>
            <a:ext cx="237744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Bulgaristan</a:t>
            </a:r>
            <a:endParaRPr lang="en-US" sz="1600" dirty="0"/>
          </a:p>
        </p:txBody>
      </p:sp>
      <p:sp>
        <p:nvSpPr>
          <p:cNvPr id="14" name="Shape 9"/>
          <p:cNvSpPr/>
          <p:nvPr/>
        </p:nvSpPr>
        <p:spPr>
          <a:xfrm>
            <a:off x="4306824" y="3108960"/>
            <a:ext cx="3566160" cy="1234440"/>
          </a:xfrm>
          <a:prstGeom prst="roundRect">
            <a:avLst>
              <a:gd name="adj" fmla="val 963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5" name="Shape 10"/>
          <p:cNvSpPr/>
          <p:nvPr/>
        </p:nvSpPr>
        <p:spPr>
          <a:xfrm>
            <a:off x="4581144" y="3429000"/>
            <a:ext cx="594360" cy="59436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6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35678" y="3583534"/>
            <a:ext cx="285293" cy="285293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5358384" y="3108960"/>
            <a:ext cx="237744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İran</a:t>
            </a:r>
            <a:endParaRPr lang="en-US" sz="1600" dirty="0"/>
          </a:p>
        </p:txBody>
      </p:sp>
      <p:sp>
        <p:nvSpPr>
          <p:cNvPr id="18" name="Shape 12"/>
          <p:cNvSpPr/>
          <p:nvPr/>
        </p:nvSpPr>
        <p:spPr>
          <a:xfrm>
            <a:off x="8065008" y="3108960"/>
            <a:ext cx="3566160" cy="1234440"/>
          </a:xfrm>
          <a:prstGeom prst="roundRect">
            <a:avLst>
              <a:gd name="adj" fmla="val 963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9" name="Shape 13"/>
          <p:cNvSpPr/>
          <p:nvPr/>
        </p:nvSpPr>
        <p:spPr>
          <a:xfrm>
            <a:off x="8339328" y="3429000"/>
            <a:ext cx="594360" cy="59436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0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93862" y="3583534"/>
            <a:ext cx="285293" cy="285293"/>
          </a:xfrm>
          <a:prstGeom prst="rect">
            <a:avLst/>
          </a:prstGeom>
        </p:spPr>
      </p:pic>
      <p:sp>
        <p:nvSpPr>
          <p:cNvPr id="21" name="Text 14"/>
          <p:cNvSpPr/>
          <p:nvPr/>
        </p:nvSpPr>
        <p:spPr>
          <a:xfrm>
            <a:off x="9116568" y="3108960"/>
            <a:ext cx="237744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Yunanistan</a:t>
            </a:r>
            <a:endParaRPr lang="en-US" sz="1600" dirty="0"/>
          </a:p>
        </p:txBody>
      </p:sp>
      <p:sp>
        <p:nvSpPr>
          <p:cNvPr id="22" name="Shape 15"/>
          <p:cNvSpPr/>
          <p:nvPr/>
        </p:nvSpPr>
        <p:spPr>
          <a:xfrm>
            <a:off x="548640" y="4526280"/>
            <a:ext cx="3566160" cy="1234440"/>
          </a:xfrm>
          <a:prstGeom prst="roundRect">
            <a:avLst>
              <a:gd name="adj" fmla="val 963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3" name="Shape 16"/>
          <p:cNvSpPr/>
          <p:nvPr/>
        </p:nvSpPr>
        <p:spPr>
          <a:xfrm>
            <a:off x="822960" y="4846320"/>
            <a:ext cx="594360" cy="59436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4" name="Image 5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7494" y="5000854"/>
            <a:ext cx="285293" cy="285293"/>
          </a:xfrm>
          <a:prstGeom prst="rect">
            <a:avLst/>
          </a:prstGeom>
        </p:spPr>
      </p:pic>
      <p:sp>
        <p:nvSpPr>
          <p:cNvPr id="25" name="Text 17"/>
          <p:cNvSpPr/>
          <p:nvPr/>
        </p:nvSpPr>
        <p:spPr>
          <a:xfrm>
            <a:off x="1600200" y="4526280"/>
            <a:ext cx="237744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Irak</a:t>
            </a:r>
            <a:endParaRPr lang="en-US" sz="1600" dirty="0"/>
          </a:p>
        </p:txBody>
      </p:sp>
      <p:sp>
        <p:nvSpPr>
          <p:cNvPr id="26" name="Shape 18"/>
          <p:cNvSpPr/>
          <p:nvPr/>
        </p:nvSpPr>
        <p:spPr>
          <a:xfrm>
            <a:off x="4306824" y="4526280"/>
            <a:ext cx="3566160" cy="1234440"/>
          </a:xfrm>
          <a:prstGeom prst="roundRect">
            <a:avLst>
              <a:gd name="adj" fmla="val 963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7" name="Shape 19"/>
          <p:cNvSpPr/>
          <p:nvPr/>
        </p:nvSpPr>
        <p:spPr>
          <a:xfrm>
            <a:off x="4581144" y="4846320"/>
            <a:ext cx="594360" cy="59436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8" name="Image 6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35678" y="5000854"/>
            <a:ext cx="285293" cy="285293"/>
          </a:xfrm>
          <a:prstGeom prst="rect">
            <a:avLst/>
          </a:prstGeom>
        </p:spPr>
      </p:pic>
      <p:sp>
        <p:nvSpPr>
          <p:cNvPr id="29" name="Text 20"/>
          <p:cNvSpPr/>
          <p:nvPr/>
        </p:nvSpPr>
        <p:spPr>
          <a:xfrm>
            <a:off x="5358384" y="4526280"/>
            <a:ext cx="237744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Gürcistan</a:t>
            </a:r>
            <a:endParaRPr lang="en-US" sz="1600" dirty="0"/>
          </a:p>
        </p:txBody>
      </p:sp>
      <p:sp>
        <p:nvSpPr>
          <p:cNvPr id="30" name="Shape 21"/>
          <p:cNvSpPr/>
          <p:nvPr/>
        </p:nvSpPr>
        <p:spPr>
          <a:xfrm>
            <a:off x="8065008" y="4526280"/>
            <a:ext cx="3566160" cy="1234440"/>
          </a:xfrm>
          <a:prstGeom prst="roundRect">
            <a:avLst>
              <a:gd name="adj" fmla="val 963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31" name="Shape 22"/>
          <p:cNvSpPr/>
          <p:nvPr/>
        </p:nvSpPr>
        <p:spPr>
          <a:xfrm>
            <a:off x="8339328" y="4846320"/>
            <a:ext cx="594360" cy="59436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32" name="Image 7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93862" y="5000854"/>
            <a:ext cx="285293" cy="285293"/>
          </a:xfrm>
          <a:prstGeom prst="rect">
            <a:avLst/>
          </a:prstGeom>
        </p:spPr>
      </p:pic>
      <p:sp>
        <p:nvSpPr>
          <p:cNvPr id="33" name="Text 23"/>
          <p:cNvSpPr/>
          <p:nvPr/>
        </p:nvSpPr>
        <p:spPr>
          <a:xfrm>
            <a:off x="9116568" y="4526280"/>
            <a:ext cx="237744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Ermenistan</a:t>
            </a:r>
            <a:endParaRPr lang="en-US" sz="1600" dirty="0"/>
          </a:p>
        </p:txBody>
      </p:sp>
      <p:sp>
        <p:nvSpPr>
          <p:cNvPr id="34" name="Text 24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20</a:t>
            </a:r>
            <a:endParaRPr lang="en-US" sz="900" dirty="0"/>
          </a:p>
        </p:txBody>
      </p:sp>
      <p:pic>
        <p:nvPicPr>
          <p:cNvPr id="35" name="Image 8" descr="preencoded.png"/>
          <p:cNvPicPr>
            <a:picLocks noChangeAspect="1"/>
          </p:cNvPicPr>
          <p:nvPr/>
        </p:nvPicPr>
        <p:blipFill>
          <a:blip r:embed="rId6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FBE0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45B4E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ETKİNLİK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Deniz Sınırı Var mı, Yok mu?  ·  Cevaplar</a:t>
            </a:r>
            <a:endParaRPr lang="en-US" sz="2600" dirty="0"/>
          </a:p>
        </p:txBody>
      </p:sp>
      <p:sp>
        <p:nvSpPr>
          <p:cNvPr id="6" name="Shape 3"/>
          <p:cNvSpPr/>
          <p:nvPr/>
        </p:nvSpPr>
        <p:spPr>
          <a:xfrm>
            <a:off x="548640" y="1828800"/>
            <a:ext cx="11091672" cy="868680"/>
          </a:xfrm>
          <a:prstGeom prst="roundRect">
            <a:avLst>
              <a:gd name="adj" fmla="val 1368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7" name="Text 4"/>
          <p:cNvSpPr/>
          <p:nvPr/>
        </p:nvSpPr>
        <p:spPr>
          <a:xfrm>
            <a:off x="822960" y="1828800"/>
            <a:ext cx="1051560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Bulgaristan, Yunanistan, Gürcistan (ve Suriye) → hem kara hem DENİZ.   İran, Irak, Ermenistan, Nahçıvan → yalnızca KARA.</a:t>
            </a:r>
            <a:endParaRPr lang="en-US" sz="1350" dirty="0"/>
          </a:p>
        </p:txBody>
      </p:sp>
      <p:sp>
        <p:nvSpPr>
          <p:cNvPr id="8" name="Shape 5"/>
          <p:cNvSpPr/>
          <p:nvPr/>
        </p:nvSpPr>
        <p:spPr>
          <a:xfrm>
            <a:off x="548640" y="2926080"/>
            <a:ext cx="3566160" cy="1280160"/>
          </a:xfrm>
          <a:prstGeom prst="roundRect">
            <a:avLst>
              <a:gd name="adj" fmla="val 928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9" name="Shape 6"/>
          <p:cNvSpPr/>
          <p:nvPr/>
        </p:nvSpPr>
        <p:spPr>
          <a:xfrm>
            <a:off x="822960" y="3273552"/>
            <a:ext cx="594360" cy="59436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7494" y="3428086"/>
            <a:ext cx="285293" cy="285293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1600200" y="3017520"/>
            <a:ext cx="23774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Bulgaristan</a:t>
            </a:r>
            <a:endParaRPr lang="en-US" sz="1500" dirty="0"/>
          </a:p>
        </p:txBody>
      </p:sp>
      <p:sp>
        <p:nvSpPr>
          <p:cNvPr id="12" name="Text 8"/>
          <p:cNvSpPr/>
          <p:nvPr/>
        </p:nvSpPr>
        <p:spPr>
          <a:xfrm>
            <a:off x="1600200" y="3584448"/>
            <a:ext cx="23774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 + DENİZ</a:t>
            </a:r>
            <a:endParaRPr lang="en-US" sz="1050" dirty="0"/>
          </a:p>
        </p:txBody>
      </p:sp>
      <p:sp>
        <p:nvSpPr>
          <p:cNvPr id="13" name="Shape 9"/>
          <p:cNvSpPr/>
          <p:nvPr/>
        </p:nvSpPr>
        <p:spPr>
          <a:xfrm>
            <a:off x="4306824" y="2926080"/>
            <a:ext cx="3566160" cy="1280160"/>
          </a:xfrm>
          <a:prstGeom prst="roundRect">
            <a:avLst>
              <a:gd name="adj" fmla="val 928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4581144" y="3273552"/>
            <a:ext cx="594360" cy="59436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5678" y="3428086"/>
            <a:ext cx="285293" cy="285293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5358384" y="3017520"/>
            <a:ext cx="23774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İran</a:t>
            </a:r>
            <a:endParaRPr lang="en-US" sz="1500" dirty="0"/>
          </a:p>
        </p:txBody>
      </p:sp>
      <p:sp>
        <p:nvSpPr>
          <p:cNvPr id="17" name="Text 12"/>
          <p:cNvSpPr/>
          <p:nvPr/>
        </p:nvSpPr>
        <p:spPr>
          <a:xfrm>
            <a:off x="5358384" y="3584448"/>
            <a:ext cx="23774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YALNIZCA KARA</a:t>
            </a:r>
            <a:endParaRPr lang="en-US" sz="1050" dirty="0"/>
          </a:p>
        </p:txBody>
      </p:sp>
      <p:sp>
        <p:nvSpPr>
          <p:cNvPr id="18" name="Shape 13"/>
          <p:cNvSpPr/>
          <p:nvPr/>
        </p:nvSpPr>
        <p:spPr>
          <a:xfrm>
            <a:off x="8065008" y="2926080"/>
            <a:ext cx="3566160" cy="1280160"/>
          </a:xfrm>
          <a:prstGeom prst="roundRect">
            <a:avLst>
              <a:gd name="adj" fmla="val 928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9" name="Shape 14"/>
          <p:cNvSpPr/>
          <p:nvPr/>
        </p:nvSpPr>
        <p:spPr>
          <a:xfrm>
            <a:off x="8339328" y="3273552"/>
            <a:ext cx="594360" cy="59436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0" name="Image 3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93862" y="3428086"/>
            <a:ext cx="285293" cy="285293"/>
          </a:xfrm>
          <a:prstGeom prst="rect">
            <a:avLst/>
          </a:prstGeom>
        </p:spPr>
      </p:pic>
      <p:sp>
        <p:nvSpPr>
          <p:cNvPr id="21" name="Text 15"/>
          <p:cNvSpPr/>
          <p:nvPr/>
        </p:nvSpPr>
        <p:spPr>
          <a:xfrm>
            <a:off x="9116568" y="3017520"/>
            <a:ext cx="23774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Yunanistan</a:t>
            </a:r>
            <a:endParaRPr lang="en-US" sz="1500" dirty="0"/>
          </a:p>
        </p:txBody>
      </p:sp>
      <p:sp>
        <p:nvSpPr>
          <p:cNvPr id="22" name="Text 16"/>
          <p:cNvSpPr/>
          <p:nvPr/>
        </p:nvSpPr>
        <p:spPr>
          <a:xfrm>
            <a:off x="9116568" y="3584448"/>
            <a:ext cx="23774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 + DENİZ</a:t>
            </a:r>
            <a:endParaRPr lang="en-US" sz="1050" dirty="0"/>
          </a:p>
        </p:txBody>
      </p:sp>
      <p:sp>
        <p:nvSpPr>
          <p:cNvPr id="23" name="Shape 17"/>
          <p:cNvSpPr/>
          <p:nvPr/>
        </p:nvSpPr>
        <p:spPr>
          <a:xfrm>
            <a:off x="548640" y="4389120"/>
            <a:ext cx="3566160" cy="1280160"/>
          </a:xfrm>
          <a:prstGeom prst="roundRect">
            <a:avLst>
              <a:gd name="adj" fmla="val 928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4" name="Shape 18"/>
          <p:cNvSpPr/>
          <p:nvPr/>
        </p:nvSpPr>
        <p:spPr>
          <a:xfrm>
            <a:off x="822960" y="4736592"/>
            <a:ext cx="594360" cy="59436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5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7494" y="4891126"/>
            <a:ext cx="285293" cy="285293"/>
          </a:xfrm>
          <a:prstGeom prst="rect">
            <a:avLst/>
          </a:prstGeom>
        </p:spPr>
      </p:pic>
      <p:sp>
        <p:nvSpPr>
          <p:cNvPr id="26" name="Text 19"/>
          <p:cNvSpPr/>
          <p:nvPr/>
        </p:nvSpPr>
        <p:spPr>
          <a:xfrm>
            <a:off x="1600200" y="4480560"/>
            <a:ext cx="23774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Irak</a:t>
            </a:r>
            <a:endParaRPr lang="en-US" sz="1500" dirty="0"/>
          </a:p>
        </p:txBody>
      </p:sp>
      <p:sp>
        <p:nvSpPr>
          <p:cNvPr id="27" name="Text 20"/>
          <p:cNvSpPr/>
          <p:nvPr/>
        </p:nvSpPr>
        <p:spPr>
          <a:xfrm>
            <a:off x="1600200" y="5047488"/>
            <a:ext cx="23774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YALNIZCA KARA</a:t>
            </a:r>
            <a:endParaRPr lang="en-US" sz="1050" dirty="0"/>
          </a:p>
        </p:txBody>
      </p:sp>
      <p:sp>
        <p:nvSpPr>
          <p:cNvPr id="28" name="Shape 21"/>
          <p:cNvSpPr/>
          <p:nvPr/>
        </p:nvSpPr>
        <p:spPr>
          <a:xfrm>
            <a:off x="4306824" y="4389120"/>
            <a:ext cx="3566160" cy="1280160"/>
          </a:xfrm>
          <a:prstGeom prst="roundRect">
            <a:avLst>
              <a:gd name="adj" fmla="val 928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9" name="Shape 22"/>
          <p:cNvSpPr/>
          <p:nvPr/>
        </p:nvSpPr>
        <p:spPr>
          <a:xfrm>
            <a:off x="4581144" y="4736592"/>
            <a:ext cx="594360" cy="59436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30" name="Image 5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5678" y="4891126"/>
            <a:ext cx="285293" cy="285293"/>
          </a:xfrm>
          <a:prstGeom prst="rect">
            <a:avLst/>
          </a:prstGeom>
        </p:spPr>
      </p:pic>
      <p:sp>
        <p:nvSpPr>
          <p:cNvPr id="31" name="Text 23"/>
          <p:cNvSpPr/>
          <p:nvPr/>
        </p:nvSpPr>
        <p:spPr>
          <a:xfrm>
            <a:off x="5358384" y="4480560"/>
            <a:ext cx="23774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Gürcistan</a:t>
            </a:r>
            <a:endParaRPr lang="en-US" sz="1500" dirty="0"/>
          </a:p>
        </p:txBody>
      </p:sp>
      <p:sp>
        <p:nvSpPr>
          <p:cNvPr id="32" name="Text 24"/>
          <p:cNvSpPr/>
          <p:nvPr/>
        </p:nvSpPr>
        <p:spPr>
          <a:xfrm>
            <a:off x="5358384" y="5047488"/>
            <a:ext cx="23774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 + DENİZ</a:t>
            </a:r>
            <a:endParaRPr lang="en-US" sz="1050" dirty="0"/>
          </a:p>
        </p:txBody>
      </p:sp>
      <p:sp>
        <p:nvSpPr>
          <p:cNvPr id="33" name="Shape 25"/>
          <p:cNvSpPr/>
          <p:nvPr/>
        </p:nvSpPr>
        <p:spPr>
          <a:xfrm>
            <a:off x="8065008" y="4389120"/>
            <a:ext cx="3566160" cy="1280160"/>
          </a:xfrm>
          <a:prstGeom prst="roundRect">
            <a:avLst>
              <a:gd name="adj" fmla="val 928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34" name="Shape 26"/>
          <p:cNvSpPr/>
          <p:nvPr/>
        </p:nvSpPr>
        <p:spPr>
          <a:xfrm>
            <a:off x="8339328" y="4736592"/>
            <a:ext cx="594360" cy="59436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35" name="Image 6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93862" y="4891126"/>
            <a:ext cx="285293" cy="285293"/>
          </a:xfrm>
          <a:prstGeom prst="rect">
            <a:avLst/>
          </a:prstGeom>
        </p:spPr>
      </p:pic>
      <p:sp>
        <p:nvSpPr>
          <p:cNvPr id="36" name="Text 27"/>
          <p:cNvSpPr/>
          <p:nvPr/>
        </p:nvSpPr>
        <p:spPr>
          <a:xfrm>
            <a:off x="9116568" y="4480560"/>
            <a:ext cx="23774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Ermenistan</a:t>
            </a:r>
            <a:endParaRPr lang="en-US" sz="1500" dirty="0"/>
          </a:p>
        </p:txBody>
      </p:sp>
      <p:sp>
        <p:nvSpPr>
          <p:cNvPr id="37" name="Text 28"/>
          <p:cNvSpPr/>
          <p:nvPr/>
        </p:nvSpPr>
        <p:spPr>
          <a:xfrm>
            <a:off x="9116568" y="5047488"/>
            <a:ext cx="23774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YALNIZCA KARA</a:t>
            </a:r>
            <a:endParaRPr lang="en-US" sz="1050" dirty="0"/>
          </a:p>
        </p:txBody>
      </p:sp>
      <p:sp>
        <p:nvSpPr>
          <p:cNvPr id="38" name="Text 29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21</a:t>
            </a:r>
            <a:endParaRPr lang="en-US" sz="900" dirty="0"/>
          </a:p>
        </p:txBody>
      </p:sp>
      <p:pic>
        <p:nvPicPr>
          <p:cNvPr id="39" name="Image 7" descr="preencoded.png"/>
          <p:cNvPicPr>
            <a:picLocks noChangeAspect="1"/>
          </p:cNvPicPr>
          <p:nvPr/>
        </p:nvPicPr>
        <p:blipFill>
          <a:blip r:embed="rId5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BAĞLANTIYI KUR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548640" y="713232"/>
            <a:ext cx="109728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Kavram Haritamız</a:t>
            </a:r>
            <a:endParaRPr lang="en-US" sz="3100" dirty="0"/>
          </a:p>
        </p:txBody>
      </p:sp>
      <p:sp>
        <p:nvSpPr>
          <p:cNvPr id="7" name="Shape 5"/>
          <p:cNvSpPr/>
          <p:nvPr/>
        </p:nvSpPr>
        <p:spPr>
          <a:xfrm>
            <a:off x="822960" y="1965960"/>
            <a:ext cx="3200400" cy="2011680"/>
          </a:xfrm>
          <a:prstGeom prst="roundRect">
            <a:avLst>
              <a:gd name="adj" fmla="val 5909"/>
            </a:avLst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6"/>
          <p:cNvSpPr/>
          <p:nvPr/>
        </p:nvSpPr>
        <p:spPr>
          <a:xfrm>
            <a:off x="1965960" y="2194560"/>
            <a:ext cx="914400" cy="91440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3704" y="2432304"/>
            <a:ext cx="438912" cy="438912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868680" y="3200400"/>
            <a:ext cx="31089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BAĞIMSIZLIK</a:t>
            </a:r>
            <a:endParaRPr lang="en-US" sz="1400" dirty="0"/>
          </a:p>
        </p:txBody>
      </p:sp>
      <p:sp>
        <p:nvSpPr>
          <p:cNvPr id="11" name="Text 8"/>
          <p:cNvSpPr/>
          <p:nvPr/>
        </p:nvSpPr>
        <p:spPr>
          <a:xfrm>
            <a:off x="868680" y="3611880"/>
            <a:ext cx="31089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Bayrak · dil · marş · başkent</a:t>
            </a:r>
            <a:endParaRPr lang="en-US" sz="1050" dirty="0"/>
          </a:p>
        </p:txBody>
      </p:sp>
      <p:sp>
        <p:nvSpPr>
          <p:cNvPr id="12" name="Shape 9"/>
          <p:cNvSpPr/>
          <p:nvPr/>
        </p:nvSpPr>
        <p:spPr>
          <a:xfrm>
            <a:off x="4069080" y="2788920"/>
            <a:ext cx="411480" cy="457200"/>
          </a:xfrm>
          <a:prstGeom prst="chevron">
            <a:avLst/>
          </a:prstGeom>
          <a:solidFill>
            <a:srgbClr val="E9971B"/>
          </a:solidFill>
          <a:ln/>
        </p:spPr>
      </p:sp>
      <p:sp>
        <p:nvSpPr>
          <p:cNvPr id="13" name="Shape 10"/>
          <p:cNvSpPr/>
          <p:nvPr/>
        </p:nvSpPr>
        <p:spPr>
          <a:xfrm>
            <a:off x="4572000" y="1965960"/>
            <a:ext cx="3291840" cy="2011680"/>
          </a:xfrm>
          <a:prstGeom prst="roundRect">
            <a:avLst>
              <a:gd name="adj" fmla="val 5909"/>
            </a:avLst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1"/>
          <p:cNvSpPr/>
          <p:nvPr/>
        </p:nvSpPr>
        <p:spPr>
          <a:xfrm>
            <a:off x="5760720" y="2194560"/>
            <a:ext cx="914400" cy="914400"/>
          </a:xfrm>
          <a:prstGeom prst="ellipse">
            <a:avLst/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8464" y="2432304"/>
            <a:ext cx="438912" cy="438912"/>
          </a:xfrm>
          <a:prstGeom prst="rect">
            <a:avLst/>
          </a:prstGeom>
        </p:spPr>
      </p:pic>
      <p:sp>
        <p:nvSpPr>
          <p:cNvPr id="16" name="Text 12"/>
          <p:cNvSpPr/>
          <p:nvPr/>
        </p:nvSpPr>
        <p:spPr>
          <a:xfrm>
            <a:off x="4617720" y="3200400"/>
            <a:ext cx="32004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211E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TÜRKİYE · 8 KOMŞU</a:t>
            </a:r>
            <a:endParaRPr lang="en-US" sz="1350" dirty="0"/>
          </a:p>
        </p:txBody>
      </p:sp>
      <p:sp>
        <p:nvSpPr>
          <p:cNvPr id="17" name="Text 13"/>
          <p:cNvSpPr/>
          <p:nvPr/>
        </p:nvSpPr>
        <p:spPr>
          <a:xfrm>
            <a:off x="4617720" y="3611880"/>
            <a:ext cx="3200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211E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Sınırlar ve sınır kapıları</a:t>
            </a:r>
            <a:endParaRPr lang="en-US" sz="1050" dirty="0"/>
          </a:p>
        </p:txBody>
      </p:sp>
      <p:sp>
        <p:nvSpPr>
          <p:cNvPr id="18" name="Shape 14"/>
          <p:cNvSpPr/>
          <p:nvPr/>
        </p:nvSpPr>
        <p:spPr>
          <a:xfrm>
            <a:off x="7909560" y="2788920"/>
            <a:ext cx="411480" cy="457200"/>
          </a:xfrm>
          <a:prstGeom prst="chevron">
            <a:avLst/>
          </a:prstGeom>
          <a:solidFill>
            <a:srgbClr val="E9971B"/>
          </a:solidFill>
          <a:ln/>
        </p:spPr>
      </p:sp>
      <p:sp>
        <p:nvSpPr>
          <p:cNvPr id="19" name="Shape 15"/>
          <p:cNvSpPr/>
          <p:nvPr/>
        </p:nvSpPr>
        <p:spPr>
          <a:xfrm>
            <a:off x="8412480" y="1371600"/>
            <a:ext cx="3227832" cy="1508760"/>
          </a:xfrm>
          <a:prstGeom prst="roundRect">
            <a:avLst>
              <a:gd name="adj" fmla="val 7879"/>
            </a:avLst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Text 16"/>
          <p:cNvSpPr/>
          <p:nvPr/>
        </p:nvSpPr>
        <p:spPr>
          <a:xfrm>
            <a:off x="8458200" y="1463040"/>
            <a:ext cx="313639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 + DENİZ</a:t>
            </a:r>
            <a:endParaRPr lang="en-US" sz="1300" dirty="0"/>
          </a:p>
        </p:txBody>
      </p:sp>
      <p:sp>
        <p:nvSpPr>
          <p:cNvPr id="21" name="Text 17"/>
          <p:cNvSpPr/>
          <p:nvPr/>
        </p:nvSpPr>
        <p:spPr>
          <a:xfrm>
            <a:off x="8458200" y="1920240"/>
            <a:ext cx="3136392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Bulgaristan · Yunanistan</a:t>
            </a:r>
            <a:endParaRPr lang="en-US" sz="1050" dirty="0"/>
          </a:p>
          <a:p>
            <a:pPr marL="0" indent="0" algn="ctr">
              <a:buNone/>
            </a:pPr>
            <a:r>
              <a:rPr lang="en-US" sz="10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Gürcistan · Suriye</a:t>
            </a:r>
            <a:endParaRPr lang="en-US" sz="1050" dirty="0"/>
          </a:p>
        </p:txBody>
      </p:sp>
      <p:sp>
        <p:nvSpPr>
          <p:cNvPr id="22" name="Shape 18"/>
          <p:cNvSpPr/>
          <p:nvPr/>
        </p:nvSpPr>
        <p:spPr>
          <a:xfrm>
            <a:off x="8412480" y="3063240"/>
            <a:ext cx="3227832" cy="1508760"/>
          </a:xfrm>
          <a:prstGeom prst="roundRect">
            <a:avLst>
              <a:gd name="adj" fmla="val 7879"/>
            </a:avLst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3" name="Text 19"/>
          <p:cNvSpPr/>
          <p:nvPr/>
        </p:nvSpPr>
        <p:spPr>
          <a:xfrm>
            <a:off x="8458200" y="3154680"/>
            <a:ext cx="313639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YALNIZCA KARA</a:t>
            </a:r>
            <a:endParaRPr lang="en-US" sz="1300" dirty="0"/>
          </a:p>
        </p:txBody>
      </p:sp>
      <p:sp>
        <p:nvSpPr>
          <p:cNvPr id="24" name="Text 20"/>
          <p:cNvSpPr/>
          <p:nvPr/>
        </p:nvSpPr>
        <p:spPr>
          <a:xfrm>
            <a:off x="8458200" y="3611880"/>
            <a:ext cx="3136392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İran · Irak · Ermenistan</a:t>
            </a:r>
            <a:endParaRPr lang="en-US" sz="1050" dirty="0"/>
          </a:p>
          <a:p>
            <a:pPr marL="0" indent="0" algn="ctr">
              <a:buNone/>
            </a:pPr>
            <a:r>
              <a:rPr lang="en-US" sz="10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Nahçıvan Ö.C.</a:t>
            </a:r>
            <a:endParaRPr lang="en-US" sz="1050" dirty="0"/>
          </a:p>
        </p:txBody>
      </p:sp>
      <p:sp>
        <p:nvSpPr>
          <p:cNvPr id="25" name="Shape 21"/>
          <p:cNvSpPr/>
          <p:nvPr/>
        </p:nvSpPr>
        <p:spPr>
          <a:xfrm>
            <a:off x="822960" y="5074920"/>
            <a:ext cx="10817352" cy="914400"/>
          </a:xfrm>
          <a:prstGeom prst="roundRect">
            <a:avLst>
              <a:gd name="adj" fmla="val 12000"/>
            </a:avLst>
          </a:prstGeom>
          <a:solidFill>
            <a:srgbClr val="211E52"/>
          </a:solidFill>
          <a:ln/>
        </p:spPr>
      </p:sp>
      <p:sp>
        <p:nvSpPr>
          <p:cNvPr id="26" name="Text 22"/>
          <p:cNvSpPr/>
          <p:nvPr/>
        </p:nvSpPr>
        <p:spPr>
          <a:xfrm>
            <a:off x="1097280" y="5074920"/>
            <a:ext cx="1024128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50" b="1" i="1" dirty="0">
                <a:solidFill>
                  <a:srgbClr val="F0D9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Bağımsız bir devletiz; sekiz komşumuzla kara ve deniz sınırlarımız, sınır kapılarımız ve tarihî ilişkilerimiz vardır.</a:t>
            </a:r>
            <a:endParaRPr lang="en-US" sz="1450" dirty="0"/>
          </a:p>
        </p:txBody>
      </p:sp>
      <p:sp>
        <p:nvSpPr>
          <p:cNvPr id="27" name="Text 23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22</a:t>
            </a:r>
            <a:endParaRPr lang="en-US" sz="900" dirty="0"/>
          </a:p>
        </p:txBody>
      </p:sp>
      <p:pic>
        <p:nvPicPr>
          <p:cNvPr id="28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TOPARLAYALIM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Konuyu Özetleyelim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45920"/>
            <a:ext cx="11091672" cy="749808"/>
          </a:xfrm>
          <a:prstGeom prst="roundRect">
            <a:avLst>
              <a:gd name="adj" fmla="val 1585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731520" y="1764792"/>
            <a:ext cx="512064" cy="512064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657" y="1897929"/>
            <a:ext cx="245791" cy="245791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463040" y="1645920"/>
            <a:ext cx="996696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Millî bağımsızlık, bir milletin başka bir devlete bağlı olmadan özgürce yaşamasıdır.</a:t>
            </a:r>
            <a:endParaRPr lang="en-US" sz="1250" dirty="0"/>
          </a:p>
        </p:txBody>
      </p:sp>
      <p:sp>
        <p:nvSpPr>
          <p:cNvPr id="8" name="Shape 5"/>
          <p:cNvSpPr/>
          <p:nvPr/>
        </p:nvSpPr>
        <p:spPr>
          <a:xfrm>
            <a:off x="548640" y="2542032"/>
            <a:ext cx="11091672" cy="749808"/>
          </a:xfrm>
          <a:prstGeom prst="roundRect">
            <a:avLst>
              <a:gd name="adj" fmla="val 1585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9" name="Shape 6"/>
          <p:cNvSpPr/>
          <p:nvPr/>
        </p:nvSpPr>
        <p:spPr>
          <a:xfrm>
            <a:off x="731520" y="2660904"/>
            <a:ext cx="512064" cy="512064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657" y="2794041"/>
            <a:ext cx="245791" cy="245791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1463040" y="2542032"/>
            <a:ext cx="996696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Bağımsızlık sembollerimiz: bayrak, para, dil, İstiklal Marşı, başkent, meclis ve anayasa.</a:t>
            </a:r>
            <a:endParaRPr lang="en-US" sz="1250" dirty="0"/>
          </a:p>
        </p:txBody>
      </p:sp>
      <p:sp>
        <p:nvSpPr>
          <p:cNvPr id="12" name="Shape 8"/>
          <p:cNvSpPr/>
          <p:nvPr/>
        </p:nvSpPr>
        <p:spPr>
          <a:xfrm>
            <a:off x="548640" y="3438144"/>
            <a:ext cx="11091672" cy="749808"/>
          </a:xfrm>
          <a:prstGeom prst="roundRect">
            <a:avLst>
              <a:gd name="adj" fmla="val 1585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3" name="Shape 9"/>
          <p:cNvSpPr/>
          <p:nvPr/>
        </p:nvSpPr>
        <p:spPr>
          <a:xfrm>
            <a:off x="731520" y="3557016"/>
            <a:ext cx="512064" cy="512064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657" y="3690153"/>
            <a:ext cx="245791" cy="245791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1463040" y="3438144"/>
            <a:ext cx="996696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İstiklal Marşı’mızı Mehmet Âkif Ersoy yazmış, 12 Mart 1921’de TBMM kabul etmiştir.</a:t>
            </a:r>
            <a:endParaRPr lang="en-US" sz="1250" dirty="0"/>
          </a:p>
        </p:txBody>
      </p:sp>
      <p:sp>
        <p:nvSpPr>
          <p:cNvPr id="16" name="Shape 11"/>
          <p:cNvSpPr/>
          <p:nvPr/>
        </p:nvSpPr>
        <p:spPr>
          <a:xfrm>
            <a:off x="548640" y="4334256"/>
            <a:ext cx="11091672" cy="749808"/>
          </a:xfrm>
          <a:prstGeom prst="roundRect">
            <a:avLst>
              <a:gd name="adj" fmla="val 1585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7" name="Shape 12"/>
          <p:cNvSpPr/>
          <p:nvPr/>
        </p:nvSpPr>
        <p:spPr>
          <a:xfrm>
            <a:off x="731520" y="4453128"/>
            <a:ext cx="512064" cy="512064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8" name="Image 3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657" y="4586265"/>
            <a:ext cx="245791" cy="245791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1463040" y="4334256"/>
            <a:ext cx="996696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Türkiye’nin sekiz sınır komşusu vardır; en uzun sınır Suriye (911 km), en kısa sınır Nahçıvan (~18 km) iledir.</a:t>
            </a:r>
            <a:endParaRPr lang="en-US" sz="1250" dirty="0"/>
          </a:p>
        </p:txBody>
      </p:sp>
      <p:sp>
        <p:nvSpPr>
          <p:cNvPr id="20" name="Shape 14"/>
          <p:cNvSpPr/>
          <p:nvPr/>
        </p:nvSpPr>
        <p:spPr>
          <a:xfrm>
            <a:off x="548640" y="5230368"/>
            <a:ext cx="11091672" cy="749808"/>
          </a:xfrm>
          <a:prstGeom prst="roundRect">
            <a:avLst>
              <a:gd name="adj" fmla="val 1585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1" name="Shape 15"/>
          <p:cNvSpPr/>
          <p:nvPr/>
        </p:nvSpPr>
        <p:spPr>
          <a:xfrm>
            <a:off x="731520" y="5349240"/>
            <a:ext cx="512064" cy="512064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2" name="Image 4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657" y="5482377"/>
            <a:ext cx="245791" cy="245791"/>
          </a:xfrm>
          <a:prstGeom prst="rect">
            <a:avLst/>
          </a:prstGeom>
        </p:spPr>
      </p:pic>
      <p:sp>
        <p:nvSpPr>
          <p:cNvPr id="23" name="Text 16"/>
          <p:cNvSpPr/>
          <p:nvPr/>
        </p:nvSpPr>
        <p:spPr>
          <a:xfrm>
            <a:off x="1463040" y="5230368"/>
            <a:ext cx="996696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Bulgaristan, Yunanistan, Gürcistan ve Suriye ile hem kara hem deniz; diğer dördüyle yalnızca kara sınırımız vardır.</a:t>
            </a:r>
            <a:endParaRPr lang="en-US" sz="1250" dirty="0"/>
          </a:p>
        </p:txBody>
      </p:sp>
      <p:sp>
        <p:nvSpPr>
          <p:cNvPr id="24" name="Text 1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23</a:t>
            </a:r>
            <a:endParaRPr lang="en-US" sz="900" dirty="0"/>
          </a:p>
        </p:txBody>
      </p:sp>
      <p:pic>
        <p:nvPicPr>
          <p:cNvPr id="25" name="Image 5" descr="preencoded.png"/>
          <p:cNvPicPr>
            <a:picLocks noChangeAspect="1"/>
          </p:cNvPicPr>
          <p:nvPr/>
        </p:nvPicPr>
        <p:blipFill>
          <a:blip r:embed="rId4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ÖLÇME VE DEĞERLENDIRME · 1/2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Bilgi ve Yorum Soruları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45920"/>
            <a:ext cx="5486400" cy="4297680"/>
          </a:xfrm>
          <a:prstGeom prst="roundRect">
            <a:avLst>
              <a:gd name="adj" fmla="val 276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45920"/>
            <a:ext cx="5486400" cy="685800"/>
          </a:xfrm>
          <a:prstGeom prst="roundRect">
            <a:avLst>
              <a:gd name="adj" fmla="val 17333"/>
            </a:avLst>
          </a:prstGeom>
          <a:solidFill>
            <a:srgbClr val="159C8E"/>
          </a:solidFill>
          <a:ln/>
        </p:spPr>
      </p:sp>
      <p:sp>
        <p:nvSpPr>
          <p:cNvPr id="6" name="Text 4"/>
          <p:cNvSpPr/>
          <p:nvPr/>
        </p:nvSpPr>
        <p:spPr>
          <a:xfrm>
            <a:off x="777240" y="1645920"/>
            <a:ext cx="50292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BİLGİ SORULARI (5)</a:t>
            </a:r>
            <a:endParaRPr lang="en-US" sz="1500" dirty="0"/>
          </a:p>
        </p:txBody>
      </p:sp>
      <p:sp>
        <p:nvSpPr>
          <p:cNvPr id="7" name="Text 5"/>
          <p:cNvSpPr/>
          <p:nvPr/>
        </p:nvSpPr>
        <p:spPr>
          <a:xfrm>
            <a:off x="822960" y="2487168"/>
            <a:ext cx="5029200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 </a:t>
            </a: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Bağımsızlık sembollerimizden üçünü yaz.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822960" y="3145536"/>
            <a:ext cx="5029200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 </a:t>
            </a: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İstiklal Marşı’mızı kim, ne zaman yazmıştır?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822960" y="3803904"/>
            <a:ext cx="5029200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 </a:t>
            </a: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Türkiye’nin kaç sınır komşusu vardır?</a:t>
            </a:r>
            <a:endParaRPr lang="en-US" sz="1250" dirty="0"/>
          </a:p>
        </p:txBody>
      </p:sp>
      <p:sp>
        <p:nvSpPr>
          <p:cNvPr id="10" name="Text 8"/>
          <p:cNvSpPr/>
          <p:nvPr/>
        </p:nvSpPr>
        <p:spPr>
          <a:xfrm>
            <a:off x="822960" y="4462272"/>
            <a:ext cx="5029200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  </a:t>
            </a: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uzun ve en kısa sınır komşumuz hangileridir?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822960" y="5120640"/>
            <a:ext cx="5029200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5.  </a:t>
            </a: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Suriye’nin başkenti ve para birimi nedir?</a:t>
            </a:r>
            <a:endParaRPr lang="en-US" sz="1250" dirty="0"/>
          </a:p>
        </p:txBody>
      </p:sp>
      <p:sp>
        <p:nvSpPr>
          <p:cNvPr id="12" name="Shape 10"/>
          <p:cNvSpPr/>
          <p:nvPr/>
        </p:nvSpPr>
        <p:spPr>
          <a:xfrm>
            <a:off x="6153912" y="1645920"/>
            <a:ext cx="5486400" cy="4297680"/>
          </a:xfrm>
          <a:prstGeom prst="roundRect">
            <a:avLst>
              <a:gd name="adj" fmla="val 276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6153912" y="1645920"/>
            <a:ext cx="5486400" cy="685800"/>
          </a:xfrm>
          <a:prstGeom prst="roundRect">
            <a:avLst>
              <a:gd name="adj" fmla="val 17333"/>
            </a:avLst>
          </a:prstGeom>
          <a:solidFill>
            <a:srgbClr val="E45B4E"/>
          </a:solidFill>
          <a:ln/>
        </p:spPr>
      </p:sp>
      <p:sp>
        <p:nvSpPr>
          <p:cNvPr id="14" name="Text 12"/>
          <p:cNvSpPr/>
          <p:nvPr/>
        </p:nvSpPr>
        <p:spPr>
          <a:xfrm>
            <a:off x="6382512" y="1645920"/>
            <a:ext cx="50292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YORUM SORULARI (3)</a:t>
            </a:r>
            <a:endParaRPr lang="en-US" sz="1500" dirty="0"/>
          </a:p>
        </p:txBody>
      </p:sp>
      <p:sp>
        <p:nvSpPr>
          <p:cNvPr id="15" name="Text 13"/>
          <p:cNvSpPr/>
          <p:nvPr/>
        </p:nvSpPr>
        <p:spPr>
          <a:xfrm>
            <a:off x="6428232" y="2560320"/>
            <a:ext cx="502920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5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 </a:t>
            </a: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Bağımsızlık sembolleri bir millet için neden önemlidir?</a:t>
            </a:r>
            <a:endParaRPr lang="en-US" sz="1250" dirty="0"/>
          </a:p>
        </p:txBody>
      </p:sp>
      <p:sp>
        <p:nvSpPr>
          <p:cNvPr id="16" name="Text 14"/>
          <p:cNvSpPr/>
          <p:nvPr/>
        </p:nvSpPr>
        <p:spPr>
          <a:xfrm>
            <a:off x="6428232" y="3611880"/>
            <a:ext cx="502920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5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 </a:t>
            </a: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Sınır kapılarının ülkeler arası ilişkilere katkısı nedir?</a:t>
            </a:r>
            <a:endParaRPr lang="en-US" sz="1250" dirty="0"/>
          </a:p>
        </p:txBody>
      </p:sp>
      <p:sp>
        <p:nvSpPr>
          <p:cNvPr id="17" name="Text 15"/>
          <p:cNvSpPr/>
          <p:nvPr/>
        </p:nvSpPr>
        <p:spPr>
          <a:xfrm>
            <a:off x="6428232" y="4663440"/>
            <a:ext cx="502920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5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 </a:t>
            </a: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Komşu ülkelerle iyi ilişkiler kurmak neden gereklidir?</a:t>
            </a:r>
            <a:endParaRPr lang="en-US" sz="1250" dirty="0"/>
          </a:p>
        </p:txBody>
      </p:sp>
      <p:sp>
        <p:nvSpPr>
          <p:cNvPr id="18" name="Text 1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24</a:t>
            </a:r>
            <a:endParaRPr lang="en-US" sz="900" dirty="0"/>
          </a:p>
        </p:txBody>
      </p:sp>
      <p:pic>
        <p:nvPicPr>
          <p:cNvPr id="19" name="Image 0" descr="preencoded.png"/>
          <p:cNvPicPr>
            <a:picLocks noChangeAspect="1"/>
          </p:cNvPicPr>
          <p:nvPr/>
        </p:nvPicPr>
        <p:blipFill>
          <a:blip r:embed="rId3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ÖLÇME VE DEĞERLENDIRME · 2/2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Yaşam ve Üst Düzey Düşünme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091672" cy="91440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1463040" cy="914400"/>
          </a:xfrm>
          <a:prstGeom prst="roundRect">
            <a:avLst>
              <a:gd name="adj" fmla="val 13000"/>
            </a:avLst>
          </a:prstGeom>
          <a:solidFill>
            <a:srgbClr val="159C8E"/>
          </a:solidFill>
          <a:ln/>
        </p:spPr>
      </p:sp>
      <p:sp>
        <p:nvSpPr>
          <p:cNvPr id="6" name="Text 4"/>
          <p:cNvSpPr/>
          <p:nvPr/>
        </p:nvSpPr>
        <p:spPr>
          <a:xfrm>
            <a:off x="548640" y="1691640"/>
            <a:ext cx="146304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ts val="13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</a:t>
            </a:r>
            <a:endParaRPr lang="en-US" sz="1100" dirty="0"/>
          </a:p>
          <a:p>
            <a:pPr marL="0" indent="0" algn="ctr">
              <a:lnSpc>
                <a:spcPts val="13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YAŞAM</a:t>
            </a:r>
            <a:endParaRPr lang="en-US" sz="1100" dirty="0"/>
          </a:p>
        </p:txBody>
      </p:sp>
      <p:sp>
        <p:nvSpPr>
          <p:cNvPr id="7" name="Text 5"/>
          <p:cNvSpPr/>
          <p:nvPr/>
        </p:nvSpPr>
        <p:spPr>
          <a:xfrm>
            <a:off x="1828800" y="1691640"/>
            <a:ext cx="95097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 </a:t>
            </a:r>
            <a:r>
              <a:rPr lang="en-US" sz="14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Bir komşu ülkeyi seç; başkentini, dilini ve para birimini yazarak kısa bir tanıtım hazırla.</a:t>
            </a:r>
            <a:endParaRPr lang="en-US" sz="1400" dirty="0"/>
          </a:p>
        </p:txBody>
      </p:sp>
      <p:sp>
        <p:nvSpPr>
          <p:cNvPr id="8" name="Shape 6"/>
          <p:cNvSpPr/>
          <p:nvPr/>
        </p:nvSpPr>
        <p:spPr>
          <a:xfrm>
            <a:off x="548640" y="2743200"/>
            <a:ext cx="11091672" cy="91440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9" name="Shape 7"/>
          <p:cNvSpPr/>
          <p:nvPr/>
        </p:nvSpPr>
        <p:spPr>
          <a:xfrm>
            <a:off x="548640" y="2743200"/>
            <a:ext cx="1463040" cy="914400"/>
          </a:xfrm>
          <a:prstGeom prst="roundRect">
            <a:avLst>
              <a:gd name="adj" fmla="val 13000"/>
            </a:avLst>
          </a:prstGeom>
          <a:solidFill>
            <a:srgbClr val="159C8E"/>
          </a:solidFill>
          <a:ln/>
        </p:spPr>
      </p:sp>
      <p:sp>
        <p:nvSpPr>
          <p:cNvPr id="10" name="Text 8"/>
          <p:cNvSpPr/>
          <p:nvPr/>
        </p:nvSpPr>
        <p:spPr>
          <a:xfrm>
            <a:off x="548640" y="2743200"/>
            <a:ext cx="146304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ts val="13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</a:t>
            </a:r>
            <a:endParaRPr lang="en-US" sz="1100" dirty="0"/>
          </a:p>
          <a:p>
            <a:pPr marL="0" indent="0" algn="ctr">
              <a:lnSpc>
                <a:spcPts val="13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YAŞAM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1828800" y="2743200"/>
            <a:ext cx="95097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 </a:t>
            </a:r>
            <a:r>
              <a:rPr lang="en-US" sz="14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Bayrağımıza saygı göstermek için günlük hayatta nelere dikkat etmeliyiz? Üç örnek yaz.</a:t>
            </a:r>
            <a:endParaRPr lang="en-US" sz="1400" dirty="0"/>
          </a:p>
        </p:txBody>
      </p:sp>
      <p:sp>
        <p:nvSpPr>
          <p:cNvPr id="12" name="Shape 10"/>
          <p:cNvSpPr/>
          <p:nvPr/>
        </p:nvSpPr>
        <p:spPr>
          <a:xfrm>
            <a:off x="548640" y="3931920"/>
            <a:ext cx="11091672" cy="2011680"/>
          </a:xfrm>
          <a:prstGeom prst="roundRect">
            <a:avLst>
              <a:gd name="adj" fmla="val 5909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822960" y="4206240"/>
            <a:ext cx="3383280" cy="457200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sp>
        <p:nvSpPr>
          <p:cNvPr id="14" name="Shape 12"/>
          <p:cNvSpPr/>
          <p:nvPr/>
        </p:nvSpPr>
        <p:spPr>
          <a:xfrm>
            <a:off x="896112" y="4251960"/>
            <a:ext cx="329184" cy="329184"/>
          </a:xfrm>
          <a:prstGeom prst="ellipse">
            <a:avLst/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700" y="4337548"/>
            <a:ext cx="158008" cy="158008"/>
          </a:xfrm>
          <a:prstGeom prst="rect">
            <a:avLst/>
          </a:prstGeom>
        </p:spPr>
      </p:pic>
      <p:sp>
        <p:nvSpPr>
          <p:cNvPr id="16" name="Text 13"/>
          <p:cNvSpPr/>
          <p:nvPr/>
        </p:nvSpPr>
        <p:spPr>
          <a:xfrm>
            <a:off x="1280160" y="4206240"/>
            <a:ext cx="29260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ÜST DÜZEY DÜŞÜNME</a:t>
            </a:r>
            <a:endParaRPr lang="en-US" sz="1100" dirty="0"/>
          </a:p>
        </p:txBody>
      </p:sp>
      <p:sp>
        <p:nvSpPr>
          <p:cNvPr id="17" name="Text 14"/>
          <p:cNvSpPr/>
          <p:nvPr/>
        </p:nvSpPr>
        <p:spPr>
          <a:xfrm>
            <a:off x="822960" y="4754880"/>
            <a:ext cx="1051560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“Komşularıyla iyi ilişkiler kuran bir ülke daha güçlüdür.” Bu görüşe katılıyor musun? Ticaret, kültür ve güvenlik açısından gerekçelerinle açıkla.</a:t>
            </a:r>
            <a:endParaRPr lang="en-US" sz="1500" dirty="0"/>
          </a:p>
        </p:txBody>
      </p:sp>
      <p:sp>
        <p:nvSpPr>
          <p:cNvPr id="18" name="Text 15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25</a:t>
            </a:r>
            <a:endParaRPr lang="en-US" sz="900" dirty="0"/>
          </a:p>
        </p:txBody>
      </p:sp>
      <p:pic>
        <p:nvPicPr>
          <p:cNvPr id="19" name="Image 1" descr="preencoded.png"/>
          <p:cNvPicPr>
            <a:picLocks noChangeAspect="1"/>
          </p:cNvPicPr>
          <p:nvPr/>
        </p:nvPicPr>
        <p:blipFill>
          <a:blip r:embed="rId4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bg>
      <p:bgPr>
        <a:solidFill>
          <a:srgbClr val="211E5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875520" y="-1371600"/>
            <a:ext cx="4114800" cy="4114800"/>
          </a:xfrm>
          <a:prstGeom prst="ellipse">
            <a:avLst/>
          </a:prstGeom>
          <a:solidFill>
            <a:srgbClr val="2A2668"/>
          </a:solidFill>
          <a:ln/>
        </p:spPr>
      </p:sp>
      <p:sp>
        <p:nvSpPr>
          <p:cNvPr id="3" name="Shape 1"/>
          <p:cNvSpPr/>
          <p:nvPr/>
        </p:nvSpPr>
        <p:spPr>
          <a:xfrm>
            <a:off x="-1280160" y="4572000"/>
            <a:ext cx="3291840" cy="3291840"/>
          </a:xfrm>
          <a:prstGeom prst="ellipse">
            <a:avLst/>
          </a:prstGeom>
          <a:solidFill>
            <a:srgbClr val="2A2668"/>
          </a:solidFill>
          <a:ln/>
        </p:spPr>
      </p:sp>
      <p:sp>
        <p:nvSpPr>
          <p:cNvPr id="4" name="Shape 2"/>
          <p:cNvSpPr/>
          <p:nvPr/>
        </p:nvSpPr>
        <p:spPr>
          <a:xfrm>
            <a:off x="548640" y="457200"/>
            <a:ext cx="3657600" cy="457200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sp>
        <p:nvSpPr>
          <p:cNvPr id="5" name="Shape 3"/>
          <p:cNvSpPr/>
          <p:nvPr/>
        </p:nvSpPr>
        <p:spPr>
          <a:xfrm>
            <a:off x="621792" y="502920"/>
            <a:ext cx="329184" cy="329184"/>
          </a:xfrm>
          <a:prstGeom prst="ellipse">
            <a:avLst/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380" y="588508"/>
            <a:ext cx="158008" cy="158008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005840" y="457200"/>
            <a:ext cx="31089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00" dirty="0">
                <a:solidFill>
                  <a:srgbClr val="211E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ESCAPE ROOM · FİNAL</a:t>
            </a:r>
            <a:endParaRPr lang="en-US" sz="1100" dirty="0"/>
          </a:p>
        </p:txBody>
      </p:sp>
      <p:sp>
        <p:nvSpPr>
          <p:cNvPr id="8" name="Text 5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4: Sınır Şifresi</a:t>
            </a:r>
            <a:endParaRPr lang="en-US" sz="2900" dirty="0"/>
          </a:p>
        </p:txBody>
      </p:sp>
      <p:sp>
        <p:nvSpPr>
          <p:cNvPr id="9" name="Text 6"/>
          <p:cNvSpPr/>
          <p:nvPr/>
        </p:nvSpPr>
        <p:spPr>
          <a:xfrm>
            <a:off x="548640" y="160020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 kilidi doğru cevaplarla aç. Odadan kaçabilecek misin?</a:t>
            </a:r>
            <a:endParaRPr lang="en-US" sz="1400" dirty="0"/>
          </a:p>
        </p:txBody>
      </p:sp>
      <p:sp>
        <p:nvSpPr>
          <p:cNvPr id="10" name="Shape 7"/>
          <p:cNvSpPr/>
          <p:nvPr/>
        </p:nvSpPr>
        <p:spPr>
          <a:xfrm>
            <a:off x="548640" y="214884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1" name="Shape 8"/>
          <p:cNvSpPr/>
          <p:nvPr/>
        </p:nvSpPr>
        <p:spPr>
          <a:xfrm>
            <a:off x="822960" y="246888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5042" y="2670962"/>
            <a:ext cx="373075" cy="373075"/>
          </a:xfrm>
          <a:prstGeom prst="rect">
            <a:avLst/>
          </a:prstGeom>
        </p:spPr>
      </p:pic>
      <p:sp>
        <p:nvSpPr>
          <p:cNvPr id="13" name="Text 9"/>
          <p:cNvSpPr/>
          <p:nvPr/>
        </p:nvSpPr>
        <p:spPr>
          <a:xfrm>
            <a:off x="1783080" y="2313432"/>
            <a:ext cx="4023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1</a:t>
            </a:r>
            <a:endParaRPr lang="en-US" sz="1400" dirty="0"/>
          </a:p>
        </p:txBody>
      </p:sp>
      <p:sp>
        <p:nvSpPr>
          <p:cNvPr id="14" name="Text 10"/>
          <p:cNvSpPr/>
          <p:nvPr/>
        </p:nvSpPr>
        <p:spPr>
          <a:xfrm>
            <a:off x="1783080" y="2660904"/>
            <a:ext cx="40690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Türkiye’nin kaç sınır komşusu vardır?</a:t>
            </a:r>
            <a:endParaRPr lang="en-US" sz="1250" dirty="0"/>
          </a:p>
        </p:txBody>
      </p:sp>
      <p:sp>
        <p:nvSpPr>
          <p:cNvPr id="15" name="Text 11"/>
          <p:cNvSpPr/>
          <p:nvPr/>
        </p:nvSpPr>
        <p:spPr>
          <a:xfrm>
            <a:off x="1783080" y="3227832"/>
            <a:ext cx="40690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9A98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</a:t>
            </a:r>
            <a:endParaRPr lang="en-US" sz="1200" dirty="0"/>
          </a:p>
        </p:txBody>
      </p:sp>
      <p:sp>
        <p:nvSpPr>
          <p:cNvPr id="16" name="Shape 12"/>
          <p:cNvSpPr/>
          <p:nvPr/>
        </p:nvSpPr>
        <p:spPr>
          <a:xfrm>
            <a:off x="6181344" y="214884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7" name="Shape 13"/>
          <p:cNvSpPr/>
          <p:nvPr/>
        </p:nvSpPr>
        <p:spPr>
          <a:xfrm>
            <a:off x="6455664" y="246888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8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7746" y="2670962"/>
            <a:ext cx="373075" cy="373075"/>
          </a:xfrm>
          <a:prstGeom prst="rect">
            <a:avLst/>
          </a:prstGeom>
        </p:spPr>
      </p:pic>
      <p:sp>
        <p:nvSpPr>
          <p:cNvPr id="19" name="Text 14"/>
          <p:cNvSpPr/>
          <p:nvPr/>
        </p:nvSpPr>
        <p:spPr>
          <a:xfrm>
            <a:off x="7415784" y="2313432"/>
            <a:ext cx="4023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2</a:t>
            </a:r>
            <a:endParaRPr lang="en-US" sz="1400" dirty="0"/>
          </a:p>
        </p:txBody>
      </p:sp>
      <p:sp>
        <p:nvSpPr>
          <p:cNvPr id="20" name="Text 15"/>
          <p:cNvSpPr/>
          <p:nvPr/>
        </p:nvSpPr>
        <p:spPr>
          <a:xfrm>
            <a:off x="7415784" y="2660904"/>
            <a:ext cx="40690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uzun kara sınırımız hangi ülkeyledir?</a:t>
            </a:r>
            <a:endParaRPr lang="en-US" sz="1250" dirty="0"/>
          </a:p>
        </p:txBody>
      </p:sp>
      <p:sp>
        <p:nvSpPr>
          <p:cNvPr id="21" name="Text 16"/>
          <p:cNvSpPr/>
          <p:nvPr/>
        </p:nvSpPr>
        <p:spPr>
          <a:xfrm>
            <a:off x="7415784" y="3227832"/>
            <a:ext cx="40690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9A98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</a:t>
            </a:r>
            <a:endParaRPr lang="en-US" sz="1200" dirty="0"/>
          </a:p>
        </p:txBody>
      </p:sp>
      <p:sp>
        <p:nvSpPr>
          <p:cNvPr id="22" name="Shape 17"/>
          <p:cNvSpPr/>
          <p:nvPr/>
        </p:nvSpPr>
        <p:spPr>
          <a:xfrm>
            <a:off x="548640" y="384048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3" name="Shape 18"/>
          <p:cNvSpPr/>
          <p:nvPr/>
        </p:nvSpPr>
        <p:spPr>
          <a:xfrm>
            <a:off x="822960" y="416052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4" name="Image 3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5042" y="4362602"/>
            <a:ext cx="373075" cy="373075"/>
          </a:xfrm>
          <a:prstGeom prst="rect">
            <a:avLst/>
          </a:prstGeom>
        </p:spPr>
      </p:pic>
      <p:sp>
        <p:nvSpPr>
          <p:cNvPr id="25" name="Text 19"/>
          <p:cNvSpPr/>
          <p:nvPr/>
        </p:nvSpPr>
        <p:spPr>
          <a:xfrm>
            <a:off x="1783080" y="4005072"/>
            <a:ext cx="4023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3</a:t>
            </a:r>
            <a:endParaRPr lang="en-US" sz="1400" dirty="0"/>
          </a:p>
        </p:txBody>
      </p:sp>
      <p:sp>
        <p:nvSpPr>
          <p:cNvPr id="26" name="Text 20"/>
          <p:cNvSpPr/>
          <p:nvPr/>
        </p:nvSpPr>
        <p:spPr>
          <a:xfrm>
            <a:off x="1783080" y="4352544"/>
            <a:ext cx="40690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İstiklal Marşı’mızın şairi kimdir?</a:t>
            </a:r>
            <a:endParaRPr lang="en-US" sz="1250" dirty="0"/>
          </a:p>
        </p:txBody>
      </p:sp>
      <p:sp>
        <p:nvSpPr>
          <p:cNvPr id="27" name="Text 21"/>
          <p:cNvSpPr/>
          <p:nvPr/>
        </p:nvSpPr>
        <p:spPr>
          <a:xfrm>
            <a:off x="1783080" y="4919472"/>
            <a:ext cx="40690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9A98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</a:t>
            </a:r>
            <a:endParaRPr lang="en-US" sz="1200" dirty="0"/>
          </a:p>
        </p:txBody>
      </p:sp>
      <p:sp>
        <p:nvSpPr>
          <p:cNvPr id="28" name="Shape 22"/>
          <p:cNvSpPr/>
          <p:nvPr/>
        </p:nvSpPr>
        <p:spPr>
          <a:xfrm>
            <a:off x="6181344" y="384048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9" name="Shape 23"/>
          <p:cNvSpPr/>
          <p:nvPr/>
        </p:nvSpPr>
        <p:spPr>
          <a:xfrm>
            <a:off x="6455664" y="416052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30" name="Image 4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7746" y="4362602"/>
            <a:ext cx="373075" cy="373075"/>
          </a:xfrm>
          <a:prstGeom prst="rect">
            <a:avLst/>
          </a:prstGeom>
        </p:spPr>
      </p:pic>
      <p:sp>
        <p:nvSpPr>
          <p:cNvPr id="31" name="Text 24"/>
          <p:cNvSpPr/>
          <p:nvPr/>
        </p:nvSpPr>
        <p:spPr>
          <a:xfrm>
            <a:off x="7415784" y="4005072"/>
            <a:ext cx="4023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4</a:t>
            </a:r>
            <a:endParaRPr lang="en-US" sz="1400" dirty="0"/>
          </a:p>
        </p:txBody>
      </p:sp>
      <p:sp>
        <p:nvSpPr>
          <p:cNvPr id="32" name="Text 25"/>
          <p:cNvSpPr/>
          <p:nvPr/>
        </p:nvSpPr>
        <p:spPr>
          <a:xfrm>
            <a:off x="7415784" y="4352544"/>
            <a:ext cx="40690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Gürcistan ile aramızdaki ünlü sınır kapısı hangisidir?</a:t>
            </a:r>
            <a:endParaRPr lang="en-US" sz="1250" dirty="0"/>
          </a:p>
        </p:txBody>
      </p:sp>
      <p:sp>
        <p:nvSpPr>
          <p:cNvPr id="33" name="Text 26"/>
          <p:cNvSpPr/>
          <p:nvPr/>
        </p:nvSpPr>
        <p:spPr>
          <a:xfrm>
            <a:off x="7415784" y="4919472"/>
            <a:ext cx="40690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9A98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</a:t>
            </a:r>
            <a:endParaRPr lang="en-US" sz="1200" dirty="0"/>
          </a:p>
        </p:txBody>
      </p:sp>
      <p:sp>
        <p:nvSpPr>
          <p:cNvPr id="34" name="Text 2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26</a:t>
            </a:r>
            <a:endParaRPr lang="en-US" sz="900" dirty="0"/>
          </a:p>
        </p:txBody>
      </p:sp>
      <p:pic>
        <p:nvPicPr>
          <p:cNvPr id="35" name="Image 5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bg>
      <p:bgPr>
        <a:solidFill>
          <a:srgbClr val="159C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4023360" cy="4023360"/>
          </a:xfrm>
          <a:prstGeom prst="ellipse">
            <a:avLst/>
          </a:prstGeom>
          <a:solidFill>
            <a:srgbClr val="0E7D71"/>
          </a:solidFill>
          <a:ln/>
        </p:spPr>
      </p:sp>
      <p:sp>
        <p:nvSpPr>
          <p:cNvPr id="3" name="Shape 1"/>
          <p:cNvSpPr/>
          <p:nvPr/>
        </p:nvSpPr>
        <p:spPr>
          <a:xfrm>
            <a:off x="-1188720" y="4480560"/>
            <a:ext cx="3291840" cy="3291840"/>
          </a:xfrm>
          <a:prstGeom prst="ellipse">
            <a:avLst/>
          </a:prstGeom>
          <a:solidFill>
            <a:srgbClr val="0E7D71"/>
          </a:solidFill>
          <a:ln/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4376" y="982980"/>
            <a:ext cx="1600200" cy="1600200"/>
          </a:xfrm>
          <a:prstGeom prst="rect">
            <a:avLst/>
          </a:prstGeom>
        </p:spPr>
      </p:pic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4580" y="1257300"/>
            <a:ext cx="960120" cy="960120"/>
          </a:xfrm>
          <a:prstGeom prst="rect">
            <a:avLst/>
          </a:prstGeom>
        </p:spPr>
      </p:pic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46820" y="1257300"/>
            <a:ext cx="960120" cy="960120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371600" y="3657600"/>
            <a:ext cx="9445752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dirty="0">
                <a:solidFill>
                  <a:srgbClr val="E4FBF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Bağımsızlık sembollerimizi ve sekiz komşumuzu artık çok iyi biliyorsunuz!</a:t>
            </a:r>
            <a:endParaRPr lang="en-US" sz="1700" dirty="0"/>
          </a:p>
        </p:txBody>
      </p:sp>
      <p:sp>
        <p:nvSpPr>
          <p:cNvPr id="9" name="Shape 4"/>
          <p:cNvSpPr/>
          <p:nvPr/>
        </p:nvSpPr>
        <p:spPr>
          <a:xfrm>
            <a:off x="731520" y="4434840"/>
            <a:ext cx="10725912" cy="1051560"/>
          </a:xfrm>
          <a:prstGeom prst="roundRect">
            <a:avLst>
              <a:gd name="adj" fmla="val 1130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0" name="Shape 5"/>
          <p:cNvSpPr/>
          <p:nvPr/>
        </p:nvSpPr>
        <p:spPr>
          <a:xfrm>
            <a:off x="1051560" y="4663440"/>
            <a:ext cx="548640" cy="5486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94206" y="4806086"/>
            <a:ext cx="263347" cy="263347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1673352" y="4617720"/>
            <a:ext cx="1920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1
</a:t>
            </a:r>
            <a:r>
              <a:rPr lang="en-US" sz="11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SEKİZ (8)</a:t>
            </a:r>
            <a:endParaRPr lang="en-US" sz="1000" dirty="0"/>
          </a:p>
        </p:txBody>
      </p:sp>
      <p:sp>
        <p:nvSpPr>
          <p:cNvPr id="13" name="Shape 7"/>
          <p:cNvSpPr/>
          <p:nvPr/>
        </p:nvSpPr>
        <p:spPr>
          <a:xfrm>
            <a:off x="3703320" y="4663440"/>
            <a:ext cx="548640" cy="5486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45966" y="4806086"/>
            <a:ext cx="263347" cy="263347"/>
          </a:xfrm>
          <a:prstGeom prst="rect">
            <a:avLst/>
          </a:prstGeom>
        </p:spPr>
      </p:pic>
      <p:sp>
        <p:nvSpPr>
          <p:cNvPr id="15" name="Text 8"/>
          <p:cNvSpPr/>
          <p:nvPr/>
        </p:nvSpPr>
        <p:spPr>
          <a:xfrm>
            <a:off x="4325112" y="4617720"/>
            <a:ext cx="1920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2
</a:t>
            </a:r>
            <a:r>
              <a:rPr lang="en-US" sz="11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SURİYE</a:t>
            </a:r>
            <a:endParaRPr lang="en-US" sz="1000" dirty="0"/>
          </a:p>
        </p:txBody>
      </p:sp>
      <p:sp>
        <p:nvSpPr>
          <p:cNvPr id="16" name="Shape 9"/>
          <p:cNvSpPr/>
          <p:nvPr/>
        </p:nvSpPr>
        <p:spPr>
          <a:xfrm>
            <a:off x="6355080" y="4663440"/>
            <a:ext cx="548640" cy="5486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7" name="Image 5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97726" y="4806086"/>
            <a:ext cx="263347" cy="263347"/>
          </a:xfrm>
          <a:prstGeom prst="rect">
            <a:avLst/>
          </a:prstGeom>
        </p:spPr>
      </p:pic>
      <p:sp>
        <p:nvSpPr>
          <p:cNvPr id="18" name="Text 10"/>
          <p:cNvSpPr/>
          <p:nvPr/>
        </p:nvSpPr>
        <p:spPr>
          <a:xfrm>
            <a:off x="6976872" y="4617720"/>
            <a:ext cx="1920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3
</a:t>
            </a:r>
            <a:r>
              <a:rPr lang="en-US" sz="11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M. ÂKİF ERSOY</a:t>
            </a:r>
            <a:endParaRPr lang="en-US" sz="1000" dirty="0"/>
          </a:p>
        </p:txBody>
      </p:sp>
      <p:sp>
        <p:nvSpPr>
          <p:cNvPr id="19" name="Shape 11"/>
          <p:cNvSpPr/>
          <p:nvPr/>
        </p:nvSpPr>
        <p:spPr>
          <a:xfrm>
            <a:off x="9006840" y="4663440"/>
            <a:ext cx="548640" cy="5486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0" name="Image 6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49486" y="4806086"/>
            <a:ext cx="263347" cy="263347"/>
          </a:xfrm>
          <a:prstGeom prst="rect">
            <a:avLst/>
          </a:prstGeom>
        </p:spPr>
      </p:pic>
      <p:sp>
        <p:nvSpPr>
          <p:cNvPr id="21" name="Text 12"/>
          <p:cNvSpPr/>
          <p:nvPr/>
        </p:nvSpPr>
        <p:spPr>
          <a:xfrm>
            <a:off x="9628632" y="4617720"/>
            <a:ext cx="1920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4
</a:t>
            </a:r>
            <a:r>
              <a:rPr lang="en-US" sz="11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SARP</a:t>
            </a:r>
            <a:endParaRPr lang="en-US" sz="1000" dirty="0"/>
          </a:p>
        </p:txBody>
      </p:sp>
      <p:sp>
        <p:nvSpPr>
          <p:cNvPr id="22" name="Text 13"/>
          <p:cNvSpPr/>
          <p:nvPr/>
        </p:nvSpPr>
        <p:spPr>
          <a:xfrm>
            <a:off x="548640" y="5715000"/>
            <a:ext cx="1109167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çok yıldızı toplayan grup: dersin ŞAMPİYONU!  🏆</a:t>
            </a:r>
            <a:endParaRPr lang="en-US" sz="1600" dirty="0"/>
          </a:p>
        </p:txBody>
      </p:sp>
      <p:sp>
        <p:nvSpPr>
          <p:cNvPr id="23" name="Text 14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27</a:t>
            </a:r>
            <a:endParaRPr lang="en-US" sz="900" dirty="0"/>
          </a:p>
        </p:txBody>
      </p:sp>
      <p:pic>
        <p:nvPicPr>
          <p:cNvPr id="24" name="Image 7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8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640080"/>
            <a:ext cx="109728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Tebrikler!</a:t>
            </a:r>
            <a:endParaRPr lang="en-US" sz="4000" dirty="0"/>
          </a:p>
        </p:txBody>
      </p:sp>
      <p:sp>
        <p:nvSpPr>
          <p:cNvPr id="6" name="Text 4"/>
          <p:cNvSpPr/>
          <p:nvPr/>
        </p:nvSpPr>
        <p:spPr>
          <a:xfrm>
            <a:off x="548640" y="1463040"/>
            <a:ext cx="109728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“Ülkemize Komşu Devletler” konusunu başarıyla tamamladın.</a:t>
            </a:r>
            <a:endParaRPr lang="en-US" sz="1600" dirty="0"/>
          </a:p>
        </p:txBody>
      </p:sp>
      <p:pic>
        <p:nvPicPr>
          <p:cNvPr id="2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2400" y="4828032"/>
            <a:ext cx="841248" cy="841248"/>
          </a:xfrm>
          <a:prstGeom prst="rect">
            <a:avLst/>
          </a:prstGeom>
        </p:spPr>
      </p:pic>
      <p:sp>
        <p:nvSpPr>
          <p:cNvPr id="26" name="Text 23"/>
          <p:cNvSpPr/>
          <p:nvPr/>
        </p:nvSpPr>
        <p:spPr>
          <a:xfrm>
            <a:off x="8686800" y="4937760"/>
            <a:ext cx="27432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Hazırlayan</a:t>
            </a:r>
            <a:endParaRPr lang="en-US" sz="1500" dirty="0"/>
          </a:p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Necip DÖNER</a:t>
            </a:r>
            <a:endParaRPr lang="en-US" sz="1500" dirty="0"/>
          </a:p>
        </p:txBody>
      </p:sp>
      <p:sp>
        <p:nvSpPr>
          <p:cNvPr id="28" name="Text 25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28</a:t>
            </a:r>
            <a:endParaRPr lang="en-US" sz="900" dirty="0"/>
          </a:p>
        </p:txBody>
      </p:sp>
      <p:pic>
        <p:nvPicPr>
          <p:cNvPr id="29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3553</Words>
  <Application>Microsoft Office PowerPoint</Application>
  <PresentationFormat>Geniş ekran</PresentationFormat>
  <Paragraphs>464</Paragraphs>
  <Slides>28</Slides>
  <Notes>28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2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28</vt:i4>
      </vt:variant>
    </vt:vector>
  </HeadingPairs>
  <TitlesOfParts>
    <vt:vector size="31" baseType="lpstr">
      <vt:lpstr>Arial</vt:lpstr>
      <vt:lpstr>Calibri</vt:lpstr>
      <vt:lpstr>Office Theme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Gruplar ve Rollerimiz</dc:title>
  <dc:subject>PptxGenJS Presentation</dc:subject>
  <dc:creator>Necip DÖNER</dc:creator>
  <cp:lastModifiedBy>Necip Döner</cp:lastModifiedBy>
  <cp:revision>3</cp:revision>
  <dcterms:created xsi:type="dcterms:W3CDTF">2026-07-23T05:41:40Z</dcterms:created>
  <dcterms:modified xsi:type="dcterms:W3CDTF">2026-07-26T10:54:15Z</dcterms:modified>
</cp:coreProperties>
</file>