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95" d="100"/>
          <a:sy n="95" d="100"/>
        </p:scale>
        <p:origin x="17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365857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 afetleri, ilimizde yaşanabilecek riskleri ve alınacak önlemleri öğreneceğiz. Bu ders hayat kurtarabilir! Dört yıldız görevimiz var; en çok yıldızı toplayan grup şampiyon."  Sınıfı 4-5 gruba ayırın.
⏱️ SÜRE: 2 dk
🖼️ GÖRSEL: Afet farkındalığı. EN prompt: "disaster preparedness kit and warning sign, indigo gold, flat"
✨ ANİMASYON &amp; GEÇİŞ: Başlık Fade In.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"Bugünün kazanımı bu. Ders sonunda afeti tanıyacak, riskleri fark edecek ve nasıl hazırlanacağınızı bileceksiniz."
⏱️ SÜRE: 2 dk
🖼️ GÖRSEL: Hedef ikonları. EN prompt: "safety preparedness icons"
✨ ANİMASYON &amp; GEÇİŞ: Kartlar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"Dört görev, her doğruda bir yıldız. Tahtaya grup isimlerini yazalım."
⏱️ SÜRE: 2 dk
🖼️ GÖRSEL: Rozetler. EN prompt: "four gamification badges gold teal"
✨ ANİMASYON &amp; GEÇİŞ: Kartlar Zoom In.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"Dört durağımız var: doğa olayı-afet farkı, afet türleri, riski artıran unsurlar ve önlemler. Başlıyoruz!"
⏱️ SÜRE: 1 dk
🖼️ GÖRSEL: Yol haritası. EN prompt: "road map four stops flat"
✨ ANİMASYON &amp; GEÇİŞ: Duraklar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"İlimizde hangi afetler yaşanabilir? Tahmininizi seçip parmağınızı kaldırın. Ülkemiz deprem ülkesi; ayrıca Karadeniz ve Marmara’da sel, Doğu Anadolu’da çığ riski yüksektir."
⏱️ SÜRE: 2 dk
🖼️ GÖRSEL: Türkiye afet risk haritası. EN prompt: "children discussing disaster risks with map, coral bg, flat"
✨ ANİMASYON &amp; GEÇİŞ: Şıklar Appear.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"Çok önemli bir ayrım: yağmur, kar, rüzgâr doğa olayıdır. Ama şiddeti artar ya da önlem alınmazsa can ve mal kaybına yol açar; işte o zaman AFET olur. Yani her doğa olayı afet değildir!"
⏱️ SÜRE: 2 dk
🖼️ GÖRSEL: Doğa olayı vs afet. EN prompt: "rain vs flood comparison, teal coral, flat"
✨ ANİMASYON &amp; GEÇİŞ: Paneller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"Afetler üç kaynaktan doğar: yeryüzü hareketleri (deprem), hava-iklim (sel, çığ) ve hem doğa hem insan kaynaklı (erozyon, orman yangını). Sonuncusunda insan etkisi büyüktür!"
⏱️ SÜRE: 2 dk
🖼️ GÖRSEL: Üç afet kaynağı. EN prompt: "earthquake weather human caused icons, coral teal gold"
✨ ANİMASYON &amp; GEÇİŞ: Kartlar Zoom In.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"Ülkemizin afet haritası: deprem her yerde, sel Marmara-Karadeniz, çığ Doğu Anadolu, erozyon İç ve Güneydoğu Anadolu, heyelan Karadeniz. Ortak nokta: bitki örtüsünü korumak çok önemli!"
⏱️ SÜRE: 2 dk
🖼️ GÖRSEL: Türkiye risk haritası. EN prompt: "Turkey disaster risk regions map, flat"
✨ ANİMASYON &amp; GEÇİŞ: Satırlar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"İpucu: can ve mal kaybına, yıkıma yol açıyorsa AFET; doğanın normal akışıysa DOĞA OLAYI. Grubunuz karar versin."
⏱️ SÜRE: 1,5 dk
🖼️ GÖRSEL: Afet avcısı. EN prompt: "natural event vs disaster hunt, gold bg"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"Sel ve deprem → afet. Yağmur ve rüzgâr → doğa olayı. Doğru bilen gruplara yıldız verin."
⏱️ SÜRE: 1 dk
🖼️ GÖRSEL: Onaylar. EN prompt: "check cross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"Üç önemli afet: deprem yer kabuğunun kırılmasıyla, sel aşırı yağışla, çığ ise kar kütlesinin kaymasıyla oluşur. Hepsinde can ve mal kaybı yaşanabilir."
⏱️ SÜRE: 2 dk
🖼️ GÖRSEL: Deprem, sel, çığ fotoğrafları (kullanıcı sunumundan).
✨ ANİMASYON &amp; GEÇİŞ: Fotolar Fade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"Heyelan toprak kayması, hortum dönen şiddetli rüzgâr, orman yangını ise çoğu zaman insan kaynaklıdır. Erozyon da toprağımızı yavaş yavaş elimizden alır."
⏱️ SÜRE: 2 dk
🖼️ GÖRSEL: Heyelan, hortum, yangın fotoğrafları (kullanıcı sunumundan).
✨ ANİMASYON &amp; GEÇİŞ: Fotolar Fade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"Afetin yıkıcı olmasının sebebi çoğu zaman bizim ihmalimizdir: fay üstüne, dere yatağına ev yapmak; ormanı kesmek; bilinçsiz sulama… Riski biz artırıyoruz, o hâlde biz azaltabiliriz!"
⏱️ SÜRE: 2 dk
🖼️ GÖRSEL: Risk artıran davranışlar. EN prompt: "risk factors warning icons, coral"
✨ ANİMASYON &amp; GEÇİŞ: Satırlar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"Dedektif zamanı! Dört davranışı okuyun: hangisi tehlikeyi büyütür, hangisi bizi korur? Grubunuz karar versin."
⏱️ SÜRE: 1,5 dk
🖼️ GÖRSEL: Risk dedektifi. EN prompt: "risk detective magnifier, gold bg"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"Dere yatağı ve orman tahribi → artırır. Yönetmeliğe uygun yapı ve sabitleme → azaltır. Doğru bilen gruplara yıldız verin."
⏱️ SÜRE: 1 dk
🖼️ GÖRSEL: Onaylar. EN prompt: "check cross teal coral"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"Hazırlıklı olmak hayat kurtarır: bilgi, acil durum planı ve çanta. Çanta altı ayda bir güncellenmeli. Deprem anında ise ÇÖK-KAPAN-TUTUN! Hep birlikte tekrar edelim."
⏱️ SÜRE: 2 dk
🖼️ GÖRSEL: Çök-kapan-tutun. EN prompt: "drop cover hold on earthquake safety, flat"
✨ ANİMASYON &amp; GEÇİŞ: Maddeler Wipe; slogan Zoom.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"Üç aşama: ÖNCE hazırlan (çanta, plan, tatbikat). SIRASINDA sakin ol, güvenli yere sığın. SONRA toplanma alanına git, telefonu meşgul etme. Kurumlarımız AFAD ve Kızılay da yanımızda."
⏱️ SÜRE: 2 dk
🖼️ GÖRSEL: Üç aşama. EN prompt: "before during after disaster three steps, flat"
✨ ANİMASYON &amp; GEÇİŞ: Kartlar Fade sırayla.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"Hazırlık uzmanı olmaya hazır mısınız? İpucu: hazırlık ve planlama ÖNCE; toplanma ve güvenlik SONRA yapılır."
⏱️ SÜRE: 1,5 dk
🖼️ GÖRSEL: Hazırlık uzmanı. EN prompt: "preparedness expert checklist, gold bg"
✨ ANİMASYON &amp; GEÇİŞ: Kartlar Fade. Cevap slaytına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"Çanta ve tatbikat → öncesi. Toplanma alanı ve yıkıktan uzak durmak → sonrası. Doğru bilen gruplara yıldız verin."
⏱️ SÜRE: 1 dk
🖼️ GÖRSEL: Onaylar. EN prompt: "check cross teal gold"
✨ ANİMASYON &amp; GEÇİŞ: Cevaplar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"Afetlerin etkileri ağırdır: can ve mal kaybı, yıkım, ekonomik zarar, eğitimin aksaması. Ama bir de güzel yanı var: afet sonrası milletçe yardımlaşma ve dayanışma duygumuz güçlenir."
⏱️ SÜRE: 2 dk
🖼️ GÖRSEL: Afet etkisi ve yardımlaşma fotoğrafları (kullanıcı sunumundan).
✨ ANİMASYON &amp; GEÇİŞ: Satırlar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"Afetlerde yanımızda iki büyük kurum var: AFAD arama-kurtarmayı koordine eder; Türk Kızılay kan, barınma, gıda ve sağlık desteği sağlar. 112’yi de unutmayalım."
⏱️ SÜRE: 2 dk
🖼️ GÖRSEL: AFAD ve Kızılay (stilize). EN prompt: "disaster response organizations, indigo red, flat"
✨ ANİMASYON &amp; GEÇİŞ: Kartlar Fade.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"Zinciri kuralım: doğa olayı, şiddeti artınca ya da önlem alınmayınca afete dönüşür; afetin etkileri ağırdır ama önlem alırsak bu etkileri azaltabiliriz."
⏱️ SÜRE: 1,5 dk
🖼️ GÖRSEL: Kavram haritası. EN prompt: "disaster concept map, dark indigo gold"
✨ ANİMASYON &amp; GEÇİŞ: Kutular Fade.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"Beş cümlede bugünü topluyoruz. Her maddeyi birlikte okuyalım."
⏱️ SÜRE: 1,5 dk
🖼️ GÖRSEL: Özet. EN prompt: "checklist five checks"
✨ ANİMASYON &amp; GEÇİŞ: Maddeler Wipe.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"Sol taraf bilgi, sağ taraf yorum. Yazılı ya da sözlü alabilirsiniz."
⏱️ SÜRE: 2-3 dk
🖼️ GÖRSEL: Sınav kağıdı. EN prompt: "quiz paper icon"
✨ ANİMASYON &amp; GEÇİŞ: Sorular Appear. Geçiş: Push.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"Kendi hayatınıza bağlayın: evinizin toplanma yeri neresi? Çantanızda ne olmalı? Son soru zor ama çok önemli: afetleri durduramayız, ama etkilerini azaltabiliriz. Nasıl?"
⏱️ SÜRE: 3 dk
🖼️ GÖRSEL: Üst düzey düşünme. EN prompt: "brain gears lightbulb gold indigo"
✨ ANİMASYON &amp; GEÇİŞ: Kartlar Wipe; kutu Zoom In. Geçiş: Morph.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"Son görev Escape Room! Cevaplar: 1) ÇÖK-KAPAN-TUTUN, 2) DOĞU ANADOLU, 3) AFAD, 4) BİTKİ ÖRTÜSÜ. Dört kilidi açan grup odadan kaçar ve bonus yıldız kazanır!"
⏱️ SÜRE: 3 dk
🖼️ GÖRSEL: Kilitler. EN prompt: "four padlocks escape room dark indigo gold"
✨ ANİMASYON &amp; GEÇİŞ: Kilitler Zoom In. Geçiş: Uncover.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"Tebrikler, odadan kaçtınız! Yıldızları sayalım; en çok yıldızı toplayan grup şampiyon!"
⏱️ SÜRE: 1,5 dk
🖼️ GÖRSEL: Kutlama. EN prompt: "celebration confetti trophy teal"
✨ ANİMASYON &amp; GEÇİŞ: Bayrak Zoom; anahtarlar Fade.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🎤 KONUŞMA: "Bugün afetleri, riskleri ve önlemleri öğrendik. Unutmayın: hazırlıklı olmak hayat kurtarır. Evinize gidince ailenizle acil durum planınızı konuşun!"
⏱️ SÜRE: 1 dk
🖼️ GÖRSEL: Kutlama. EN prompt: "students disaster preparedness celebration, indigo"
✨ ANİMASYON &amp; GEÇİŞ: Palet ve font kutuları Zoom In. Geçiş: Fade.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6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22.png"/><Relationship Id="rId4" Type="http://schemas.openxmlformats.org/officeDocument/2006/relationships/image" Target="../media/image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22.png"/><Relationship Id="rId4" Type="http://schemas.openxmlformats.org/officeDocument/2006/relationships/image" Target="../media/image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.png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1737360"/>
            <a:ext cx="10241280" cy="1920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48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İlimizde Yaşanabilecek</a:t>
            </a:r>
            <a:endParaRPr lang="en-US" sz="4400" dirty="0"/>
          </a:p>
          <a:p>
            <a:pPr marL="0" indent="0">
              <a:lnSpc>
                <a:spcPts val="4800"/>
              </a:lnSpc>
              <a:buNone/>
            </a:pPr>
            <a:r>
              <a:rPr lang="en-US" sz="4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Afetler ve Etkileri</a:t>
            </a:r>
            <a:endParaRPr lang="en-US" sz="4400" dirty="0"/>
          </a:p>
        </p:txBody>
      </p:sp>
      <p:sp>
        <p:nvSpPr>
          <p:cNvPr id="7" name="Shape 5"/>
          <p:cNvSpPr/>
          <p:nvPr/>
        </p:nvSpPr>
        <p:spPr>
          <a:xfrm>
            <a:off x="822960" y="3977640"/>
            <a:ext cx="566928" cy="566928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0361" y="4125041"/>
            <a:ext cx="272125" cy="272125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1554480" y="4005072"/>
            <a:ext cx="73152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Bil, hazırlan, korun — hazırlıklı olmak hayat kurtarır!</a:t>
            </a:r>
            <a:endParaRPr lang="en-US" sz="1600" dirty="0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6928" y="4709160"/>
            <a:ext cx="1965960" cy="1965960"/>
          </a:xfrm>
          <a:prstGeom prst="rect">
            <a:avLst/>
          </a:prstGeom>
        </p:spPr>
      </p:pic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8240" y="3657600"/>
            <a:ext cx="1371600" cy="1371600"/>
          </a:xfrm>
          <a:prstGeom prst="rect">
            <a:avLst/>
          </a:prstGeom>
        </p:spPr>
      </p:pic>
      <p:pic>
        <p:nvPicPr>
          <p:cNvPr id="12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12680" y="4160520"/>
            <a:ext cx="1188720" cy="1188720"/>
          </a:xfrm>
          <a:prstGeom prst="rect">
            <a:avLst/>
          </a:prstGeom>
        </p:spPr>
      </p:pic>
      <p:sp>
        <p:nvSpPr>
          <p:cNvPr id="13" name="Text 3">
            <a:extLst>
              <a:ext uri="{FF2B5EF4-FFF2-40B4-BE49-F238E27FC236}">
                <a16:creationId xmlns:a16="http://schemas.microsoft.com/office/drawing/2014/main" id="{5852B659-027D-D776-F95A-F4F0A71741D9}"/>
              </a:ext>
            </a:extLst>
          </p:cNvPr>
          <p:cNvSpPr/>
          <p:nvPr/>
        </p:nvSpPr>
        <p:spPr>
          <a:xfrm>
            <a:off x="822960" y="685800"/>
            <a:ext cx="10241280" cy="365760"/>
          </a:xfrm>
          <a:prstGeom prst="rect">
            <a:avLst/>
          </a:prstGeom>
          <a:noFill/>
          <a:ln/>
        </p:spPr>
        <p:txBody>
          <a:bodyPr wrap="square" rtlCol="0" anchor="ctr"/>
          <a:lstStyle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35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SINIF SOSYAL BİLGİLER  · 2. Öğrenme Alanı </a:t>
            </a:r>
            <a:r>
              <a:rPr lang="en-US" sz="1350" b="1" kern="0" spc="100" dirty="0" err="1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Evimiz</a:t>
            </a:r>
            <a:r>
              <a:rPr lang="en-US" sz="1350" b="1" kern="0" spc="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Dünya </a:t>
            </a:r>
            <a:endParaRPr lang="en-US" sz="135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MEB KAZANIMI · SB.5.2.3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Derste Neyi Öğreneceğiz?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00200"/>
            <a:ext cx="11091672" cy="1508760"/>
          </a:xfrm>
          <a:prstGeom prst="roundRect">
            <a:avLst>
              <a:gd name="adj" fmla="val 7879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914400" y="1938528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8370" y="2152498"/>
            <a:ext cx="395021" cy="39502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965960" y="1737360"/>
            <a:ext cx="932688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“Yaşadığı ilde meydana gelebilecek afetlerin etkilerini azaltmaya yönelik farkındalık etkinlikleri düzenler.”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548640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1476756" y="3703320"/>
            <a:ext cx="822960" cy="8229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0726" y="3917290"/>
            <a:ext cx="395021" cy="39502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640080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Ayırt ederim</a:t>
            </a:r>
            <a:endParaRPr lang="en-US" sz="1550" dirty="0"/>
          </a:p>
        </p:txBody>
      </p:sp>
      <p:sp>
        <p:nvSpPr>
          <p:cNvPr id="12" name="Text 8"/>
          <p:cNvSpPr/>
          <p:nvPr/>
        </p:nvSpPr>
        <p:spPr>
          <a:xfrm>
            <a:off x="685800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olayı ile afeti ayırt ederim.</a:t>
            </a:r>
            <a:endParaRPr lang="en-US" sz="1150" dirty="0"/>
          </a:p>
        </p:txBody>
      </p:sp>
      <p:sp>
        <p:nvSpPr>
          <p:cNvPr id="13" name="Shape 9"/>
          <p:cNvSpPr/>
          <p:nvPr/>
        </p:nvSpPr>
        <p:spPr>
          <a:xfrm>
            <a:off x="3346704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4274820" y="3703320"/>
            <a:ext cx="822960" cy="8229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8790" y="3917290"/>
            <a:ext cx="395021" cy="395021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3438144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Tanırım</a:t>
            </a:r>
            <a:endParaRPr lang="en-US" sz="1550" dirty="0"/>
          </a:p>
        </p:txBody>
      </p:sp>
      <p:sp>
        <p:nvSpPr>
          <p:cNvPr id="17" name="Text 12"/>
          <p:cNvSpPr/>
          <p:nvPr/>
        </p:nvSpPr>
        <p:spPr>
          <a:xfrm>
            <a:off x="3483864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türlerini ve nedenlerini tanırım.</a:t>
            </a:r>
            <a:endParaRPr lang="en-US" sz="1150" dirty="0"/>
          </a:p>
        </p:txBody>
      </p:sp>
      <p:sp>
        <p:nvSpPr>
          <p:cNvPr id="18" name="Shape 13"/>
          <p:cNvSpPr/>
          <p:nvPr/>
        </p:nvSpPr>
        <p:spPr>
          <a:xfrm>
            <a:off x="6144768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4"/>
          <p:cNvSpPr/>
          <p:nvPr/>
        </p:nvSpPr>
        <p:spPr>
          <a:xfrm>
            <a:off x="7072884" y="3703320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86854" y="3917290"/>
            <a:ext cx="395021" cy="395021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6236208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Yorumlarım</a:t>
            </a:r>
            <a:endParaRPr lang="en-US" sz="1550" dirty="0"/>
          </a:p>
        </p:txBody>
      </p:sp>
      <p:sp>
        <p:nvSpPr>
          <p:cNvPr id="22" name="Text 16"/>
          <p:cNvSpPr/>
          <p:nvPr/>
        </p:nvSpPr>
        <p:spPr>
          <a:xfrm>
            <a:off x="6281928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Riski artıran unsurları yorumlarım.</a:t>
            </a:r>
            <a:endParaRPr lang="en-US" sz="1150" dirty="0"/>
          </a:p>
        </p:txBody>
      </p:sp>
      <p:sp>
        <p:nvSpPr>
          <p:cNvPr id="23" name="Shape 17"/>
          <p:cNvSpPr/>
          <p:nvPr/>
        </p:nvSpPr>
        <p:spPr>
          <a:xfrm>
            <a:off x="8942832" y="3429000"/>
            <a:ext cx="2679192" cy="2606040"/>
          </a:xfrm>
          <a:prstGeom prst="roundRect">
            <a:avLst>
              <a:gd name="adj" fmla="val 456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4" name="Shape 18"/>
          <p:cNvSpPr/>
          <p:nvPr/>
        </p:nvSpPr>
        <p:spPr>
          <a:xfrm>
            <a:off x="9870948" y="3703320"/>
            <a:ext cx="822960" cy="822960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5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084918" y="3917290"/>
            <a:ext cx="395021" cy="395021"/>
          </a:xfrm>
          <a:prstGeom prst="rect">
            <a:avLst/>
          </a:prstGeom>
        </p:spPr>
      </p:pic>
      <p:sp>
        <p:nvSpPr>
          <p:cNvPr id="26" name="Text 19"/>
          <p:cNvSpPr/>
          <p:nvPr/>
        </p:nvSpPr>
        <p:spPr>
          <a:xfrm>
            <a:off x="9034272" y="4617720"/>
            <a:ext cx="249631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Hazırlanırım</a:t>
            </a:r>
            <a:endParaRPr lang="en-US" sz="1550" dirty="0"/>
          </a:p>
        </p:txBody>
      </p:sp>
      <p:sp>
        <p:nvSpPr>
          <p:cNvPr id="27" name="Text 20"/>
          <p:cNvSpPr/>
          <p:nvPr/>
        </p:nvSpPr>
        <p:spPr>
          <a:xfrm>
            <a:off x="9079992" y="5029200"/>
            <a:ext cx="2404872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öncesi–sırası–sonrası ne yapacağımı bilirim.</a:t>
            </a:r>
            <a:endParaRPr lang="en-US" sz="1150" dirty="0"/>
          </a:p>
        </p:txBody>
      </p:sp>
      <p:sp>
        <p:nvSpPr>
          <p:cNvPr id="28" name="Text 2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</a:t>
            </a:r>
            <a:endParaRPr lang="en-US" sz="900" dirty="0"/>
          </a:p>
        </p:txBody>
      </p:sp>
      <p:pic>
        <p:nvPicPr>
          <p:cNvPr id="29" name="Image 5" descr="preencoded.png"/>
          <p:cNvPicPr>
            <a:picLocks noChangeAspect="1"/>
          </p:cNvPicPr>
          <p:nvPr/>
        </p:nvPicPr>
        <p:blipFill>
          <a:blip r:embed="rId8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OYUNUN KURALLARI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 4 Yıldız Görevi Var!</a:t>
            </a:r>
            <a:endParaRPr lang="en-US" sz="3100" dirty="0"/>
          </a:p>
        </p:txBody>
      </p:sp>
      <p:sp>
        <p:nvSpPr>
          <p:cNvPr id="7" name="Shape 5"/>
          <p:cNvSpPr/>
          <p:nvPr/>
        </p:nvSpPr>
        <p:spPr>
          <a:xfrm>
            <a:off x="548640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804672" y="2011680"/>
            <a:ext cx="822960" cy="82296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8642" y="2225650"/>
            <a:ext cx="395021" cy="395021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783080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Avcısı</a:t>
            </a:r>
            <a:endParaRPr lang="en-US" sz="1700" dirty="0"/>
          </a:p>
        </p:txBody>
      </p:sp>
      <p:sp>
        <p:nvSpPr>
          <p:cNvPr id="11" name="Text 8"/>
          <p:cNvSpPr/>
          <p:nvPr/>
        </p:nvSpPr>
        <p:spPr>
          <a:xfrm>
            <a:off x="1783080" y="235000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olayı mı, afet mi?</a:t>
            </a:r>
            <a:endParaRPr lang="en-US" sz="1250" dirty="0"/>
          </a:p>
        </p:txBody>
      </p:sp>
      <p:sp>
        <p:nvSpPr>
          <p:cNvPr id="12" name="Shape 9"/>
          <p:cNvSpPr/>
          <p:nvPr/>
        </p:nvSpPr>
        <p:spPr>
          <a:xfrm>
            <a:off x="6181344" y="16916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6437376" y="2011680"/>
            <a:ext cx="822960" cy="82296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1346" y="2225650"/>
            <a:ext cx="395021" cy="395021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7415784" y="189280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 Dedektifi</a:t>
            </a:r>
            <a:endParaRPr lang="en-US" sz="1700" dirty="0"/>
          </a:p>
        </p:txBody>
      </p:sp>
      <p:sp>
        <p:nvSpPr>
          <p:cNvPr id="16" name="Text 12"/>
          <p:cNvSpPr/>
          <p:nvPr/>
        </p:nvSpPr>
        <p:spPr>
          <a:xfrm>
            <a:off x="7415784" y="235000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Riski artırır mı, azaltır mı?</a:t>
            </a:r>
            <a:endParaRPr lang="en-US" sz="1250" dirty="0"/>
          </a:p>
        </p:txBody>
      </p:sp>
      <p:sp>
        <p:nvSpPr>
          <p:cNvPr id="17" name="Shape 13"/>
          <p:cNvSpPr/>
          <p:nvPr/>
        </p:nvSpPr>
        <p:spPr>
          <a:xfrm>
            <a:off x="548640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804672" y="3703320"/>
            <a:ext cx="822960" cy="82296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8642" y="3917290"/>
            <a:ext cx="395021" cy="395021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1783080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Hazırlık Uzmanı</a:t>
            </a:r>
            <a:endParaRPr lang="en-US" sz="1700" dirty="0"/>
          </a:p>
        </p:txBody>
      </p:sp>
      <p:sp>
        <p:nvSpPr>
          <p:cNvPr id="21" name="Text 16"/>
          <p:cNvSpPr/>
          <p:nvPr/>
        </p:nvSpPr>
        <p:spPr>
          <a:xfrm>
            <a:off x="1783080" y="404164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Öncesi–sırası–sonrası eşleştir.</a:t>
            </a:r>
            <a:endParaRPr lang="en-US" sz="1250" dirty="0"/>
          </a:p>
        </p:txBody>
      </p:sp>
      <p:sp>
        <p:nvSpPr>
          <p:cNvPr id="22" name="Shape 17"/>
          <p:cNvSpPr/>
          <p:nvPr/>
        </p:nvSpPr>
        <p:spPr>
          <a:xfrm>
            <a:off x="6181344" y="33832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6437376" y="3703320"/>
            <a:ext cx="822960" cy="822960"/>
          </a:xfrm>
          <a:prstGeom prst="ellipse">
            <a:avLst/>
          </a:prstGeom>
          <a:solidFill>
            <a:srgbClr val="7C78D6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51346" y="3917290"/>
            <a:ext cx="395021" cy="395021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7415784" y="3584448"/>
            <a:ext cx="40233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</a:t>
            </a: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Şifresi</a:t>
            </a:r>
            <a:endParaRPr lang="en-US" sz="1700" dirty="0"/>
          </a:p>
        </p:txBody>
      </p:sp>
      <p:sp>
        <p:nvSpPr>
          <p:cNvPr id="26" name="Text 20"/>
          <p:cNvSpPr/>
          <p:nvPr/>
        </p:nvSpPr>
        <p:spPr>
          <a:xfrm>
            <a:off x="7415784" y="4041648"/>
            <a:ext cx="406908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Room’da kilitleri aç.</a:t>
            </a:r>
            <a:endParaRPr lang="en-US" sz="1250" dirty="0"/>
          </a:p>
        </p:txBody>
      </p:sp>
      <p:sp>
        <p:nvSpPr>
          <p:cNvPr id="27" name="Shape 21"/>
          <p:cNvSpPr/>
          <p:nvPr/>
        </p:nvSpPr>
        <p:spPr>
          <a:xfrm>
            <a:off x="548640" y="5212080"/>
            <a:ext cx="11091672" cy="868680"/>
          </a:xfrm>
          <a:prstGeom prst="roundRect">
            <a:avLst>
              <a:gd name="adj" fmla="val 12632"/>
            </a:avLst>
          </a:prstGeom>
          <a:solidFill>
            <a:srgbClr val="E9971B"/>
          </a:solidFill>
          <a:ln/>
        </p:spPr>
      </p:sp>
      <p:sp>
        <p:nvSpPr>
          <p:cNvPr id="28" name="Shape 22"/>
          <p:cNvSpPr/>
          <p:nvPr/>
        </p:nvSpPr>
        <p:spPr>
          <a:xfrm>
            <a:off x="868680" y="5367528"/>
            <a:ext cx="566928" cy="566928"/>
          </a:xfrm>
          <a:prstGeom prst="ellipse">
            <a:avLst/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9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6081" y="5514929"/>
            <a:ext cx="272125" cy="272125"/>
          </a:xfrm>
          <a:prstGeom prst="rect">
            <a:avLst/>
          </a:prstGeom>
        </p:spPr>
      </p:pic>
      <p:sp>
        <p:nvSpPr>
          <p:cNvPr id="30" name="Text 23"/>
          <p:cNvSpPr/>
          <p:nvPr/>
        </p:nvSpPr>
        <p:spPr>
          <a:xfrm>
            <a:off x="1645920" y="5212080"/>
            <a:ext cx="9784080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Her doğru görevde grup bir YILDIZ kazanır. En çok yıldızı toplayan grup ŞAMPİYON olur!</a:t>
            </a:r>
            <a:endParaRPr lang="en-US" sz="1500" dirty="0"/>
          </a:p>
        </p:txBody>
      </p:sp>
      <p:sp>
        <p:nvSpPr>
          <p:cNvPr id="31" name="Text 2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3</a:t>
            </a:r>
            <a:endParaRPr lang="en-US" sz="900" dirty="0"/>
          </a:p>
        </p:txBody>
      </p:sp>
      <p:pic>
        <p:nvPicPr>
          <p:cNvPr id="32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YOL HARITAMIZ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Bugünkü Yolculuğumuz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3400" dirty="0"/>
          </a:p>
        </p:txBody>
      </p:sp>
      <p:sp>
        <p:nvSpPr>
          <p:cNvPr id="7" name="Shape 5"/>
          <p:cNvSpPr/>
          <p:nvPr/>
        </p:nvSpPr>
        <p:spPr>
          <a:xfrm>
            <a:off x="1691640" y="1892808"/>
            <a:ext cx="566928" cy="566928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041" y="2040209"/>
            <a:ext cx="272125" cy="272125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2468880" y="1837944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Olayı ve Afet</a:t>
            </a:r>
            <a:endParaRPr lang="en-US" sz="1800" dirty="0"/>
          </a:p>
        </p:txBody>
      </p:sp>
      <p:sp>
        <p:nvSpPr>
          <p:cNvPr id="10" name="Text 7"/>
          <p:cNvSpPr/>
          <p:nvPr/>
        </p:nvSpPr>
        <p:spPr>
          <a:xfrm>
            <a:off x="2468880" y="2221992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Aralarındaki fark nedir?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548640" y="2807208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548640" y="2807208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45B4E"/>
          </a:solidFill>
          <a:ln/>
        </p:spPr>
      </p:sp>
      <p:sp>
        <p:nvSpPr>
          <p:cNvPr id="13" name="Text 10"/>
          <p:cNvSpPr/>
          <p:nvPr/>
        </p:nvSpPr>
        <p:spPr>
          <a:xfrm>
            <a:off x="548640" y="2807208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3400" dirty="0"/>
          </a:p>
        </p:txBody>
      </p:sp>
      <p:sp>
        <p:nvSpPr>
          <p:cNvPr id="14" name="Shape 11"/>
          <p:cNvSpPr/>
          <p:nvPr/>
        </p:nvSpPr>
        <p:spPr>
          <a:xfrm>
            <a:off x="1691640" y="3008376"/>
            <a:ext cx="566928" cy="566928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9041" y="3155777"/>
            <a:ext cx="272125" cy="272125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2468880" y="2953512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Türleri</a:t>
            </a:r>
            <a:endParaRPr lang="en-US" sz="1800" dirty="0"/>
          </a:p>
        </p:txBody>
      </p:sp>
      <p:sp>
        <p:nvSpPr>
          <p:cNvPr id="17" name="Text 13"/>
          <p:cNvSpPr/>
          <p:nvPr/>
        </p:nvSpPr>
        <p:spPr>
          <a:xfrm>
            <a:off x="2468880" y="3337560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Deprem, sel, çığ, heyelan, yangın…</a:t>
            </a:r>
            <a:endParaRPr lang="en-US" sz="1300" dirty="0"/>
          </a:p>
        </p:txBody>
      </p:sp>
      <p:sp>
        <p:nvSpPr>
          <p:cNvPr id="18" name="Shape 14"/>
          <p:cNvSpPr/>
          <p:nvPr/>
        </p:nvSpPr>
        <p:spPr>
          <a:xfrm>
            <a:off x="548640" y="3922776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5"/>
          <p:cNvSpPr/>
          <p:nvPr/>
        </p:nvSpPr>
        <p:spPr>
          <a:xfrm>
            <a:off x="548640" y="3922776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E9971B"/>
          </a:solidFill>
          <a:ln/>
        </p:spPr>
      </p:sp>
      <p:sp>
        <p:nvSpPr>
          <p:cNvPr id="20" name="Text 16"/>
          <p:cNvSpPr/>
          <p:nvPr/>
        </p:nvSpPr>
        <p:spPr>
          <a:xfrm>
            <a:off x="548640" y="3922776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3400" dirty="0"/>
          </a:p>
        </p:txBody>
      </p:sp>
      <p:sp>
        <p:nvSpPr>
          <p:cNvPr id="21" name="Shape 17"/>
          <p:cNvSpPr/>
          <p:nvPr/>
        </p:nvSpPr>
        <p:spPr>
          <a:xfrm>
            <a:off x="1691640" y="4123944"/>
            <a:ext cx="566928" cy="566928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39041" y="4271345"/>
            <a:ext cx="272125" cy="272125"/>
          </a:xfrm>
          <a:prstGeom prst="rect">
            <a:avLst/>
          </a:prstGeom>
        </p:spPr>
      </p:pic>
      <p:sp>
        <p:nvSpPr>
          <p:cNvPr id="23" name="Text 18"/>
          <p:cNvSpPr/>
          <p:nvPr/>
        </p:nvSpPr>
        <p:spPr>
          <a:xfrm>
            <a:off x="2468880" y="4069080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Riski Artıran Unsurlar</a:t>
            </a:r>
            <a:endParaRPr lang="en-US" sz="1800" dirty="0"/>
          </a:p>
        </p:txBody>
      </p:sp>
      <p:sp>
        <p:nvSpPr>
          <p:cNvPr id="24" name="Text 19"/>
          <p:cNvSpPr/>
          <p:nvPr/>
        </p:nvSpPr>
        <p:spPr>
          <a:xfrm>
            <a:off x="2468880" y="4453128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Hangi davranışlar tehlikeyi büyütür?</a:t>
            </a:r>
            <a:endParaRPr lang="en-US" sz="1300" dirty="0"/>
          </a:p>
        </p:txBody>
      </p:sp>
      <p:sp>
        <p:nvSpPr>
          <p:cNvPr id="25" name="Shape 20"/>
          <p:cNvSpPr/>
          <p:nvPr/>
        </p:nvSpPr>
        <p:spPr>
          <a:xfrm>
            <a:off x="548640" y="5038344"/>
            <a:ext cx="11091672" cy="960120"/>
          </a:xfrm>
          <a:prstGeom prst="roundRect">
            <a:avLst>
              <a:gd name="adj" fmla="val 12381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1"/>
          <p:cNvSpPr/>
          <p:nvPr/>
        </p:nvSpPr>
        <p:spPr>
          <a:xfrm>
            <a:off x="548640" y="5038344"/>
            <a:ext cx="868680" cy="960120"/>
          </a:xfrm>
          <a:prstGeom prst="roundRect">
            <a:avLst>
              <a:gd name="adj" fmla="val 13684"/>
            </a:avLst>
          </a:prstGeom>
          <a:solidFill>
            <a:srgbClr val="2E2A6B"/>
          </a:solidFill>
          <a:ln/>
        </p:spPr>
      </p:sp>
      <p:sp>
        <p:nvSpPr>
          <p:cNvPr id="27" name="Text 22"/>
          <p:cNvSpPr/>
          <p:nvPr/>
        </p:nvSpPr>
        <p:spPr>
          <a:xfrm>
            <a:off x="548640" y="5038344"/>
            <a:ext cx="86868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</a:t>
            </a:r>
            <a:endParaRPr lang="en-US" sz="3400" dirty="0"/>
          </a:p>
        </p:txBody>
      </p:sp>
      <p:sp>
        <p:nvSpPr>
          <p:cNvPr id="28" name="Shape 23"/>
          <p:cNvSpPr/>
          <p:nvPr/>
        </p:nvSpPr>
        <p:spPr>
          <a:xfrm>
            <a:off x="1691640" y="5239512"/>
            <a:ext cx="566928" cy="566928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9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39041" y="5386913"/>
            <a:ext cx="272125" cy="272125"/>
          </a:xfrm>
          <a:prstGeom prst="rect">
            <a:avLst/>
          </a:prstGeom>
        </p:spPr>
      </p:pic>
      <p:sp>
        <p:nvSpPr>
          <p:cNvPr id="30" name="Text 24"/>
          <p:cNvSpPr/>
          <p:nvPr/>
        </p:nvSpPr>
        <p:spPr>
          <a:xfrm>
            <a:off x="2468880" y="5184648"/>
            <a:ext cx="73152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Önlemler ve Kurumlar</a:t>
            </a:r>
            <a:endParaRPr lang="en-US" sz="1800" dirty="0"/>
          </a:p>
        </p:txBody>
      </p:sp>
      <p:sp>
        <p:nvSpPr>
          <p:cNvPr id="31" name="Text 25"/>
          <p:cNvSpPr/>
          <p:nvPr/>
        </p:nvSpPr>
        <p:spPr>
          <a:xfrm>
            <a:off x="2468880" y="5568696"/>
            <a:ext cx="86868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Öncesi–sırası–sonrası, AFAD ve Kızılay.</a:t>
            </a:r>
            <a:endParaRPr lang="en-US" sz="1300" dirty="0"/>
          </a:p>
        </p:txBody>
      </p:sp>
      <p:sp>
        <p:nvSpPr>
          <p:cNvPr id="32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4</a:t>
            </a:r>
            <a:endParaRPr lang="en-US" sz="900" dirty="0"/>
          </a:p>
        </p:txBody>
      </p:sp>
      <p:pic>
        <p:nvPicPr>
          <p:cNvPr id="33" name="Image 4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BE0D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ETKİNLİK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Tahmin Et: İlimizde Hangi Afet Riski Var?</a:t>
            </a:r>
            <a:endParaRPr lang="en-US" sz="2700" dirty="0"/>
          </a:p>
        </p:txBody>
      </p:sp>
      <p:sp>
        <p:nvSpPr>
          <p:cNvPr id="6" name="Shape 3"/>
          <p:cNvSpPr/>
          <p:nvPr/>
        </p:nvSpPr>
        <p:spPr>
          <a:xfrm>
            <a:off x="548640" y="1874520"/>
            <a:ext cx="6766560" cy="4160520"/>
          </a:xfrm>
          <a:prstGeom prst="roundRect">
            <a:avLst>
              <a:gd name="adj" fmla="val 2857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Text 4"/>
          <p:cNvSpPr/>
          <p:nvPr/>
        </p:nvSpPr>
        <p:spPr>
          <a:xfrm>
            <a:off x="914400" y="2103120"/>
            <a:ext cx="603504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Sınıfça Düşünelim:</a:t>
            </a:r>
            <a:endParaRPr lang="en-US" sz="1500" dirty="0"/>
          </a:p>
        </p:txBody>
      </p:sp>
      <p:sp>
        <p:nvSpPr>
          <p:cNvPr id="8" name="Shape 5"/>
          <p:cNvSpPr/>
          <p:nvPr/>
        </p:nvSpPr>
        <p:spPr>
          <a:xfrm>
            <a:off x="914400" y="2651760"/>
            <a:ext cx="384048" cy="384048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252" y="2751612"/>
            <a:ext cx="184343" cy="184343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463040" y="2606040"/>
            <a:ext cx="5577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İlimizde hangi doğa olayları sık yaşanır?</a:t>
            </a:r>
            <a:endParaRPr lang="en-US" sz="1350" dirty="0"/>
          </a:p>
        </p:txBody>
      </p:sp>
      <p:sp>
        <p:nvSpPr>
          <p:cNvPr id="11" name="Shape 7"/>
          <p:cNvSpPr/>
          <p:nvPr/>
        </p:nvSpPr>
        <p:spPr>
          <a:xfrm>
            <a:off x="914400" y="3218688"/>
            <a:ext cx="384048" cy="384048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252" y="3318540"/>
            <a:ext cx="184343" cy="184343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463040" y="3172968"/>
            <a:ext cx="5577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Bunlardan hangisi afete dönüşebilir?</a:t>
            </a:r>
            <a:endParaRPr lang="en-US" sz="1350" dirty="0"/>
          </a:p>
        </p:txBody>
      </p:sp>
      <p:sp>
        <p:nvSpPr>
          <p:cNvPr id="14" name="Shape 9"/>
          <p:cNvSpPr/>
          <p:nvPr/>
        </p:nvSpPr>
        <p:spPr>
          <a:xfrm>
            <a:off x="914400" y="3785616"/>
            <a:ext cx="384048" cy="384048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4252" y="3885468"/>
            <a:ext cx="184343" cy="184343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1463040" y="3739896"/>
            <a:ext cx="55778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Ailende afet için bir plan var mı?</a:t>
            </a:r>
            <a:endParaRPr lang="en-US" sz="1350" dirty="0"/>
          </a:p>
        </p:txBody>
      </p:sp>
      <p:sp>
        <p:nvSpPr>
          <p:cNvPr id="17" name="Shape 11"/>
          <p:cNvSpPr/>
          <p:nvPr/>
        </p:nvSpPr>
        <p:spPr>
          <a:xfrm>
            <a:off x="914400" y="4526280"/>
            <a:ext cx="6035040" cy="457200"/>
          </a:xfrm>
          <a:prstGeom prst="roundRect">
            <a:avLst>
              <a:gd name="adj" fmla="val 20000"/>
            </a:avLst>
          </a:prstGeom>
          <a:solidFill>
            <a:srgbClr val="E9971B"/>
          </a:solidFill>
          <a:ln/>
        </p:spPr>
      </p:sp>
      <p:sp>
        <p:nvSpPr>
          <p:cNvPr id="18" name="Text 12"/>
          <p:cNvSpPr/>
          <p:nvPr/>
        </p:nvSpPr>
        <p:spPr>
          <a:xfrm>
            <a:off x="914400" y="4526280"/>
            <a:ext cx="6035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PARMAK KALDIR — En riskli olanı seç!</a:t>
            </a:r>
            <a:endParaRPr lang="en-US" sz="1300" dirty="0"/>
          </a:p>
        </p:txBody>
      </p:sp>
      <p:sp>
        <p:nvSpPr>
          <p:cNvPr id="19" name="Shape 13"/>
          <p:cNvSpPr/>
          <p:nvPr/>
        </p:nvSpPr>
        <p:spPr>
          <a:xfrm>
            <a:off x="914400" y="5074920"/>
            <a:ext cx="292608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 w="12700">
            <a:solidFill>
              <a:srgbClr val="E7E7F5"/>
            </a:solidFill>
            <a:prstDash val="solid"/>
          </a:ln>
        </p:spPr>
      </p:sp>
      <p:sp>
        <p:nvSpPr>
          <p:cNvPr id="20" name="Text 14"/>
          <p:cNvSpPr/>
          <p:nvPr/>
        </p:nvSpPr>
        <p:spPr>
          <a:xfrm>
            <a:off x="1097280" y="507492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A)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</a:t>
            </a:r>
            <a:endParaRPr lang="en-US" sz="1300" dirty="0"/>
          </a:p>
        </p:txBody>
      </p:sp>
      <p:sp>
        <p:nvSpPr>
          <p:cNvPr id="21" name="Shape 15"/>
          <p:cNvSpPr/>
          <p:nvPr/>
        </p:nvSpPr>
        <p:spPr>
          <a:xfrm>
            <a:off x="4023360" y="5074920"/>
            <a:ext cx="292608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 w="12700">
            <a:solidFill>
              <a:srgbClr val="E7E7F5"/>
            </a:solidFill>
            <a:prstDash val="solid"/>
          </a:ln>
        </p:spPr>
      </p:sp>
      <p:sp>
        <p:nvSpPr>
          <p:cNvPr id="22" name="Text 16"/>
          <p:cNvSpPr/>
          <p:nvPr/>
        </p:nvSpPr>
        <p:spPr>
          <a:xfrm>
            <a:off x="4206240" y="507492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B)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</a:t>
            </a:r>
            <a:endParaRPr lang="en-US" sz="1300" dirty="0"/>
          </a:p>
        </p:txBody>
      </p:sp>
      <p:sp>
        <p:nvSpPr>
          <p:cNvPr id="23" name="Shape 17"/>
          <p:cNvSpPr/>
          <p:nvPr/>
        </p:nvSpPr>
        <p:spPr>
          <a:xfrm>
            <a:off x="914400" y="5623560"/>
            <a:ext cx="292608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 w="12700">
            <a:solidFill>
              <a:srgbClr val="E7E7F5"/>
            </a:solidFill>
            <a:prstDash val="solid"/>
          </a:ln>
        </p:spPr>
      </p:sp>
      <p:sp>
        <p:nvSpPr>
          <p:cNvPr id="24" name="Text 18"/>
          <p:cNvSpPr/>
          <p:nvPr/>
        </p:nvSpPr>
        <p:spPr>
          <a:xfrm>
            <a:off x="1097280" y="562356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C)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Heyelan</a:t>
            </a:r>
            <a:endParaRPr lang="en-US" sz="1300" dirty="0"/>
          </a:p>
        </p:txBody>
      </p:sp>
      <p:sp>
        <p:nvSpPr>
          <p:cNvPr id="25" name="Shape 19"/>
          <p:cNvSpPr/>
          <p:nvPr/>
        </p:nvSpPr>
        <p:spPr>
          <a:xfrm>
            <a:off x="4023360" y="5623560"/>
            <a:ext cx="292608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 w="12700">
            <a:solidFill>
              <a:srgbClr val="E7E7F5"/>
            </a:solidFill>
            <a:prstDash val="solid"/>
          </a:ln>
        </p:spPr>
      </p:sp>
      <p:sp>
        <p:nvSpPr>
          <p:cNvPr id="26" name="Text 20"/>
          <p:cNvSpPr/>
          <p:nvPr/>
        </p:nvSpPr>
        <p:spPr>
          <a:xfrm>
            <a:off x="4206240" y="5623560"/>
            <a:ext cx="27432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D) </a:t>
            </a: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Orman yangını</a:t>
            </a:r>
            <a:endParaRPr lang="en-US" sz="1300" dirty="0"/>
          </a:p>
        </p:txBody>
      </p:sp>
      <p:sp>
        <p:nvSpPr>
          <p:cNvPr id="27" name="Shape 21"/>
          <p:cNvSpPr/>
          <p:nvPr/>
        </p:nvSpPr>
        <p:spPr>
          <a:xfrm>
            <a:off x="7543800" y="1874520"/>
            <a:ext cx="4096512" cy="4160520"/>
          </a:xfrm>
          <a:prstGeom prst="roundRect">
            <a:avLst>
              <a:gd name="adj" fmla="val 2902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8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31936" y="2331720"/>
            <a:ext cx="1920240" cy="1920240"/>
          </a:xfrm>
          <a:prstGeom prst="rect">
            <a:avLst/>
          </a:prstGeom>
        </p:spPr>
      </p:pic>
      <p:sp>
        <p:nvSpPr>
          <p:cNvPr id="29" name="Text 22"/>
          <p:cNvSpPr/>
          <p:nvPr/>
        </p:nvSpPr>
        <p:spPr>
          <a:xfrm>
            <a:off x="7772400" y="4572000"/>
            <a:ext cx="3657600" cy="11887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 bir deprem ülkesidir. Her ilin kendine özgü afet riski vardır!</a:t>
            </a:r>
            <a:endParaRPr lang="en-US" sz="1400" dirty="0"/>
          </a:p>
        </p:txBody>
      </p:sp>
      <p:sp>
        <p:nvSpPr>
          <p:cNvPr id="30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5</a:t>
            </a:r>
            <a:endParaRPr lang="en-US" sz="900" dirty="0"/>
          </a:p>
        </p:txBody>
      </p:sp>
      <p:pic>
        <p:nvPicPr>
          <p:cNvPr id="31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DURAK · TEMEL KAVRAMLAR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Olayı mı, Afet mi?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5440680" cy="4023360"/>
          </a:xfrm>
          <a:prstGeom prst="roundRect">
            <a:avLst>
              <a:gd name="adj" fmla="val 2955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8608" y="2011680"/>
            <a:ext cx="1371600" cy="1371600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914400" y="3566160"/>
            <a:ext cx="4709160" cy="548640"/>
          </a:xfrm>
          <a:prstGeom prst="roundRect">
            <a:avLst>
              <a:gd name="adj" fmla="val 20000"/>
            </a:avLst>
          </a:prstGeom>
          <a:solidFill>
            <a:srgbClr val="159C8E"/>
          </a:solidFill>
          <a:ln/>
        </p:spPr>
      </p:sp>
      <p:sp>
        <p:nvSpPr>
          <p:cNvPr id="7" name="Text 4"/>
          <p:cNvSpPr/>
          <p:nvPr/>
        </p:nvSpPr>
        <p:spPr>
          <a:xfrm>
            <a:off x="914400" y="3566160"/>
            <a:ext cx="47091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OLAYI</a:t>
            </a: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914400" y="4251960"/>
            <a:ext cx="470916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2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Doğanın belirli bir düzen ve denge içinde meydana gelen oluşumlarıdır.</a:t>
            </a:r>
            <a:endParaRPr lang="en-US" sz="1350" dirty="0"/>
          </a:p>
          <a:p>
            <a:pPr marL="0" indent="0">
              <a:lnSpc>
                <a:spcPts val="2200"/>
              </a:lnSpc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Örnek: kar, yağmur, rüzgâr.</a:t>
            </a:r>
            <a:endParaRPr lang="en-US" sz="1350" dirty="0"/>
          </a:p>
        </p:txBody>
      </p:sp>
      <p:sp>
        <p:nvSpPr>
          <p:cNvPr id="9" name="Shape 6"/>
          <p:cNvSpPr/>
          <p:nvPr/>
        </p:nvSpPr>
        <p:spPr>
          <a:xfrm>
            <a:off x="6199632" y="1691640"/>
            <a:ext cx="5440680" cy="4023360"/>
          </a:xfrm>
          <a:prstGeom prst="roundRect">
            <a:avLst>
              <a:gd name="adj" fmla="val 2955"/>
            </a:avLst>
          </a:prstGeom>
          <a:solidFill>
            <a:srgbClr val="FBE0DC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9600" y="2011680"/>
            <a:ext cx="1371600" cy="1371600"/>
          </a:xfrm>
          <a:prstGeom prst="rect">
            <a:avLst/>
          </a:prstGeom>
        </p:spPr>
      </p:pic>
      <p:sp>
        <p:nvSpPr>
          <p:cNvPr id="11" name="Shape 7"/>
          <p:cNvSpPr/>
          <p:nvPr/>
        </p:nvSpPr>
        <p:spPr>
          <a:xfrm>
            <a:off x="6565392" y="3566160"/>
            <a:ext cx="4709160" cy="548640"/>
          </a:xfrm>
          <a:prstGeom prst="roundRect">
            <a:avLst>
              <a:gd name="adj" fmla="val 20000"/>
            </a:avLst>
          </a:prstGeom>
          <a:solidFill>
            <a:srgbClr val="E45B4E"/>
          </a:solidFill>
          <a:ln/>
        </p:spPr>
      </p:sp>
      <p:sp>
        <p:nvSpPr>
          <p:cNvPr id="12" name="Text 8"/>
          <p:cNvSpPr/>
          <p:nvPr/>
        </p:nvSpPr>
        <p:spPr>
          <a:xfrm>
            <a:off x="6565392" y="3566160"/>
            <a:ext cx="47091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</a:t>
            </a:r>
            <a:endParaRPr lang="en-US" sz="1600" dirty="0"/>
          </a:p>
        </p:txBody>
      </p:sp>
      <p:sp>
        <p:nvSpPr>
          <p:cNvPr id="13" name="Text 9"/>
          <p:cNvSpPr/>
          <p:nvPr/>
        </p:nvSpPr>
        <p:spPr>
          <a:xfrm>
            <a:off x="6565392" y="4251960"/>
            <a:ext cx="4709160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ts val="2000"/>
              </a:lnSpc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olaylarının şiddetinin fazla olması ya da önlem alınmaması sonucu yıkıma, maddi ve manevi kayıplara yol açan olaylardır.</a:t>
            </a:r>
            <a:endParaRPr lang="en-US" sz="1300" dirty="0"/>
          </a:p>
        </p:txBody>
      </p:sp>
      <p:sp>
        <p:nvSpPr>
          <p:cNvPr id="14" name="Text 10"/>
          <p:cNvSpPr/>
          <p:nvPr/>
        </p:nvSpPr>
        <p:spPr>
          <a:xfrm>
            <a:off x="548640" y="585216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Yağmur bir doğa olayıdır; ama önlem alınmazsa sele dönüşerek afet olur.</a:t>
            </a:r>
            <a:endParaRPr lang="en-US" sz="1350" dirty="0"/>
          </a:p>
        </p:txBody>
      </p:sp>
      <p:sp>
        <p:nvSpPr>
          <p:cNvPr id="15" name="Text 1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6</a:t>
            </a:r>
            <a:endParaRPr lang="en-US" sz="900" dirty="0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TEMEL KAVRAMLAR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Afetlerin Kaynakları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566160" cy="40233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3566160" cy="914400"/>
          </a:xfrm>
          <a:prstGeom prst="roundRect">
            <a:avLst>
              <a:gd name="adj" fmla="val 13000"/>
            </a:avLst>
          </a:prstGeom>
          <a:solidFill>
            <a:srgbClr val="E45B4E"/>
          </a:solidFill>
          <a:ln/>
        </p:spPr>
      </p:sp>
      <p:sp>
        <p:nvSpPr>
          <p:cNvPr id="6" name="Text 4"/>
          <p:cNvSpPr/>
          <p:nvPr/>
        </p:nvSpPr>
        <p:spPr>
          <a:xfrm>
            <a:off x="640080" y="1691640"/>
            <a:ext cx="33832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Yeryüzü Hareketleri</a:t>
            </a:r>
            <a:endParaRPr lang="en-US" sz="1450" dirty="0"/>
          </a:p>
        </p:txBody>
      </p:sp>
      <p:sp>
        <p:nvSpPr>
          <p:cNvPr id="7" name="Shape 5"/>
          <p:cNvSpPr/>
          <p:nvPr/>
        </p:nvSpPr>
        <p:spPr>
          <a:xfrm>
            <a:off x="1783080" y="2880360"/>
            <a:ext cx="1097280" cy="109728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8373" y="3165653"/>
            <a:ext cx="526694" cy="526694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777240" y="4160520"/>
            <a:ext cx="310896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Deprem, volkanik patlama, tsunami, kaya düşmesi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4306824" y="1691640"/>
            <a:ext cx="3566160" cy="40233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4306824" y="1691640"/>
            <a:ext cx="356616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12" name="Text 9"/>
          <p:cNvSpPr/>
          <p:nvPr/>
        </p:nvSpPr>
        <p:spPr>
          <a:xfrm>
            <a:off x="4398264" y="1691640"/>
            <a:ext cx="33832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Hava Durumu ve İklim</a:t>
            </a:r>
            <a:endParaRPr lang="en-US" sz="1450" dirty="0"/>
          </a:p>
        </p:txBody>
      </p:sp>
      <p:sp>
        <p:nvSpPr>
          <p:cNvPr id="13" name="Shape 10"/>
          <p:cNvSpPr/>
          <p:nvPr/>
        </p:nvSpPr>
        <p:spPr>
          <a:xfrm>
            <a:off x="5541264" y="2880360"/>
            <a:ext cx="1097280" cy="109728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26557" y="3165653"/>
            <a:ext cx="526694" cy="526694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4535424" y="4160520"/>
            <a:ext cx="310896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Fırtına, kasırga, çığ, dolu, don, kuraklık, sel, yıldırım</a:t>
            </a:r>
            <a:endParaRPr lang="en-US" sz="1250" dirty="0"/>
          </a:p>
        </p:txBody>
      </p:sp>
      <p:sp>
        <p:nvSpPr>
          <p:cNvPr id="16" name="Shape 12"/>
          <p:cNvSpPr/>
          <p:nvPr/>
        </p:nvSpPr>
        <p:spPr>
          <a:xfrm>
            <a:off x="8065008" y="1691640"/>
            <a:ext cx="3566160" cy="4023360"/>
          </a:xfrm>
          <a:prstGeom prst="roundRect">
            <a:avLst>
              <a:gd name="adj" fmla="val 333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3"/>
          <p:cNvSpPr/>
          <p:nvPr/>
        </p:nvSpPr>
        <p:spPr>
          <a:xfrm>
            <a:off x="8065008" y="1691640"/>
            <a:ext cx="3566160" cy="914400"/>
          </a:xfrm>
          <a:prstGeom prst="roundRect">
            <a:avLst>
              <a:gd name="adj" fmla="val 13000"/>
            </a:avLst>
          </a:prstGeom>
          <a:solidFill>
            <a:srgbClr val="E9971B"/>
          </a:solidFill>
          <a:ln/>
        </p:spPr>
      </p:sp>
      <p:sp>
        <p:nvSpPr>
          <p:cNvPr id="18" name="Text 14"/>
          <p:cNvSpPr/>
          <p:nvPr/>
        </p:nvSpPr>
        <p:spPr>
          <a:xfrm>
            <a:off x="8156448" y="1691640"/>
            <a:ext cx="33832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Hem Doğa Hem İnsan</a:t>
            </a:r>
            <a:endParaRPr lang="en-US" sz="1450" dirty="0"/>
          </a:p>
        </p:txBody>
      </p:sp>
      <p:sp>
        <p:nvSpPr>
          <p:cNvPr id="19" name="Shape 15"/>
          <p:cNvSpPr/>
          <p:nvPr/>
        </p:nvSpPr>
        <p:spPr>
          <a:xfrm>
            <a:off x="9299448" y="2880360"/>
            <a:ext cx="1097280" cy="109728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84741" y="3165653"/>
            <a:ext cx="526694" cy="526694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8293608" y="4160520"/>
            <a:ext cx="310896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Çölleşme, erozyon, obruk, orman yangını, heyelan</a:t>
            </a:r>
            <a:endParaRPr lang="en-US" sz="1250" dirty="0"/>
          </a:p>
        </p:txBody>
      </p:sp>
      <p:sp>
        <p:nvSpPr>
          <p:cNvPr id="22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7</a:t>
            </a:r>
            <a:endParaRPr lang="en-US" sz="900" dirty="0"/>
          </a:p>
        </p:txBody>
      </p:sp>
      <p:pic>
        <p:nvPicPr>
          <p:cNvPr id="23" name="Image 3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E4E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2E2A6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HAYAT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Türkiye’nin Afet Riski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548640" y="1828800"/>
            <a:ext cx="11091672" cy="731520"/>
          </a:xfrm>
          <a:prstGeom prst="roundRect">
            <a:avLst>
              <a:gd name="adj" fmla="val 1625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548640" y="1828800"/>
            <a:ext cx="2103120" cy="731520"/>
          </a:xfrm>
          <a:prstGeom prst="roundRect">
            <a:avLst>
              <a:gd name="adj" fmla="val 15000"/>
            </a:avLst>
          </a:prstGeom>
          <a:solidFill>
            <a:srgbClr val="E45B4E"/>
          </a:solidFill>
          <a:ln/>
        </p:spPr>
      </p:sp>
      <p:sp>
        <p:nvSpPr>
          <p:cNvPr id="8" name="Text 5"/>
          <p:cNvSpPr/>
          <p:nvPr/>
        </p:nvSpPr>
        <p:spPr>
          <a:xfrm>
            <a:off x="548640" y="1828800"/>
            <a:ext cx="21031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2834640" y="1828800"/>
            <a:ext cx="85953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 bir DEPREM ülkesidir; birçok yerinde risk yüksektir.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548640" y="2670048"/>
            <a:ext cx="11091672" cy="731520"/>
          </a:xfrm>
          <a:prstGeom prst="roundRect">
            <a:avLst>
              <a:gd name="adj" fmla="val 1625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548640" y="2670048"/>
            <a:ext cx="2103120" cy="731520"/>
          </a:xfrm>
          <a:prstGeom prst="roundRect">
            <a:avLst>
              <a:gd name="adj" fmla="val 15000"/>
            </a:avLst>
          </a:prstGeom>
          <a:solidFill>
            <a:srgbClr val="159C8E"/>
          </a:solidFill>
          <a:ln/>
        </p:spPr>
      </p:sp>
      <p:sp>
        <p:nvSpPr>
          <p:cNvPr id="12" name="Text 9"/>
          <p:cNvSpPr/>
          <p:nvPr/>
        </p:nvSpPr>
        <p:spPr>
          <a:xfrm>
            <a:off x="548640" y="2670048"/>
            <a:ext cx="21031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</a:t>
            </a:r>
            <a:endParaRPr lang="en-US" sz="1500" dirty="0"/>
          </a:p>
        </p:txBody>
      </p:sp>
      <p:sp>
        <p:nvSpPr>
          <p:cNvPr id="13" name="Text 10"/>
          <p:cNvSpPr/>
          <p:nvPr/>
        </p:nvSpPr>
        <p:spPr>
          <a:xfrm>
            <a:off x="2834640" y="2670048"/>
            <a:ext cx="85953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Marmara ve Karadeniz’de görülür.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548640" y="3511296"/>
            <a:ext cx="11091672" cy="731520"/>
          </a:xfrm>
          <a:prstGeom prst="roundRect">
            <a:avLst>
              <a:gd name="adj" fmla="val 1625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548640" y="3511296"/>
            <a:ext cx="2103120" cy="731520"/>
          </a:xfrm>
          <a:prstGeom prst="roundRect">
            <a:avLst>
              <a:gd name="adj" fmla="val 15000"/>
            </a:avLst>
          </a:prstGeom>
          <a:solidFill>
            <a:srgbClr val="E9971B"/>
          </a:solidFill>
          <a:ln/>
        </p:spPr>
      </p:sp>
      <p:sp>
        <p:nvSpPr>
          <p:cNvPr id="16" name="Text 13"/>
          <p:cNvSpPr/>
          <p:nvPr/>
        </p:nvSpPr>
        <p:spPr>
          <a:xfrm>
            <a:off x="548640" y="3511296"/>
            <a:ext cx="21031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Çığ</a:t>
            </a:r>
            <a:endParaRPr lang="en-US" sz="1500" dirty="0"/>
          </a:p>
        </p:txBody>
      </p:sp>
      <p:sp>
        <p:nvSpPr>
          <p:cNvPr id="17" name="Text 14"/>
          <p:cNvSpPr/>
          <p:nvPr/>
        </p:nvSpPr>
        <p:spPr>
          <a:xfrm>
            <a:off x="2834640" y="3511296"/>
            <a:ext cx="85953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Riski en yüksek bölge Doğu Anadolu’dur.</a:t>
            </a:r>
            <a:endParaRPr lang="en-US" sz="1400" dirty="0"/>
          </a:p>
        </p:txBody>
      </p:sp>
      <p:sp>
        <p:nvSpPr>
          <p:cNvPr id="18" name="Shape 15"/>
          <p:cNvSpPr/>
          <p:nvPr/>
        </p:nvSpPr>
        <p:spPr>
          <a:xfrm>
            <a:off x="548640" y="4352544"/>
            <a:ext cx="11091672" cy="731520"/>
          </a:xfrm>
          <a:prstGeom prst="roundRect">
            <a:avLst>
              <a:gd name="adj" fmla="val 1625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6"/>
          <p:cNvSpPr/>
          <p:nvPr/>
        </p:nvSpPr>
        <p:spPr>
          <a:xfrm>
            <a:off x="548640" y="4352544"/>
            <a:ext cx="2103120" cy="731520"/>
          </a:xfrm>
          <a:prstGeom prst="roundRect">
            <a:avLst>
              <a:gd name="adj" fmla="val 15000"/>
            </a:avLst>
          </a:prstGeom>
          <a:solidFill>
            <a:srgbClr val="E9971B"/>
          </a:solidFill>
          <a:ln/>
        </p:spPr>
      </p:sp>
      <p:sp>
        <p:nvSpPr>
          <p:cNvPr id="20" name="Text 17"/>
          <p:cNvSpPr/>
          <p:nvPr/>
        </p:nvSpPr>
        <p:spPr>
          <a:xfrm>
            <a:off x="548640" y="4352544"/>
            <a:ext cx="21031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Erozyon</a:t>
            </a:r>
            <a:endParaRPr lang="en-US" sz="1500" dirty="0"/>
          </a:p>
        </p:txBody>
      </p:sp>
      <p:sp>
        <p:nvSpPr>
          <p:cNvPr id="21" name="Text 18"/>
          <p:cNvSpPr/>
          <p:nvPr/>
        </p:nvSpPr>
        <p:spPr>
          <a:xfrm>
            <a:off x="2834640" y="4352544"/>
            <a:ext cx="85953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fazla İç Anadolu ve Güneydoğu Anadolu’da görülür.</a:t>
            </a:r>
            <a:endParaRPr lang="en-US" sz="1400" dirty="0"/>
          </a:p>
        </p:txBody>
      </p:sp>
      <p:sp>
        <p:nvSpPr>
          <p:cNvPr id="22" name="Shape 19"/>
          <p:cNvSpPr/>
          <p:nvPr/>
        </p:nvSpPr>
        <p:spPr>
          <a:xfrm>
            <a:off x="548640" y="5193792"/>
            <a:ext cx="11091672" cy="731520"/>
          </a:xfrm>
          <a:prstGeom prst="roundRect">
            <a:avLst>
              <a:gd name="adj" fmla="val 1625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20"/>
          <p:cNvSpPr/>
          <p:nvPr/>
        </p:nvSpPr>
        <p:spPr>
          <a:xfrm>
            <a:off x="548640" y="5193792"/>
            <a:ext cx="2103120" cy="731520"/>
          </a:xfrm>
          <a:prstGeom prst="roundRect">
            <a:avLst>
              <a:gd name="adj" fmla="val 15000"/>
            </a:avLst>
          </a:prstGeom>
          <a:solidFill>
            <a:srgbClr val="2E2A6B"/>
          </a:solidFill>
          <a:ln/>
        </p:spPr>
      </p:sp>
      <p:sp>
        <p:nvSpPr>
          <p:cNvPr id="24" name="Text 21"/>
          <p:cNvSpPr/>
          <p:nvPr/>
        </p:nvSpPr>
        <p:spPr>
          <a:xfrm>
            <a:off x="548640" y="5193792"/>
            <a:ext cx="21031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Heyelan</a:t>
            </a:r>
            <a:endParaRPr lang="en-US" sz="1500" dirty="0"/>
          </a:p>
        </p:txBody>
      </p:sp>
      <p:sp>
        <p:nvSpPr>
          <p:cNvPr id="25" name="Text 22"/>
          <p:cNvSpPr/>
          <p:nvPr/>
        </p:nvSpPr>
        <p:spPr>
          <a:xfrm>
            <a:off x="2834640" y="5193792"/>
            <a:ext cx="859536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Karadeniz’de (eğim ve yağış fazlalığı) görülür.</a:t>
            </a:r>
            <a:endParaRPr lang="en-US" sz="1400" dirty="0"/>
          </a:p>
        </p:txBody>
      </p:sp>
      <p:sp>
        <p:nvSpPr>
          <p:cNvPr id="26" name="Text 23"/>
          <p:cNvSpPr/>
          <p:nvPr/>
        </p:nvSpPr>
        <p:spPr>
          <a:xfrm>
            <a:off x="548640" y="608076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Bitki örtüsünün yok edilmesi, hem erozyonun hem heyelanın şiddetini artıran en önemli faktördür.</a:t>
            </a:r>
            <a:endParaRPr lang="en-US" sz="1300" dirty="0"/>
          </a:p>
        </p:txBody>
      </p:sp>
      <p:sp>
        <p:nvSpPr>
          <p:cNvPr id="27" name="Text 2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8</a:t>
            </a:r>
            <a:endParaRPr lang="en-US" sz="900" dirty="0"/>
          </a:p>
        </p:txBody>
      </p:sp>
      <p:pic>
        <p:nvPicPr>
          <p:cNvPr id="28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1: Afet Avcısı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bir AFET mi, yoksa sadece DOĞA OLAYI mı? Grubunla karar ver — cevapları öğretmenin açacak!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Hafif yağan yağmur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Şehri sular altında bırakan sel</a:t>
            </a:r>
            <a:endParaRPr lang="en-US" sz="140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Esen rüzgâr</a:t>
            </a:r>
            <a:endParaRPr lang="en-US" sz="140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Yerleşim yerlerini yıkan deprem</a:t>
            </a:r>
            <a:endParaRPr lang="en-US" sz="140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Hazır olunca ileri gidip cevapları açıyoruz!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9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1: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Yıkıma ve kayba yol açanlar AFET; doğanın olağan akışı ise DOĞA OLAYIdır.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Hafif yağan yağmur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OL.</a:t>
            </a:r>
            <a:endParaRPr lang="en-US" sz="105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Şehri sular altında bırakan sel</a:t>
            </a:r>
            <a:endParaRPr lang="en-US" sz="140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</a:t>
            </a:r>
            <a:endParaRPr lang="en-US" sz="105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Esen rüzgâr</a:t>
            </a:r>
            <a:endParaRPr lang="en-US" sz="140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OL.</a:t>
            </a:r>
            <a:endParaRPr lang="en-US" sz="105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Yerleşim yerlerini yıkan deprem</a:t>
            </a:r>
            <a:endParaRPr lang="en-US" sz="140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</a:t>
            </a:r>
            <a:endParaRPr lang="en-US" sz="105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10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DURAK · AFET TÜRLERI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Deprem, Sel ve Çığ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566160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0936" y="1773936"/>
            <a:ext cx="3401568" cy="2121408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48640" y="3831336"/>
            <a:ext cx="3566160" cy="146304"/>
          </a:xfrm>
          <a:prstGeom prst="roundRect">
            <a:avLst>
              <a:gd name="adj" fmla="val 31250"/>
            </a:avLst>
          </a:prstGeom>
          <a:solidFill>
            <a:srgbClr val="E45B4E"/>
          </a:solidFill>
          <a:ln/>
        </p:spPr>
      </p:sp>
      <p:sp>
        <p:nvSpPr>
          <p:cNvPr id="7" name="Shape 4"/>
          <p:cNvSpPr/>
          <p:nvPr/>
        </p:nvSpPr>
        <p:spPr>
          <a:xfrm>
            <a:off x="731520" y="1828800"/>
            <a:ext cx="1371600" cy="384048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sp>
        <p:nvSpPr>
          <p:cNvPr id="8" name="Text 5"/>
          <p:cNvSpPr/>
          <p:nvPr/>
        </p:nvSpPr>
        <p:spPr>
          <a:xfrm>
            <a:off x="731520" y="1828800"/>
            <a:ext cx="13716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</a:t>
            </a:r>
            <a:endParaRPr lang="en-US" sz="1100" dirty="0"/>
          </a:p>
        </p:txBody>
      </p:sp>
      <p:sp>
        <p:nvSpPr>
          <p:cNvPr id="9" name="Text 6"/>
          <p:cNvSpPr/>
          <p:nvPr/>
        </p:nvSpPr>
        <p:spPr>
          <a:xfrm>
            <a:off x="685800" y="4114800"/>
            <a:ext cx="329184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 kabuğunun kırılıp yer değiştirmesiyle oluşan sarsıntılar.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4306824" y="1691640"/>
            <a:ext cx="3566160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389120" y="1773936"/>
            <a:ext cx="3401568" cy="2121408"/>
          </a:xfrm>
          <a:prstGeom prst="rect">
            <a:avLst/>
          </a:prstGeom>
        </p:spPr>
      </p:pic>
      <p:sp>
        <p:nvSpPr>
          <p:cNvPr id="12" name="Shape 8"/>
          <p:cNvSpPr/>
          <p:nvPr/>
        </p:nvSpPr>
        <p:spPr>
          <a:xfrm>
            <a:off x="4306824" y="3831336"/>
            <a:ext cx="3566160" cy="146304"/>
          </a:xfrm>
          <a:prstGeom prst="roundRect">
            <a:avLst>
              <a:gd name="adj" fmla="val 31250"/>
            </a:avLst>
          </a:prstGeom>
          <a:solidFill>
            <a:srgbClr val="159C8E"/>
          </a:solidFill>
          <a:ln/>
        </p:spPr>
      </p:sp>
      <p:sp>
        <p:nvSpPr>
          <p:cNvPr id="13" name="Shape 9"/>
          <p:cNvSpPr/>
          <p:nvPr/>
        </p:nvSpPr>
        <p:spPr>
          <a:xfrm>
            <a:off x="4489704" y="1828800"/>
            <a:ext cx="1371600" cy="384048"/>
          </a:xfrm>
          <a:prstGeom prst="roundRect">
            <a:avLst>
              <a:gd name="adj" fmla="val 50000"/>
            </a:avLst>
          </a:prstGeom>
          <a:solidFill>
            <a:srgbClr val="159C8E"/>
          </a:solidFill>
          <a:ln/>
        </p:spPr>
      </p:sp>
      <p:sp>
        <p:nvSpPr>
          <p:cNvPr id="14" name="Text 10"/>
          <p:cNvSpPr/>
          <p:nvPr/>
        </p:nvSpPr>
        <p:spPr>
          <a:xfrm>
            <a:off x="4489704" y="1828800"/>
            <a:ext cx="13716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</a:t>
            </a:r>
            <a:endParaRPr lang="en-US" sz="1100" dirty="0"/>
          </a:p>
        </p:txBody>
      </p:sp>
      <p:sp>
        <p:nvSpPr>
          <p:cNvPr id="15" name="Text 11"/>
          <p:cNvSpPr/>
          <p:nvPr/>
        </p:nvSpPr>
        <p:spPr>
          <a:xfrm>
            <a:off x="4443984" y="4114800"/>
            <a:ext cx="329184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Aşırı yağış ve kar erimesi sonucu oluşan su baskınları.</a:t>
            </a:r>
            <a:endParaRPr lang="en-US" sz="1250" dirty="0"/>
          </a:p>
        </p:txBody>
      </p:sp>
      <p:sp>
        <p:nvSpPr>
          <p:cNvPr id="16" name="Shape 12"/>
          <p:cNvSpPr/>
          <p:nvPr/>
        </p:nvSpPr>
        <p:spPr>
          <a:xfrm>
            <a:off x="8065008" y="1691640"/>
            <a:ext cx="3566160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147304" y="1773936"/>
            <a:ext cx="3401568" cy="2121408"/>
          </a:xfrm>
          <a:prstGeom prst="rect">
            <a:avLst/>
          </a:prstGeom>
        </p:spPr>
      </p:pic>
      <p:sp>
        <p:nvSpPr>
          <p:cNvPr id="18" name="Shape 13"/>
          <p:cNvSpPr/>
          <p:nvPr/>
        </p:nvSpPr>
        <p:spPr>
          <a:xfrm>
            <a:off x="8065008" y="3831336"/>
            <a:ext cx="3566160" cy="146304"/>
          </a:xfrm>
          <a:prstGeom prst="roundRect">
            <a:avLst>
              <a:gd name="adj" fmla="val 31250"/>
            </a:avLst>
          </a:prstGeom>
          <a:solidFill>
            <a:srgbClr val="2E2A6B"/>
          </a:solidFill>
          <a:ln/>
        </p:spPr>
      </p:sp>
      <p:sp>
        <p:nvSpPr>
          <p:cNvPr id="19" name="Shape 14"/>
          <p:cNvSpPr/>
          <p:nvPr/>
        </p:nvSpPr>
        <p:spPr>
          <a:xfrm>
            <a:off x="8247888" y="1828800"/>
            <a:ext cx="1371600" cy="384048"/>
          </a:xfrm>
          <a:prstGeom prst="roundRect">
            <a:avLst>
              <a:gd name="adj" fmla="val 50000"/>
            </a:avLst>
          </a:prstGeom>
          <a:solidFill>
            <a:srgbClr val="2E2A6B"/>
          </a:solidFill>
          <a:ln/>
        </p:spPr>
      </p:sp>
      <p:sp>
        <p:nvSpPr>
          <p:cNvPr id="20" name="Text 15"/>
          <p:cNvSpPr/>
          <p:nvPr/>
        </p:nvSpPr>
        <p:spPr>
          <a:xfrm>
            <a:off x="8247888" y="1828800"/>
            <a:ext cx="137160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ÇIĞ</a:t>
            </a:r>
            <a:endParaRPr lang="en-US" sz="1100" dirty="0"/>
          </a:p>
        </p:txBody>
      </p:sp>
      <p:sp>
        <p:nvSpPr>
          <p:cNvPr id="21" name="Text 16"/>
          <p:cNvSpPr/>
          <p:nvPr/>
        </p:nvSpPr>
        <p:spPr>
          <a:xfrm>
            <a:off x="8202168" y="4114800"/>
            <a:ext cx="329184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Eğimli yamaçlardan kopan kar kütlesinin aşağı kayması.</a:t>
            </a:r>
            <a:endParaRPr lang="en-US" sz="1250" dirty="0"/>
          </a:p>
        </p:txBody>
      </p:sp>
      <p:sp>
        <p:nvSpPr>
          <p:cNvPr id="22" name="Shape 17"/>
          <p:cNvSpPr/>
          <p:nvPr/>
        </p:nvSpPr>
        <p:spPr>
          <a:xfrm>
            <a:off x="548640" y="5349240"/>
            <a:ext cx="11091672" cy="777240"/>
          </a:xfrm>
          <a:prstGeom prst="roundRect">
            <a:avLst>
              <a:gd name="adj" fmla="val 15294"/>
            </a:avLst>
          </a:prstGeom>
          <a:solidFill>
            <a:srgbClr val="FBE0DC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Text 18"/>
          <p:cNvSpPr/>
          <p:nvPr/>
        </p:nvSpPr>
        <p:spPr>
          <a:xfrm>
            <a:off x="822960" y="5349240"/>
            <a:ext cx="105156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Sonuç: Can ve mal kayıpları yaşanır; yerleşim yerleri, ulaşım ve iletişim zarar görür.</a:t>
            </a:r>
            <a:endParaRPr lang="en-US" sz="1350" dirty="0"/>
          </a:p>
        </p:txBody>
      </p:sp>
      <p:sp>
        <p:nvSpPr>
          <p:cNvPr id="24" name="Text 19"/>
          <p:cNvSpPr/>
          <p:nvPr/>
        </p:nvSpPr>
        <p:spPr>
          <a:xfrm>
            <a:off x="548640" y="6199632"/>
            <a:ext cx="11091672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Kaynak: kullanıcının kendi sunumu</a:t>
            </a:r>
            <a:endParaRPr lang="en-US" sz="800" dirty="0"/>
          </a:p>
        </p:txBody>
      </p:sp>
      <p:sp>
        <p:nvSpPr>
          <p:cNvPr id="25" name="Text 2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11</a:t>
            </a:r>
            <a:endParaRPr lang="en-US" sz="900" dirty="0"/>
          </a:p>
        </p:txBody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TÜRLERI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Heyelan, Hortum ve Orman Yangını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566160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0936" y="1773936"/>
            <a:ext cx="3401568" cy="2121408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48640" y="3831336"/>
            <a:ext cx="3566160" cy="146304"/>
          </a:xfrm>
          <a:prstGeom prst="roundRect">
            <a:avLst>
              <a:gd name="adj" fmla="val 31250"/>
            </a:avLst>
          </a:prstGeom>
          <a:solidFill>
            <a:srgbClr val="E9971B"/>
          </a:solidFill>
          <a:ln/>
        </p:spPr>
      </p:sp>
      <p:sp>
        <p:nvSpPr>
          <p:cNvPr id="7" name="Shape 4"/>
          <p:cNvSpPr/>
          <p:nvPr/>
        </p:nvSpPr>
        <p:spPr>
          <a:xfrm>
            <a:off x="731520" y="1828800"/>
            <a:ext cx="173736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8" name="Text 5"/>
          <p:cNvSpPr/>
          <p:nvPr/>
        </p:nvSpPr>
        <p:spPr>
          <a:xfrm>
            <a:off x="731520" y="1828800"/>
            <a:ext cx="17373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HEYELAN</a:t>
            </a:r>
            <a:endParaRPr lang="en-US" sz="1000" dirty="0"/>
          </a:p>
        </p:txBody>
      </p:sp>
      <p:sp>
        <p:nvSpPr>
          <p:cNvPr id="9" name="Text 6"/>
          <p:cNvSpPr/>
          <p:nvPr/>
        </p:nvSpPr>
        <p:spPr>
          <a:xfrm>
            <a:off x="685800" y="4114800"/>
            <a:ext cx="329184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Eğimli bölgelerde toprak ve kayanın ani kayması.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4306824" y="1691640"/>
            <a:ext cx="3566160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4389120" y="1773936"/>
            <a:ext cx="3401568" cy="2121408"/>
          </a:xfrm>
          <a:prstGeom prst="rect">
            <a:avLst/>
          </a:prstGeom>
        </p:spPr>
      </p:pic>
      <p:sp>
        <p:nvSpPr>
          <p:cNvPr id="12" name="Shape 8"/>
          <p:cNvSpPr/>
          <p:nvPr/>
        </p:nvSpPr>
        <p:spPr>
          <a:xfrm>
            <a:off x="4306824" y="3831336"/>
            <a:ext cx="3566160" cy="146304"/>
          </a:xfrm>
          <a:prstGeom prst="roundRect">
            <a:avLst>
              <a:gd name="adj" fmla="val 31250"/>
            </a:avLst>
          </a:prstGeom>
          <a:solidFill>
            <a:srgbClr val="159C8E"/>
          </a:solidFill>
          <a:ln/>
        </p:spPr>
      </p:sp>
      <p:sp>
        <p:nvSpPr>
          <p:cNvPr id="13" name="Shape 9"/>
          <p:cNvSpPr/>
          <p:nvPr/>
        </p:nvSpPr>
        <p:spPr>
          <a:xfrm>
            <a:off x="4489704" y="1828800"/>
            <a:ext cx="1737360" cy="384048"/>
          </a:xfrm>
          <a:prstGeom prst="roundRect">
            <a:avLst>
              <a:gd name="adj" fmla="val 50000"/>
            </a:avLst>
          </a:prstGeom>
          <a:solidFill>
            <a:srgbClr val="159C8E"/>
          </a:solidFill>
          <a:ln/>
        </p:spPr>
      </p:sp>
      <p:sp>
        <p:nvSpPr>
          <p:cNvPr id="14" name="Text 10"/>
          <p:cNvSpPr/>
          <p:nvPr/>
        </p:nvSpPr>
        <p:spPr>
          <a:xfrm>
            <a:off x="4489704" y="1828800"/>
            <a:ext cx="17373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HORTUM</a:t>
            </a:r>
            <a:endParaRPr lang="en-US" sz="1000" dirty="0"/>
          </a:p>
        </p:txBody>
      </p:sp>
      <p:sp>
        <p:nvSpPr>
          <p:cNvPr id="15" name="Text 11"/>
          <p:cNvSpPr/>
          <p:nvPr/>
        </p:nvSpPr>
        <p:spPr>
          <a:xfrm>
            <a:off x="4443984" y="4114800"/>
            <a:ext cx="329184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Kendi ekseni etrafında dönerek ilerleyen şiddetli rüzgâr.</a:t>
            </a:r>
            <a:endParaRPr lang="en-US" sz="1250" dirty="0"/>
          </a:p>
        </p:txBody>
      </p:sp>
      <p:sp>
        <p:nvSpPr>
          <p:cNvPr id="16" name="Shape 12"/>
          <p:cNvSpPr/>
          <p:nvPr/>
        </p:nvSpPr>
        <p:spPr>
          <a:xfrm>
            <a:off x="8065008" y="1691640"/>
            <a:ext cx="3566160" cy="2286000"/>
          </a:xfrm>
          <a:prstGeom prst="roundRect">
            <a:avLst>
              <a:gd name="adj" fmla="val 4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8147304" y="1773936"/>
            <a:ext cx="3401568" cy="2121408"/>
          </a:xfrm>
          <a:prstGeom prst="rect">
            <a:avLst/>
          </a:prstGeom>
        </p:spPr>
      </p:pic>
      <p:sp>
        <p:nvSpPr>
          <p:cNvPr id="18" name="Shape 13"/>
          <p:cNvSpPr/>
          <p:nvPr/>
        </p:nvSpPr>
        <p:spPr>
          <a:xfrm>
            <a:off x="8065008" y="3831336"/>
            <a:ext cx="3566160" cy="146304"/>
          </a:xfrm>
          <a:prstGeom prst="roundRect">
            <a:avLst>
              <a:gd name="adj" fmla="val 31250"/>
            </a:avLst>
          </a:prstGeom>
          <a:solidFill>
            <a:srgbClr val="E45B4E"/>
          </a:solidFill>
          <a:ln/>
        </p:spPr>
      </p:sp>
      <p:sp>
        <p:nvSpPr>
          <p:cNvPr id="19" name="Shape 14"/>
          <p:cNvSpPr/>
          <p:nvPr/>
        </p:nvSpPr>
        <p:spPr>
          <a:xfrm>
            <a:off x="8247888" y="1828800"/>
            <a:ext cx="1737360" cy="384048"/>
          </a:xfrm>
          <a:prstGeom prst="roundRect">
            <a:avLst>
              <a:gd name="adj" fmla="val 50000"/>
            </a:avLst>
          </a:prstGeom>
          <a:solidFill>
            <a:srgbClr val="E45B4E"/>
          </a:solidFill>
          <a:ln/>
        </p:spPr>
      </p:sp>
      <p:sp>
        <p:nvSpPr>
          <p:cNvPr id="20" name="Text 15"/>
          <p:cNvSpPr/>
          <p:nvPr/>
        </p:nvSpPr>
        <p:spPr>
          <a:xfrm>
            <a:off x="8247888" y="1828800"/>
            <a:ext cx="173736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ORMAN YANGINI</a:t>
            </a:r>
            <a:endParaRPr lang="en-US" sz="1000" dirty="0"/>
          </a:p>
        </p:txBody>
      </p:sp>
      <p:sp>
        <p:nvSpPr>
          <p:cNvPr id="21" name="Text 16"/>
          <p:cNvSpPr/>
          <p:nvPr/>
        </p:nvSpPr>
        <p:spPr>
          <a:xfrm>
            <a:off x="8202168" y="4114800"/>
            <a:ext cx="329184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Doğal ya da insan kaynaklı sebeplerle ormanların yanması.</a:t>
            </a:r>
            <a:endParaRPr lang="en-US" sz="1250" dirty="0"/>
          </a:p>
        </p:txBody>
      </p:sp>
      <p:sp>
        <p:nvSpPr>
          <p:cNvPr id="22" name="Shape 17"/>
          <p:cNvSpPr/>
          <p:nvPr/>
        </p:nvSpPr>
        <p:spPr>
          <a:xfrm>
            <a:off x="548640" y="5349240"/>
            <a:ext cx="11091672" cy="777240"/>
          </a:xfrm>
          <a:prstGeom prst="roundRect">
            <a:avLst>
              <a:gd name="adj" fmla="val 15294"/>
            </a:avLst>
          </a:prstGeom>
          <a:solidFill>
            <a:srgbClr val="D9F1E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Text 18"/>
          <p:cNvSpPr/>
          <p:nvPr/>
        </p:nvSpPr>
        <p:spPr>
          <a:xfrm>
            <a:off x="822960" y="5349240"/>
            <a:ext cx="1051560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EROZYON: Toprağın su ve rüzgârla taşınmasıdır; verimli tarım arazileri kaybedilir, çölleşme artar.</a:t>
            </a:r>
            <a:endParaRPr lang="en-US" sz="1350" dirty="0"/>
          </a:p>
        </p:txBody>
      </p:sp>
      <p:sp>
        <p:nvSpPr>
          <p:cNvPr id="24" name="Text 19"/>
          <p:cNvSpPr/>
          <p:nvPr/>
        </p:nvSpPr>
        <p:spPr>
          <a:xfrm>
            <a:off x="548640" y="6199632"/>
            <a:ext cx="11091672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0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Kaynak: kullanıcının kendi sunumu</a:t>
            </a:r>
            <a:endParaRPr lang="en-US" sz="800" dirty="0"/>
          </a:p>
        </p:txBody>
      </p:sp>
      <p:sp>
        <p:nvSpPr>
          <p:cNvPr id="25" name="Text 20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12</a:t>
            </a:r>
            <a:endParaRPr lang="en-US" sz="900" dirty="0"/>
          </a:p>
        </p:txBody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DURAK · RISKI ARTIRAN UNSURLAR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Riskini Ne Artırır?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758952"/>
          </a:xfrm>
          <a:prstGeom prst="roundRect">
            <a:avLst>
              <a:gd name="adj" fmla="val 1566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77240" y="1810512"/>
            <a:ext cx="521208" cy="521208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754" y="1946026"/>
            <a:ext cx="250180" cy="250180"/>
          </a:xfrm>
          <a:prstGeom prst="rect">
            <a:avLst/>
          </a:prstGeom>
        </p:spPr>
      </p:pic>
      <p:sp>
        <p:nvSpPr>
          <p:cNvPr id="7" name="Shape 4"/>
          <p:cNvSpPr/>
          <p:nvPr/>
        </p:nvSpPr>
        <p:spPr>
          <a:xfrm>
            <a:off x="1508760" y="1837944"/>
            <a:ext cx="237744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/>
        </p:spPr>
      </p:sp>
      <p:sp>
        <p:nvSpPr>
          <p:cNvPr id="8" name="Text 5"/>
          <p:cNvSpPr/>
          <p:nvPr/>
        </p:nvSpPr>
        <p:spPr>
          <a:xfrm>
            <a:off x="1508760" y="1837944"/>
            <a:ext cx="2377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</a:t>
            </a:r>
            <a:endParaRPr lang="en-US" sz="1350" dirty="0"/>
          </a:p>
        </p:txBody>
      </p:sp>
      <p:sp>
        <p:nvSpPr>
          <p:cNvPr id="9" name="Text 6"/>
          <p:cNvSpPr/>
          <p:nvPr/>
        </p:nvSpPr>
        <p:spPr>
          <a:xfrm>
            <a:off x="4069080" y="1691640"/>
            <a:ext cx="7315200" cy="758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Fay hatları üzerine yerleşmek, dayanıksız yapı yapmak.</a:t>
            </a:r>
            <a:endParaRPr lang="en-US" sz="1350" dirty="0"/>
          </a:p>
        </p:txBody>
      </p:sp>
      <p:sp>
        <p:nvSpPr>
          <p:cNvPr id="10" name="Shape 7"/>
          <p:cNvSpPr/>
          <p:nvPr/>
        </p:nvSpPr>
        <p:spPr>
          <a:xfrm>
            <a:off x="548640" y="2560320"/>
            <a:ext cx="11091672" cy="758952"/>
          </a:xfrm>
          <a:prstGeom prst="roundRect">
            <a:avLst>
              <a:gd name="adj" fmla="val 1566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777240" y="2679192"/>
            <a:ext cx="521208" cy="521208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754" y="2814706"/>
            <a:ext cx="250180" cy="250180"/>
          </a:xfrm>
          <a:prstGeom prst="rect">
            <a:avLst/>
          </a:prstGeom>
        </p:spPr>
      </p:pic>
      <p:sp>
        <p:nvSpPr>
          <p:cNvPr id="13" name="Shape 9"/>
          <p:cNvSpPr/>
          <p:nvPr/>
        </p:nvSpPr>
        <p:spPr>
          <a:xfrm>
            <a:off x="1508760" y="2706624"/>
            <a:ext cx="237744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/>
        </p:spPr>
      </p:sp>
      <p:sp>
        <p:nvSpPr>
          <p:cNvPr id="14" name="Text 10"/>
          <p:cNvSpPr/>
          <p:nvPr/>
        </p:nvSpPr>
        <p:spPr>
          <a:xfrm>
            <a:off x="1508760" y="2706624"/>
            <a:ext cx="2377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</a:t>
            </a:r>
            <a:endParaRPr lang="en-US" sz="1350" dirty="0"/>
          </a:p>
        </p:txBody>
      </p:sp>
      <p:sp>
        <p:nvSpPr>
          <p:cNvPr id="15" name="Text 11"/>
          <p:cNvSpPr/>
          <p:nvPr/>
        </p:nvSpPr>
        <p:spPr>
          <a:xfrm>
            <a:off x="4069080" y="2560320"/>
            <a:ext cx="7315200" cy="758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Dere yataklarına yerleşmek, altyapıyı eksik yapmak.</a:t>
            </a:r>
            <a:endParaRPr lang="en-US" sz="1350" dirty="0"/>
          </a:p>
        </p:txBody>
      </p:sp>
      <p:sp>
        <p:nvSpPr>
          <p:cNvPr id="16" name="Shape 12"/>
          <p:cNvSpPr/>
          <p:nvPr/>
        </p:nvSpPr>
        <p:spPr>
          <a:xfrm>
            <a:off x="548640" y="3429000"/>
            <a:ext cx="11091672" cy="758952"/>
          </a:xfrm>
          <a:prstGeom prst="roundRect">
            <a:avLst>
              <a:gd name="adj" fmla="val 1566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3"/>
          <p:cNvSpPr/>
          <p:nvPr/>
        </p:nvSpPr>
        <p:spPr>
          <a:xfrm>
            <a:off x="777240" y="3547872"/>
            <a:ext cx="521208" cy="521208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754" y="3683386"/>
            <a:ext cx="250180" cy="250180"/>
          </a:xfrm>
          <a:prstGeom prst="rect">
            <a:avLst/>
          </a:prstGeom>
        </p:spPr>
      </p:pic>
      <p:sp>
        <p:nvSpPr>
          <p:cNvPr id="19" name="Shape 14"/>
          <p:cNvSpPr/>
          <p:nvPr/>
        </p:nvSpPr>
        <p:spPr>
          <a:xfrm>
            <a:off x="1508760" y="3575304"/>
            <a:ext cx="237744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/>
        </p:spPr>
      </p:sp>
      <p:sp>
        <p:nvSpPr>
          <p:cNvPr id="20" name="Text 15"/>
          <p:cNvSpPr/>
          <p:nvPr/>
        </p:nvSpPr>
        <p:spPr>
          <a:xfrm>
            <a:off x="1508760" y="3575304"/>
            <a:ext cx="2377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Çığ</a:t>
            </a:r>
            <a:endParaRPr lang="en-US" sz="1350" dirty="0"/>
          </a:p>
        </p:txBody>
      </p:sp>
      <p:sp>
        <p:nvSpPr>
          <p:cNvPr id="21" name="Text 16"/>
          <p:cNvSpPr/>
          <p:nvPr/>
        </p:nvSpPr>
        <p:spPr>
          <a:xfrm>
            <a:off x="4069080" y="3429000"/>
            <a:ext cx="7315200" cy="758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Aşırı kar yağan eğimli yerlere ev yapmak, bariyer koymamak.</a:t>
            </a:r>
            <a:endParaRPr lang="en-US" sz="1350" dirty="0"/>
          </a:p>
        </p:txBody>
      </p:sp>
      <p:sp>
        <p:nvSpPr>
          <p:cNvPr id="22" name="Shape 17"/>
          <p:cNvSpPr/>
          <p:nvPr/>
        </p:nvSpPr>
        <p:spPr>
          <a:xfrm>
            <a:off x="548640" y="4297680"/>
            <a:ext cx="11091672" cy="758952"/>
          </a:xfrm>
          <a:prstGeom prst="roundRect">
            <a:avLst>
              <a:gd name="adj" fmla="val 1566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777240" y="4416552"/>
            <a:ext cx="521208" cy="521208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754" y="4552066"/>
            <a:ext cx="250180" cy="250180"/>
          </a:xfrm>
          <a:prstGeom prst="rect">
            <a:avLst/>
          </a:prstGeom>
        </p:spPr>
      </p:pic>
      <p:sp>
        <p:nvSpPr>
          <p:cNvPr id="25" name="Shape 19"/>
          <p:cNvSpPr/>
          <p:nvPr/>
        </p:nvSpPr>
        <p:spPr>
          <a:xfrm>
            <a:off x="1508760" y="4443984"/>
            <a:ext cx="237744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/>
        </p:spPr>
      </p:sp>
      <p:sp>
        <p:nvSpPr>
          <p:cNvPr id="26" name="Text 20"/>
          <p:cNvSpPr/>
          <p:nvPr/>
        </p:nvSpPr>
        <p:spPr>
          <a:xfrm>
            <a:off x="1508760" y="4443984"/>
            <a:ext cx="2377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Erozyon / Heyelan</a:t>
            </a:r>
            <a:endParaRPr lang="en-US" sz="1350" dirty="0"/>
          </a:p>
        </p:txBody>
      </p:sp>
      <p:sp>
        <p:nvSpPr>
          <p:cNvPr id="27" name="Text 21"/>
          <p:cNvSpPr/>
          <p:nvPr/>
        </p:nvSpPr>
        <p:spPr>
          <a:xfrm>
            <a:off x="4069080" y="4297680"/>
            <a:ext cx="7315200" cy="758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Bitki örtüsünü tahrip etmek.</a:t>
            </a:r>
            <a:endParaRPr lang="en-US" sz="1350" dirty="0"/>
          </a:p>
        </p:txBody>
      </p:sp>
      <p:sp>
        <p:nvSpPr>
          <p:cNvPr id="28" name="Shape 22"/>
          <p:cNvSpPr/>
          <p:nvPr/>
        </p:nvSpPr>
        <p:spPr>
          <a:xfrm>
            <a:off x="548640" y="5166360"/>
            <a:ext cx="11091672" cy="758952"/>
          </a:xfrm>
          <a:prstGeom prst="roundRect">
            <a:avLst>
              <a:gd name="adj" fmla="val 15663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9" name="Shape 23"/>
          <p:cNvSpPr/>
          <p:nvPr/>
        </p:nvSpPr>
        <p:spPr>
          <a:xfrm>
            <a:off x="777240" y="5285232"/>
            <a:ext cx="521208" cy="521208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754" y="5420746"/>
            <a:ext cx="250180" cy="250180"/>
          </a:xfrm>
          <a:prstGeom prst="rect">
            <a:avLst/>
          </a:prstGeom>
        </p:spPr>
      </p:pic>
      <p:sp>
        <p:nvSpPr>
          <p:cNvPr id="31" name="Shape 24"/>
          <p:cNvSpPr/>
          <p:nvPr/>
        </p:nvSpPr>
        <p:spPr>
          <a:xfrm>
            <a:off x="1508760" y="5312664"/>
            <a:ext cx="2377440" cy="457200"/>
          </a:xfrm>
          <a:prstGeom prst="roundRect">
            <a:avLst>
              <a:gd name="adj" fmla="val 20000"/>
            </a:avLst>
          </a:prstGeom>
          <a:solidFill>
            <a:srgbClr val="F3F4FB"/>
          </a:solidFill>
          <a:ln/>
        </p:spPr>
      </p:sp>
      <p:sp>
        <p:nvSpPr>
          <p:cNvPr id="32" name="Text 25"/>
          <p:cNvSpPr/>
          <p:nvPr/>
        </p:nvSpPr>
        <p:spPr>
          <a:xfrm>
            <a:off x="1508760" y="5312664"/>
            <a:ext cx="23774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Obruk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4069080" y="5166360"/>
            <a:ext cx="7315200" cy="758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Aşırı tarımsal sulama, yer altı sularını bilinçsiz kullanmak.</a:t>
            </a:r>
            <a:endParaRPr lang="en-US" sz="1350" dirty="0"/>
          </a:p>
        </p:txBody>
      </p:sp>
      <p:sp>
        <p:nvSpPr>
          <p:cNvPr id="34" name="Text 27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“Deprem değil, ihmal öldürür!” — Önlem almak hayat kurtarır.</a:t>
            </a:r>
            <a:endParaRPr lang="en-US" sz="1400" dirty="0"/>
          </a:p>
        </p:txBody>
      </p:sp>
      <p:sp>
        <p:nvSpPr>
          <p:cNvPr id="35" name="Text 28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13</a:t>
            </a:r>
            <a:endParaRPr lang="en-US" sz="900" dirty="0"/>
          </a:p>
        </p:txBody>
      </p:sp>
      <p:pic>
        <p:nvPicPr>
          <p:cNvPr id="36" name="Image 5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2: Risk Dedektifi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davranış afet riskini ARTIRIR mı, AZALTIR mı? Grubunla karar ver!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Dere yatağına bina yapmak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5267568" y="2724912"/>
            <a:ext cx="584592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5267568" y="2724912"/>
            <a:ext cx="584592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Binaları yönetmeliğe uygun yapmak</a:t>
            </a:r>
            <a:endParaRPr lang="en-US" sz="1400" dirty="0"/>
          </a:p>
        </p:txBody>
      </p:sp>
      <p:sp>
        <p:nvSpPr>
          <p:cNvPr id="17" name="Shape 12"/>
          <p:cNvSpPr/>
          <p:nvPr/>
        </p:nvSpPr>
        <p:spPr>
          <a:xfrm>
            <a:off x="10863384" y="2724912"/>
            <a:ext cx="621479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863384" y="2724912"/>
            <a:ext cx="62148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Ormanları kesmek, bitki örtüsünü yok etmek</a:t>
            </a:r>
            <a:endParaRPr lang="en-US" sz="1400" dirty="0"/>
          </a:p>
        </p:txBody>
      </p:sp>
      <p:sp>
        <p:nvSpPr>
          <p:cNvPr id="23" name="Shape 17"/>
          <p:cNvSpPr/>
          <p:nvPr/>
        </p:nvSpPr>
        <p:spPr>
          <a:xfrm>
            <a:off x="5267568" y="4462272"/>
            <a:ext cx="584591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5267568" y="4462272"/>
            <a:ext cx="584592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Dolapları duvara sabitlemek</a:t>
            </a:r>
            <a:endParaRPr lang="en-US" sz="1400" dirty="0"/>
          </a:p>
        </p:txBody>
      </p:sp>
      <p:sp>
        <p:nvSpPr>
          <p:cNvPr id="29" name="Shape 22"/>
          <p:cNvSpPr/>
          <p:nvPr/>
        </p:nvSpPr>
        <p:spPr>
          <a:xfrm>
            <a:off x="10863384" y="4462272"/>
            <a:ext cx="62148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863384" y="4462272"/>
            <a:ext cx="62148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14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2: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Dere yatağına yapı ve orman tahribi riski ARTIRIR; sağlam yapı ve sabitleme riski AZALTIR.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Dere yatağına bina yapmak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5173784" y="2724912"/>
            <a:ext cx="678375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12" name="Text 8"/>
          <p:cNvSpPr/>
          <p:nvPr/>
        </p:nvSpPr>
        <p:spPr>
          <a:xfrm>
            <a:off x="5173784" y="2724912"/>
            <a:ext cx="678376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ARTIRIR</a:t>
            </a:r>
            <a:endParaRPr lang="en-US" sz="9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Binaları yönetmeliğe uygun yapmak</a:t>
            </a:r>
            <a:endParaRPr lang="en-US" sz="1400" dirty="0"/>
          </a:p>
        </p:txBody>
      </p:sp>
      <p:sp>
        <p:nvSpPr>
          <p:cNvPr id="17" name="Shape 12"/>
          <p:cNvSpPr/>
          <p:nvPr/>
        </p:nvSpPr>
        <p:spPr>
          <a:xfrm>
            <a:off x="10582030" y="2724912"/>
            <a:ext cx="902833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8" name="Text 13"/>
          <p:cNvSpPr/>
          <p:nvPr/>
        </p:nvSpPr>
        <p:spPr>
          <a:xfrm>
            <a:off x="10652368" y="2724912"/>
            <a:ext cx="832495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AZALTIR</a:t>
            </a:r>
            <a:endParaRPr lang="en-US" sz="105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Ormanları kesmek, bitki örtüsünü yok etmek</a:t>
            </a:r>
            <a:endParaRPr lang="en-US" sz="1400" dirty="0"/>
          </a:p>
        </p:txBody>
      </p:sp>
      <p:sp>
        <p:nvSpPr>
          <p:cNvPr id="23" name="Shape 17"/>
          <p:cNvSpPr/>
          <p:nvPr/>
        </p:nvSpPr>
        <p:spPr>
          <a:xfrm>
            <a:off x="5251938" y="4462272"/>
            <a:ext cx="600222" cy="530352"/>
          </a:xfrm>
          <a:prstGeom prst="roundRect">
            <a:avLst>
              <a:gd name="adj" fmla="val 48276"/>
            </a:avLst>
          </a:prstGeom>
          <a:solidFill>
            <a:srgbClr val="E45B4E"/>
          </a:solidFill>
          <a:ln/>
        </p:spPr>
      </p:sp>
      <p:sp>
        <p:nvSpPr>
          <p:cNvPr id="24" name="Text 18"/>
          <p:cNvSpPr/>
          <p:nvPr/>
        </p:nvSpPr>
        <p:spPr>
          <a:xfrm>
            <a:off x="5251937" y="4462272"/>
            <a:ext cx="600221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ARTIRIR</a:t>
            </a:r>
            <a:endParaRPr lang="en-US" sz="9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Dolapları duvara sabitlemek</a:t>
            </a:r>
            <a:endParaRPr lang="en-US" sz="1400" dirty="0"/>
          </a:p>
        </p:txBody>
      </p:sp>
      <p:sp>
        <p:nvSpPr>
          <p:cNvPr id="29" name="Shape 22"/>
          <p:cNvSpPr/>
          <p:nvPr/>
        </p:nvSpPr>
        <p:spPr>
          <a:xfrm>
            <a:off x="10652368" y="4462272"/>
            <a:ext cx="832496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30" name="Text 23"/>
          <p:cNvSpPr/>
          <p:nvPr/>
        </p:nvSpPr>
        <p:spPr>
          <a:xfrm>
            <a:off x="10652368" y="4462272"/>
            <a:ext cx="832496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AZALTIR</a:t>
            </a:r>
            <a:endParaRPr lang="en-US" sz="105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15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DURAK · ÖNLEMLER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Bireysel Hazırlıklarımız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6949440" cy="4114800"/>
          </a:xfrm>
          <a:prstGeom prst="roundRect">
            <a:avLst>
              <a:gd name="adj" fmla="val 288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914400" y="1965960"/>
            <a:ext cx="566928" cy="566928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801" y="2113361"/>
            <a:ext cx="272125" cy="272125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691640" y="1920240"/>
            <a:ext cx="5577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Afetler hakkında bilgi sahibi ol.</a:t>
            </a:r>
            <a:endParaRPr lang="en-US" sz="1400" dirty="0"/>
          </a:p>
        </p:txBody>
      </p:sp>
      <p:sp>
        <p:nvSpPr>
          <p:cNvPr id="8" name="Shape 5"/>
          <p:cNvSpPr/>
          <p:nvPr/>
        </p:nvSpPr>
        <p:spPr>
          <a:xfrm>
            <a:off x="914400" y="2898648"/>
            <a:ext cx="566928" cy="566928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1801" y="3046049"/>
            <a:ext cx="272125" cy="27212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691640" y="2852928"/>
            <a:ext cx="5577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Ailenle ACİL DURUM PLANI yap.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914400" y="3831336"/>
            <a:ext cx="566928" cy="566928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1801" y="3978737"/>
            <a:ext cx="272125" cy="272125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1691640" y="3785616"/>
            <a:ext cx="5577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ACİL DURUM ÇANTASI hazırla (6 ayda bir güncelle).</a:t>
            </a:r>
            <a:endParaRPr lang="en-US" sz="1400" dirty="0"/>
          </a:p>
        </p:txBody>
      </p:sp>
      <p:sp>
        <p:nvSpPr>
          <p:cNvPr id="14" name="Shape 9"/>
          <p:cNvSpPr/>
          <p:nvPr/>
        </p:nvSpPr>
        <p:spPr>
          <a:xfrm>
            <a:off x="914400" y="4764024"/>
            <a:ext cx="566928" cy="566928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1801" y="4911425"/>
            <a:ext cx="272125" cy="272125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1691640" y="4718304"/>
            <a:ext cx="557784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Panik yapma; sakin ve kontrollü hareket et.</a:t>
            </a:r>
            <a:endParaRPr lang="en-US" sz="1400" dirty="0"/>
          </a:p>
        </p:txBody>
      </p:sp>
      <p:sp>
        <p:nvSpPr>
          <p:cNvPr id="17" name="Shape 11"/>
          <p:cNvSpPr/>
          <p:nvPr/>
        </p:nvSpPr>
        <p:spPr>
          <a:xfrm>
            <a:off x="7680960" y="1691640"/>
            <a:ext cx="3959352" cy="4114800"/>
          </a:xfrm>
          <a:prstGeom prst="roundRect">
            <a:avLst>
              <a:gd name="adj" fmla="val 3002"/>
            </a:avLst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8" name="Text 12"/>
          <p:cNvSpPr/>
          <p:nvPr/>
        </p:nvSpPr>
        <p:spPr>
          <a:xfrm>
            <a:off x="7863840" y="1874520"/>
            <a:ext cx="356616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 ANINDA</a:t>
            </a:r>
            <a:endParaRPr lang="en-US" sz="1400" dirty="0"/>
          </a:p>
        </p:txBody>
      </p:sp>
      <p:sp>
        <p:nvSpPr>
          <p:cNvPr id="19" name="Text 13"/>
          <p:cNvSpPr/>
          <p:nvPr/>
        </p:nvSpPr>
        <p:spPr>
          <a:xfrm>
            <a:off x="7863840" y="2377440"/>
            <a:ext cx="3566160" cy="1828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4000"/>
              </a:lnSpc>
              <a:buNone/>
            </a:pPr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ÇÖK</a:t>
            </a:r>
            <a:endParaRPr lang="en-US" sz="3200" dirty="0"/>
          </a:p>
          <a:p>
            <a:pPr marL="0" indent="0" algn="ctr">
              <a:lnSpc>
                <a:spcPts val="4000"/>
              </a:lnSpc>
              <a:buNone/>
            </a:pPr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KAPAN</a:t>
            </a:r>
            <a:endParaRPr lang="en-US" sz="3200" dirty="0"/>
          </a:p>
          <a:p>
            <a:pPr marL="0" indent="0" algn="ctr">
              <a:lnSpc>
                <a:spcPts val="4000"/>
              </a:lnSpc>
              <a:buNone/>
            </a:pPr>
            <a:r>
              <a:rPr lang="en-US" sz="3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TUTUN</a:t>
            </a:r>
            <a:endParaRPr lang="en-US" sz="3200" dirty="0"/>
          </a:p>
        </p:txBody>
      </p:sp>
      <p:sp>
        <p:nvSpPr>
          <p:cNvPr id="20" name="Shape 14"/>
          <p:cNvSpPr/>
          <p:nvPr/>
        </p:nvSpPr>
        <p:spPr>
          <a:xfrm>
            <a:off x="7955280" y="4343400"/>
            <a:ext cx="3383280" cy="1234440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/>
        </p:spPr>
      </p:sp>
      <p:sp>
        <p:nvSpPr>
          <p:cNvPr id="21" name="Text 15"/>
          <p:cNvSpPr/>
          <p:nvPr/>
        </p:nvSpPr>
        <p:spPr>
          <a:xfrm>
            <a:off x="8092440" y="4343400"/>
            <a:ext cx="3108960" cy="1234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Sağlam bir masanın altına çök, başını kapat, masaya tutun!</a:t>
            </a:r>
            <a:endParaRPr lang="en-US" sz="1250" dirty="0"/>
          </a:p>
        </p:txBody>
      </p:sp>
      <p:sp>
        <p:nvSpPr>
          <p:cNvPr id="22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16</a:t>
            </a:r>
            <a:endParaRPr lang="en-US" sz="900" dirty="0"/>
          </a:p>
        </p:txBody>
      </p:sp>
      <p:pic>
        <p:nvPicPr>
          <p:cNvPr id="23" name="Image 4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ÖNLEMLER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Öncesi – Sırası – Sonrası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3566160" cy="3200400"/>
          </a:xfrm>
          <a:prstGeom prst="roundRect">
            <a:avLst>
              <a:gd name="adj" fmla="val 371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3566160" cy="822960"/>
          </a:xfrm>
          <a:prstGeom prst="roundRect">
            <a:avLst>
              <a:gd name="adj" fmla="val 14444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35661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ÖNCESİ</a:t>
            </a:r>
            <a:endParaRPr lang="en-US" sz="1500" dirty="0"/>
          </a:p>
        </p:txBody>
      </p:sp>
      <p:sp>
        <p:nvSpPr>
          <p:cNvPr id="7" name="Shape 5"/>
          <p:cNvSpPr/>
          <p:nvPr/>
        </p:nvSpPr>
        <p:spPr>
          <a:xfrm>
            <a:off x="1874520" y="2743200"/>
            <a:ext cx="914400" cy="91440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2264" y="2980944"/>
            <a:ext cx="438912" cy="438912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777240" y="3840480"/>
            <a:ext cx="31089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Çanta hazırla, plan yap, tatbikat yap, eşyaları sabitle.</a:t>
            </a:r>
            <a:endParaRPr lang="en-US" sz="1250" dirty="0"/>
          </a:p>
        </p:txBody>
      </p:sp>
      <p:sp>
        <p:nvSpPr>
          <p:cNvPr id="10" name="Shape 7"/>
          <p:cNvSpPr/>
          <p:nvPr/>
        </p:nvSpPr>
        <p:spPr>
          <a:xfrm>
            <a:off x="4160520" y="3017520"/>
            <a:ext cx="365760" cy="411480"/>
          </a:xfrm>
          <a:prstGeom prst="chevron">
            <a:avLst/>
          </a:prstGeom>
          <a:solidFill>
            <a:srgbClr val="6E6E88"/>
          </a:solidFill>
          <a:ln/>
        </p:spPr>
      </p:sp>
      <p:sp>
        <p:nvSpPr>
          <p:cNvPr id="11" name="Shape 8"/>
          <p:cNvSpPr/>
          <p:nvPr/>
        </p:nvSpPr>
        <p:spPr>
          <a:xfrm>
            <a:off x="4306824" y="1691640"/>
            <a:ext cx="3566160" cy="3200400"/>
          </a:xfrm>
          <a:prstGeom prst="roundRect">
            <a:avLst>
              <a:gd name="adj" fmla="val 371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2" name="Shape 9"/>
          <p:cNvSpPr/>
          <p:nvPr/>
        </p:nvSpPr>
        <p:spPr>
          <a:xfrm>
            <a:off x="4306824" y="1691640"/>
            <a:ext cx="3566160" cy="822960"/>
          </a:xfrm>
          <a:prstGeom prst="roundRect">
            <a:avLst>
              <a:gd name="adj" fmla="val 14444"/>
            </a:avLst>
          </a:prstGeom>
          <a:solidFill>
            <a:srgbClr val="E45B4E"/>
          </a:solidFill>
          <a:ln/>
        </p:spPr>
      </p:sp>
      <p:sp>
        <p:nvSpPr>
          <p:cNvPr id="13" name="Text 10"/>
          <p:cNvSpPr/>
          <p:nvPr/>
        </p:nvSpPr>
        <p:spPr>
          <a:xfrm>
            <a:off x="4306824" y="1691640"/>
            <a:ext cx="35661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SIRASI</a:t>
            </a:r>
            <a:endParaRPr lang="en-US" sz="1500" dirty="0"/>
          </a:p>
        </p:txBody>
      </p:sp>
      <p:sp>
        <p:nvSpPr>
          <p:cNvPr id="14" name="Shape 11"/>
          <p:cNvSpPr/>
          <p:nvPr/>
        </p:nvSpPr>
        <p:spPr>
          <a:xfrm>
            <a:off x="5632704" y="2743200"/>
            <a:ext cx="914400" cy="914400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0448" y="2980944"/>
            <a:ext cx="438912" cy="438912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4535424" y="3840480"/>
            <a:ext cx="31089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Panik yapma, güvenli yere sığın, acil eylem planına uy.</a:t>
            </a:r>
            <a:endParaRPr lang="en-US" sz="1250" dirty="0"/>
          </a:p>
        </p:txBody>
      </p:sp>
      <p:sp>
        <p:nvSpPr>
          <p:cNvPr id="17" name="Shape 13"/>
          <p:cNvSpPr/>
          <p:nvPr/>
        </p:nvSpPr>
        <p:spPr>
          <a:xfrm>
            <a:off x="7918704" y="3017520"/>
            <a:ext cx="365760" cy="411480"/>
          </a:xfrm>
          <a:prstGeom prst="chevron">
            <a:avLst/>
          </a:prstGeom>
          <a:solidFill>
            <a:srgbClr val="6E6E88"/>
          </a:solidFill>
          <a:ln/>
        </p:spPr>
      </p:sp>
      <p:sp>
        <p:nvSpPr>
          <p:cNvPr id="18" name="Shape 14"/>
          <p:cNvSpPr/>
          <p:nvPr/>
        </p:nvSpPr>
        <p:spPr>
          <a:xfrm>
            <a:off x="8065008" y="1691640"/>
            <a:ext cx="3566160" cy="3200400"/>
          </a:xfrm>
          <a:prstGeom prst="roundRect">
            <a:avLst>
              <a:gd name="adj" fmla="val 371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5"/>
          <p:cNvSpPr/>
          <p:nvPr/>
        </p:nvSpPr>
        <p:spPr>
          <a:xfrm>
            <a:off x="8065008" y="1691640"/>
            <a:ext cx="3566160" cy="822960"/>
          </a:xfrm>
          <a:prstGeom prst="roundRect">
            <a:avLst>
              <a:gd name="adj" fmla="val 14444"/>
            </a:avLst>
          </a:prstGeom>
          <a:solidFill>
            <a:srgbClr val="E9971B"/>
          </a:solidFill>
          <a:ln/>
        </p:spPr>
      </p:sp>
      <p:sp>
        <p:nvSpPr>
          <p:cNvPr id="20" name="Text 16"/>
          <p:cNvSpPr/>
          <p:nvPr/>
        </p:nvSpPr>
        <p:spPr>
          <a:xfrm>
            <a:off x="8065008" y="1691640"/>
            <a:ext cx="356616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SONRASI</a:t>
            </a:r>
            <a:endParaRPr lang="en-US" sz="1500" dirty="0"/>
          </a:p>
        </p:txBody>
      </p:sp>
      <p:sp>
        <p:nvSpPr>
          <p:cNvPr id="21" name="Shape 17"/>
          <p:cNvSpPr/>
          <p:nvPr/>
        </p:nvSpPr>
        <p:spPr>
          <a:xfrm>
            <a:off x="9390888" y="2743200"/>
            <a:ext cx="914400" cy="91440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28632" y="2980944"/>
            <a:ext cx="438912" cy="438912"/>
          </a:xfrm>
          <a:prstGeom prst="rect">
            <a:avLst/>
          </a:prstGeom>
        </p:spPr>
      </p:pic>
      <p:sp>
        <p:nvSpPr>
          <p:cNvPr id="23" name="Text 18"/>
          <p:cNvSpPr/>
          <p:nvPr/>
        </p:nvSpPr>
        <p:spPr>
          <a:xfrm>
            <a:off x="8293608" y="3840480"/>
            <a:ext cx="3108960" cy="9601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Toplanma alanına git, yıkık yapılardan uzak dur, telefonu gereksiz kullanma.</a:t>
            </a:r>
            <a:endParaRPr lang="en-US" sz="1250" dirty="0"/>
          </a:p>
        </p:txBody>
      </p:sp>
      <p:sp>
        <p:nvSpPr>
          <p:cNvPr id="24" name="Shape 19"/>
          <p:cNvSpPr/>
          <p:nvPr/>
        </p:nvSpPr>
        <p:spPr>
          <a:xfrm>
            <a:off x="548640" y="5074920"/>
            <a:ext cx="11091672" cy="1051560"/>
          </a:xfrm>
          <a:prstGeom prst="roundRect">
            <a:avLst>
              <a:gd name="adj" fmla="val 11304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5" name="Shape 20"/>
          <p:cNvSpPr/>
          <p:nvPr/>
        </p:nvSpPr>
        <p:spPr>
          <a:xfrm>
            <a:off x="914400" y="5303520"/>
            <a:ext cx="566928" cy="566928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6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1801" y="5450921"/>
            <a:ext cx="272125" cy="272125"/>
          </a:xfrm>
          <a:prstGeom prst="rect">
            <a:avLst/>
          </a:prstGeom>
        </p:spPr>
      </p:pic>
      <p:sp>
        <p:nvSpPr>
          <p:cNvPr id="27" name="Text 21"/>
          <p:cNvSpPr/>
          <p:nvPr/>
        </p:nvSpPr>
        <p:spPr>
          <a:xfrm>
            <a:off x="1691640" y="5074920"/>
            <a:ext cx="9692640" cy="1051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Kurumlar da hazırlanır: AFAD ve Türk Kızılay plan yapar, tatbikat düzenler; afet sonrası arama-kurtarma ile gıda, barınma ve sağlık ihtiyaçlarını karşılar.</a:t>
            </a:r>
            <a:endParaRPr lang="en-US" sz="1350" dirty="0"/>
          </a:p>
        </p:txBody>
      </p:sp>
      <p:sp>
        <p:nvSpPr>
          <p:cNvPr id="28" name="Text 22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17</a:t>
            </a:r>
            <a:endParaRPr lang="en-US" sz="900" dirty="0"/>
          </a:p>
        </p:txBody>
      </p:sp>
      <p:pic>
        <p:nvPicPr>
          <p:cNvPr id="29" name="Image 4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3: Hazırlık Uzmanı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 davranış afet ÖNCESİNDE mi, SONRASINDA mı yapılır? Grubunla karar ver!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Acil durum çantası hazırlamak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Toplanma alanına gitmek</a:t>
            </a:r>
            <a:endParaRPr lang="en-US" sz="140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Tatbikat yapmak</a:t>
            </a:r>
            <a:endParaRPr lang="en-US" sz="140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Yıkık binalardan uzak durmak</a:t>
            </a:r>
            <a:endParaRPr lang="en-US" sz="140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FFFFFF"/>
          </a:solidFill>
          <a:ln w="15875">
            <a:solidFill>
              <a:srgbClr val="6E6E88"/>
            </a:solidFill>
            <a:prstDash val="dash"/>
          </a:ln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?</a:t>
            </a:r>
            <a:endParaRPr lang="en-US" sz="1600" dirty="0"/>
          </a:p>
        </p:txBody>
      </p:sp>
      <p:sp>
        <p:nvSpPr>
          <p:cNvPr id="31" name="Shape 24"/>
          <p:cNvSpPr/>
          <p:nvPr/>
        </p:nvSpPr>
        <p:spPr>
          <a:xfrm>
            <a:off x="548640" y="5943600"/>
            <a:ext cx="11091672" cy="502920"/>
          </a:xfrm>
          <a:prstGeom prst="roundRect">
            <a:avLst>
              <a:gd name="adj" fmla="val 18182"/>
            </a:avLst>
          </a:prstGeom>
          <a:solidFill>
            <a:srgbClr val="E4E3F2"/>
          </a:solidFill>
          <a:ln/>
        </p:spPr>
      </p:sp>
      <p:sp>
        <p:nvSpPr>
          <p:cNvPr id="32" name="Text 25"/>
          <p:cNvSpPr/>
          <p:nvPr/>
        </p:nvSpPr>
        <p:spPr>
          <a:xfrm>
            <a:off x="548640" y="5943600"/>
            <a:ext cx="11091672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5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Karar verin… Cevaplar sonraki slaytta!  ➡️</a:t>
            </a:r>
            <a:endParaRPr lang="en-US" sz="1350" dirty="0"/>
          </a:p>
        </p:txBody>
      </p:sp>
      <p:sp>
        <p:nvSpPr>
          <p:cNvPr id="33" name="Text 2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18</a:t>
            </a:r>
            <a:endParaRPr lang="en-US" sz="900" dirty="0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BEB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YILDIZ GÖREVİ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✅ Görev 3: Cevaplar</a:t>
            </a:r>
            <a:endParaRPr lang="en-US" sz="3000" dirty="0"/>
          </a:p>
        </p:txBody>
      </p:sp>
      <p:sp>
        <p:nvSpPr>
          <p:cNvPr id="6" name="Text 3"/>
          <p:cNvSpPr/>
          <p:nvPr/>
        </p:nvSpPr>
        <p:spPr>
          <a:xfrm>
            <a:off x="548640" y="164592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Çanta ve tatbikat hazırlıktır → ÖNCESİ. Toplanma ve yıkıktan uzak durma → SONRASI.</a:t>
            </a:r>
            <a:endParaRPr lang="en-US" sz="1500" dirty="0"/>
          </a:p>
        </p:txBody>
      </p:sp>
      <p:sp>
        <p:nvSpPr>
          <p:cNvPr id="7" name="Shape 4"/>
          <p:cNvSpPr/>
          <p:nvPr/>
        </p:nvSpPr>
        <p:spPr>
          <a:xfrm>
            <a:off x="548640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822960" y="260604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2808122"/>
            <a:ext cx="373075" cy="373075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783080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Acil durum çantası hazırlamak</a:t>
            </a:r>
            <a:endParaRPr lang="en-US" sz="1400" dirty="0"/>
          </a:p>
        </p:txBody>
      </p:sp>
      <p:sp>
        <p:nvSpPr>
          <p:cNvPr id="11" name="Shape 7"/>
          <p:cNvSpPr/>
          <p:nvPr/>
        </p:nvSpPr>
        <p:spPr>
          <a:xfrm>
            <a:off x="4480560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12" name="Text 8"/>
          <p:cNvSpPr/>
          <p:nvPr/>
        </p:nvSpPr>
        <p:spPr>
          <a:xfrm>
            <a:off x="4480560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ÖNCESİ</a:t>
            </a:r>
            <a:endParaRPr lang="en-US" sz="1050" dirty="0"/>
          </a:p>
        </p:txBody>
      </p:sp>
      <p:sp>
        <p:nvSpPr>
          <p:cNvPr id="13" name="Shape 9"/>
          <p:cNvSpPr/>
          <p:nvPr/>
        </p:nvSpPr>
        <p:spPr>
          <a:xfrm>
            <a:off x="6181344" y="224028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0"/>
          <p:cNvSpPr/>
          <p:nvPr/>
        </p:nvSpPr>
        <p:spPr>
          <a:xfrm>
            <a:off x="6455664" y="260604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2808122"/>
            <a:ext cx="373075" cy="373075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415784" y="242316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Toplanma alanına gitmek</a:t>
            </a:r>
            <a:endParaRPr lang="en-US" sz="1400" dirty="0"/>
          </a:p>
        </p:txBody>
      </p:sp>
      <p:sp>
        <p:nvSpPr>
          <p:cNvPr id="17" name="Shape 12"/>
          <p:cNvSpPr/>
          <p:nvPr/>
        </p:nvSpPr>
        <p:spPr>
          <a:xfrm>
            <a:off x="10113264" y="272491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9971B"/>
          </a:solidFill>
          <a:ln/>
        </p:spPr>
      </p:sp>
      <p:sp>
        <p:nvSpPr>
          <p:cNvPr id="18" name="Text 13"/>
          <p:cNvSpPr/>
          <p:nvPr/>
        </p:nvSpPr>
        <p:spPr>
          <a:xfrm>
            <a:off x="10113264" y="272491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SONRASI</a:t>
            </a:r>
            <a:endParaRPr lang="en-US" sz="1050" dirty="0"/>
          </a:p>
        </p:txBody>
      </p:sp>
      <p:sp>
        <p:nvSpPr>
          <p:cNvPr id="19" name="Shape 14"/>
          <p:cNvSpPr/>
          <p:nvPr/>
        </p:nvSpPr>
        <p:spPr>
          <a:xfrm>
            <a:off x="548640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Shape 15"/>
          <p:cNvSpPr/>
          <p:nvPr/>
        </p:nvSpPr>
        <p:spPr>
          <a:xfrm>
            <a:off x="822960" y="4343400"/>
            <a:ext cx="777240" cy="7772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1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5042" y="4545482"/>
            <a:ext cx="373075" cy="373075"/>
          </a:xfrm>
          <a:prstGeom prst="rect">
            <a:avLst/>
          </a:prstGeom>
        </p:spPr>
      </p:pic>
      <p:sp>
        <p:nvSpPr>
          <p:cNvPr id="22" name="Text 16"/>
          <p:cNvSpPr/>
          <p:nvPr/>
        </p:nvSpPr>
        <p:spPr>
          <a:xfrm>
            <a:off x="1783080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Tatbikat yapmak</a:t>
            </a:r>
            <a:endParaRPr lang="en-US" sz="1400" dirty="0"/>
          </a:p>
        </p:txBody>
      </p:sp>
      <p:sp>
        <p:nvSpPr>
          <p:cNvPr id="23" name="Shape 17"/>
          <p:cNvSpPr/>
          <p:nvPr/>
        </p:nvSpPr>
        <p:spPr>
          <a:xfrm>
            <a:off x="4480560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159C8E"/>
          </a:solidFill>
          <a:ln/>
        </p:spPr>
      </p:sp>
      <p:sp>
        <p:nvSpPr>
          <p:cNvPr id="24" name="Text 18"/>
          <p:cNvSpPr/>
          <p:nvPr/>
        </p:nvSpPr>
        <p:spPr>
          <a:xfrm>
            <a:off x="4480560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ÖNCESİ</a:t>
            </a:r>
            <a:endParaRPr lang="en-US" sz="1050" dirty="0"/>
          </a:p>
        </p:txBody>
      </p:sp>
      <p:sp>
        <p:nvSpPr>
          <p:cNvPr id="25" name="Shape 19"/>
          <p:cNvSpPr/>
          <p:nvPr/>
        </p:nvSpPr>
        <p:spPr>
          <a:xfrm>
            <a:off x="6181344" y="3977640"/>
            <a:ext cx="5440680" cy="1508760"/>
          </a:xfrm>
          <a:prstGeom prst="roundRect">
            <a:avLst>
              <a:gd name="adj" fmla="val 7879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6" name="Shape 20"/>
          <p:cNvSpPr/>
          <p:nvPr/>
        </p:nvSpPr>
        <p:spPr>
          <a:xfrm>
            <a:off x="6455664" y="434340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57746" y="4545482"/>
            <a:ext cx="373075" cy="37307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7415784" y="4160520"/>
            <a:ext cx="3977640" cy="1143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Yıkık binalardan uzak durmak</a:t>
            </a:r>
            <a:endParaRPr lang="en-US" sz="1400" dirty="0"/>
          </a:p>
        </p:txBody>
      </p:sp>
      <p:sp>
        <p:nvSpPr>
          <p:cNvPr id="29" name="Shape 22"/>
          <p:cNvSpPr/>
          <p:nvPr/>
        </p:nvSpPr>
        <p:spPr>
          <a:xfrm>
            <a:off x="10113264" y="4462272"/>
            <a:ext cx="1371600" cy="530352"/>
          </a:xfrm>
          <a:prstGeom prst="roundRect">
            <a:avLst>
              <a:gd name="adj" fmla="val 48276"/>
            </a:avLst>
          </a:prstGeom>
          <a:solidFill>
            <a:srgbClr val="E9971B"/>
          </a:solidFill>
          <a:ln/>
        </p:spPr>
      </p:sp>
      <p:sp>
        <p:nvSpPr>
          <p:cNvPr id="30" name="Text 23"/>
          <p:cNvSpPr/>
          <p:nvPr/>
        </p:nvSpPr>
        <p:spPr>
          <a:xfrm>
            <a:off x="10113264" y="4462272"/>
            <a:ext cx="1371600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SONRASI</a:t>
            </a:r>
            <a:endParaRPr lang="en-US" sz="1050" dirty="0"/>
          </a:p>
        </p:txBody>
      </p:sp>
      <p:sp>
        <p:nvSpPr>
          <p:cNvPr id="31" name="Text 24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i="1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Doğru bilen her grup 1 YILDIZ kazanır!  ⭐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19</a:t>
            </a:r>
            <a:endParaRPr lang="en-US" sz="900" dirty="0"/>
          </a:p>
        </p:txBody>
      </p:sp>
      <p:pic>
        <p:nvPicPr>
          <p:cNvPr id="33" name="Image 5" descr="preencoded.png"/>
          <p:cNvPicPr>
            <a:picLocks noChangeAspect="1"/>
          </p:cNvPicPr>
          <p:nvPr/>
        </p:nvPicPr>
        <p:blipFill>
          <a:blip r:embed="rId6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AFETLERIN ETKILERI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Afetler Bizi Nasıl Etkiler?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4846320" cy="2651760"/>
          </a:xfrm>
          <a:prstGeom prst="roundRect">
            <a:avLst>
              <a:gd name="adj" fmla="val 3448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30936" y="1773936"/>
            <a:ext cx="4681728" cy="2487168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548640" y="4197096"/>
            <a:ext cx="4846320" cy="146304"/>
          </a:xfrm>
          <a:prstGeom prst="roundRect">
            <a:avLst>
              <a:gd name="adj" fmla="val 31250"/>
            </a:avLst>
          </a:prstGeom>
          <a:solidFill>
            <a:srgbClr val="E45B4E"/>
          </a:solidFill>
          <a:ln/>
        </p:spPr>
      </p:sp>
      <p:sp>
        <p:nvSpPr>
          <p:cNvPr id="7" name="Shape 4"/>
          <p:cNvSpPr/>
          <p:nvPr/>
        </p:nvSpPr>
        <p:spPr>
          <a:xfrm>
            <a:off x="548640" y="4526280"/>
            <a:ext cx="4846320" cy="1600200"/>
          </a:xfrm>
          <a:prstGeom prst="roundRect">
            <a:avLst>
              <a:gd name="adj" fmla="val 571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30936" y="4608576"/>
            <a:ext cx="4681728" cy="1435608"/>
          </a:xfrm>
          <a:prstGeom prst="rect">
            <a:avLst/>
          </a:prstGeom>
        </p:spPr>
      </p:pic>
      <p:sp>
        <p:nvSpPr>
          <p:cNvPr id="9" name="Shape 5"/>
          <p:cNvSpPr/>
          <p:nvPr/>
        </p:nvSpPr>
        <p:spPr>
          <a:xfrm>
            <a:off x="548640" y="5980176"/>
            <a:ext cx="4846320" cy="146304"/>
          </a:xfrm>
          <a:prstGeom prst="roundRect">
            <a:avLst>
              <a:gd name="adj" fmla="val 31250"/>
            </a:avLst>
          </a:prstGeom>
          <a:solidFill>
            <a:srgbClr val="159C8E"/>
          </a:solidFill>
          <a:ln/>
        </p:spPr>
      </p:sp>
      <p:sp>
        <p:nvSpPr>
          <p:cNvPr id="10" name="Shape 6"/>
          <p:cNvSpPr/>
          <p:nvPr/>
        </p:nvSpPr>
        <p:spPr>
          <a:xfrm>
            <a:off x="5669280" y="1737360"/>
            <a:ext cx="5971032" cy="777240"/>
          </a:xfrm>
          <a:prstGeom prst="roundRect">
            <a:avLst>
              <a:gd name="adj" fmla="val 1529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7"/>
          <p:cNvSpPr/>
          <p:nvPr/>
        </p:nvSpPr>
        <p:spPr>
          <a:xfrm>
            <a:off x="5897880" y="1856232"/>
            <a:ext cx="530352" cy="530352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5772" y="1994124"/>
            <a:ext cx="254569" cy="254569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6629400" y="1737360"/>
            <a:ext cx="484632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Can ve mal kayıpları yaşanır.</a:t>
            </a:r>
            <a:endParaRPr lang="en-US" sz="1300" dirty="0"/>
          </a:p>
        </p:txBody>
      </p:sp>
      <p:sp>
        <p:nvSpPr>
          <p:cNvPr id="14" name="Shape 9"/>
          <p:cNvSpPr/>
          <p:nvPr/>
        </p:nvSpPr>
        <p:spPr>
          <a:xfrm>
            <a:off x="5669280" y="2633472"/>
            <a:ext cx="5971032" cy="777240"/>
          </a:xfrm>
          <a:prstGeom prst="roundRect">
            <a:avLst>
              <a:gd name="adj" fmla="val 1529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5" name="Shape 10"/>
          <p:cNvSpPr/>
          <p:nvPr/>
        </p:nvSpPr>
        <p:spPr>
          <a:xfrm>
            <a:off x="5897880" y="2752344"/>
            <a:ext cx="530352" cy="530352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5772" y="2890236"/>
            <a:ext cx="254569" cy="254569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6629400" y="2633472"/>
            <a:ext cx="484632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Yerleşim yerleri, ulaşım ve iletişim zarar görür.</a:t>
            </a:r>
            <a:endParaRPr lang="en-US" sz="1300" dirty="0"/>
          </a:p>
        </p:txBody>
      </p:sp>
      <p:sp>
        <p:nvSpPr>
          <p:cNvPr id="18" name="Shape 12"/>
          <p:cNvSpPr/>
          <p:nvPr/>
        </p:nvSpPr>
        <p:spPr>
          <a:xfrm>
            <a:off x="5669280" y="3529584"/>
            <a:ext cx="5971032" cy="777240"/>
          </a:xfrm>
          <a:prstGeom prst="roundRect">
            <a:avLst>
              <a:gd name="adj" fmla="val 1529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9" name="Shape 13"/>
          <p:cNvSpPr/>
          <p:nvPr/>
        </p:nvSpPr>
        <p:spPr>
          <a:xfrm>
            <a:off x="5897880" y="3648456"/>
            <a:ext cx="530352" cy="530352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5772" y="3786348"/>
            <a:ext cx="254569" cy="254569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6629400" y="3529584"/>
            <a:ext cx="484632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Ekonomik faaliyetler olumsuz etkilenir.</a:t>
            </a:r>
            <a:endParaRPr lang="en-US" sz="1300" dirty="0"/>
          </a:p>
        </p:txBody>
      </p:sp>
      <p:sp>
        <p:nvSpPr>
          <p:cNvPr id="22" name="Shape 15"/>
          <p:cNvSpPr/>
          <p:nvPr/>
        </p:nvSpPr>
        <p:spPr>
          <a:xfrm>
            <a:off x="5669280" y="4425696"/>
            <a:ext cx="5971032" cy="777240"/>
          </a:xfrm>
          <a:prstGeom prst="roundRect">
            <a:avLst>
              <a:gd name="adj" fmla="val 1529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6"/>
          <p:cNvSpPr/>
          <p:nvPr/>
        </p:nvSpPr>
        <p:spPr>
          <a:xfrm>
            <a:off x="5897880" y="4544568"/>
            <a:ext cx="530352" cy="530352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35772" y="4682460"/>
            <a:ext cx="254569" cy="254569"/>
          </a:xfrm>
          <a:prstGeom prst="rect">
            <a:avLst/>
          </a:prstGeom>
        </p:spPr>
      </p:pic>
      <p:sp>
        <p:nvSpPr>
          <p:cNvPr id="25" name="Text 17"/>
          <p:cNvSpPr/>
          <p:nvPr/>
        </p:nvSpPr>
        <p:spPr>
          <a:xfrm>
            <a:off x="6629400" y="4425696"/>
            <a:ext cx="484632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Eğitime ara verilebilir, göç yaşanabilir.</a:t>
            </a:r>
            <a:endParaRPr lang="en-US" sz="1300" dirty="0"/>
          </a:p>
        </p:txBody>
      </p:sp>
      <p:sp>
        <p:nvSpPr>
          <p:cNvPr id="26" name="Shape 18"/>
          <p:cNvSpPr/>
          <p:nvPr/>
        </p:nvSpPr>
        <p:spPr>
          <a:xfrm>
            <a:off x="5669280" y="5321808"/>
            <a:ext cx="5971032" cy="777240"/>
          </a:xfrm>
          <a:prstGeom prst="roundRect">
            <a:avLst>
              <a:gd name="adj" fmla="val 1529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7" name="Shape 19"/>
          <p:cNvSpPr/>
          <p:nvPr/>
        </p:nvSpPr>
        <p:spPr>
          <a:xfrm>
            <a:off x="5897880" y="5440680"/>
            <a:ext cx="530352" cy="530352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8" name="Image 6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35772" y="5578572"/>
            <a:ext cx="254569" cy="254569"/>
          </a:xfrm>
          <a:prstGeom prst="rect">
            <a:avLst/>
          </a:prstGeom>
        </p:spPr>
      </p:pic>
      <p:sp>
        <p:nvSpPr>
          <p:cNvPr id="29" name="Text 20"/>
          <p:cNvSpPr/>
          <p:nvPr/>
        </p:nvSpPr>
        <p:spPr>
          <a:xfrm>
            <a:off x="6629400" y="5321808"/>
            <a:ext cx="4846320" cy="7772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Yardımlaşma ve dayanışma duygusu güçlenir.</a:t>
            </a:r>
            <a:endParaRPr lang="en-US" sz="1300" dirty="0"/>
          </a:p>
        </p:txBody>
      </p:sp>
      <p:sp>
        <p:nvSpPr>
          <p:cNvPr id="30" name="Text 21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20</a:t>
            </a:r>
            <a:endParaRPr lang="en-US" sz="900" dirty="0"/>
          </a:p>
        </p:txBody>
      </p:sp>
      <p:pic>
        <p:nvPicPr>
          <p:cNvPr id="31" name="Image 7" descr="preencoded.png"/>
          <p:cNvPicPr>
            <a:picLocks noChangeAspect="1"/>
          </p:cNvPicPr>
          <p:nvPr/>
        </p:nvPicPr>
        <p:blipFill>
          <a:blip r:embed="rId7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E4E3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457200"/>
            <a:ext cx="1874520" cy="384048"/>
          </a:xfrm>
          <a:prstGeom prst="roundRect">
            <a:avLst>
              <a:gd name="adj" fmla="val 50000"/>
            </a:avLst>
          </a:prstGeom>
          <a:solidFill>
            <a:srgbClr val="2E2A6B"/>
          </a:solidFill>
          <a:ln/>
        </p:spPr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557784"/>
            <a:ext cx="182880" cy="1828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932688" y="457200"/>
            <a:ext cx="1417320" cy="38404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1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HAYAT</a:t>
            </a:r>
            <a:endParaRPr lang="en-US" sz="1100" dirty="0"/>
          </a:p>
        </p:txBody>
      </p:sp>
      <p:sp>
        <p:nvSpPr>
          <p:cNvPr id="5" name="Text 2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Afetlerde Yetkili Kurumlar</a:t>
            </a:r>
            <a:endParaRPr lang="en-US" sz="3000" dirty="0"/>
          </a:p>
        </p:txBody>
      </p:sp>
      <p:sp>
        <p:nvSpPr>
          <p:cNvPr id="6" name="Shape 3"/>
          <p:cNvSpPr/>
          <p:nvPr/>
        </p:nvSpPr>
        <p:spPr>
          <a:xfrm>
            <a:off x="548640" y="1828800"/>
            <a:ext cx="5440680" cy="4023360"/>
          </a:xfrm>
          <a:prstGeom prst="roundRect">
            <a:avLst>
              <a:gd name="adj" fmla="val 295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3017520" y="2148840"/>
            <a:ext cx="1188720" cy="118872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6587" y="2457907"/>
            <a:ext cx="570586" cy="570586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822960" y="3520440"/>
            <a:ext cx="489204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AFAD</a:t>
            </a:r>
            <a:endParaRPr lang="en-US" sz="2600" dirty="0"/>
          </a:p>
        </p:txBody>
      </p:sp>
      <p:sp>
        <p:nvSpPr>
          <p:cNvPr id="10" name="Text 6"/>
          <p:cNvSpPr/>
          <p:nvPr/>
        </p:nvSpPr>
        <p:spPr>
          <a:xfrm>
            <a:off x="868680" y="4160520"/>
            <a:ext cx="480060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ve Acil Durum Yönetimi Başkanlığı. Doğa kaynaklı afetlerle mücadele eder; arama-kurtarma faaliyetlerini koordine eder.</a:t>
            </a:r>
            <a:endParaRPr lang="en-US" sz="1300" dirty="0"/>
          </a:p>
        </p:txBody>
      </p:sp>
      <p:sp>
        <p:nvSpPr>
          <p:cNvPr id="11" name="Shape 7"/>
          <p:cNvSpPr/>
          <p:nvPr/>
        </p:nvSpPr>
        <p:spPr>
          <a:xfrm>
            <a:off x="6199632" y="1828800"/>
            <a:ext cx="5440680" cy="4023360"/>
          </a:xfrm>
          <a:prstGeom prst="roundRect">
            <a:avLst>
              <a:gd name="adj" fmla="val 2955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2" name="Shape 8"/>
          <p:cNvSpPr/>
          <p:nvPr/>
        </p:nvSpPr>
        <p:spPr>
          <a:xfrm>
            <a:off x="7955280" y="2148840"/>
            <a:ext cx="1920240" cy="1920240"/>
          </a:xfrm>
          <a:prstGeom prst="ellipse">
            <a:avLst/>
          </a:prstGeom>
          <a:solidFill>
            <a:srgbClr val="C0392B"/>
          </a:solidFill>
          <a:ln/>
        </p:spPr>
      </p:sp>
      <p:sp>
        <p:nvSpPr>
          <p:cNvPr id="13" name="Shape 9"/>
          <p:cNvSpPr/>
          <p:nvPr/>
        </p:nvSpPr>
        <p:spPr>
          <a:xfrm>
            <a:off x="8458200" y="2286000"/>
            <a:ext cx="1463040" cy="1645920"/>
          </a:xfrm>
          <a:prstGeom prst="ellipse">
            <a:avLst/>
          </a:prstGeom>
          <a:solidFill>
            <a:srgbClr val="FFFFFF"/>
          </a:solidFill>
          <a:ln/>
        </p:spPr>
      </p:sp>
      <p:sp>
        <p:nvSpPr>
          <p:cNvPr id="14" name="Text 10"/>
          <p:cNvSpPr/>
          <p:nvPr/>
        </p:nvSpPr>
        <p:spPr>
          <a:xfrm>
            <a:off x="6473952" y="4206240"/>
            <a:ext cx="489204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TÜRK KIZILAY</a:t>
            </a:r>
            <a:endParaRPr lang="en-US" sz="2200" dirty="0"/>
          </a:p>
        </p:txBody>
      </p:sp>
      <p:sp>
        <p:nvSpPr>
          <p:cNvPr id="15" name="Text 11"/>
          <p:cNvSpPr/>
          <p:nvPr/>
        </p:nvSpPr>
        <p:spPr>
          <a:xfrm>
            <a:off x="6519672" y="4754880"/>
            <a:ext cx="480060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Afet, kan, sağlık, barınma, sosyal yardım, ilk yardım ve eğitim alanlarında çalışır; ihtiyaç sahiplerine yardım ulaştırır.</a:t>
            </a:r>
            <a:endParaRPr lang="en-US" sz="1300" dirty="0"/>
          </a:p>
        </p:txBody>
      </p:sp>
      <p:sp>
        <p:nvSpPr>
          <p:cNvPr id="16" name="Text 12"/>
          <p:cNvSpPr/>
          <p:nvPr/>
        </p:nvSpPr>
        <p:spPr>
          <a:xfrm>
            <a:off x="548640" y="5989320"/>
            <a:ext cx="1109167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b="1" i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Ayrıca bakanlıklar, belediyeler ve sivil toplum kuruluşları da afetlerin etkilerini azaltmak için çalışır.</a:t>
            </a:r>
            <a:endParaRPr lang="en-US" sz="1300" dirty="0"/>
          </a:p>
        </p:txBody>
      </p:sp>
      <p:sp>
        <p:nvSpPr>
          <p:cNvPr id="17" name="Text 13"/>
          <p:cNvSpPr/>
          <p:nvPr/>
        </p:nvSpPr>
        <p:spPr>
          <a:xfrm>
            <a:off x="548640" y="6355080"/>
            <a:ext cx="11091672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850" i="1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Not: Kurum logoları telif nedeniyle stilize edilmiştir.</a:t>
            </a:r>
            <a:endParaRPr lang="en-US" sz="850" dirty="0"/>
          </a:p>
        </p:txBody>
      </p:sp>
      <p:sp>
        <p:nvSpPr>
          <p:cNvPr id="18" name="Text 1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21</a:t>
            </a:r>
            <a:endParaRPr lang="en-US" sz="900" dirty="0"/>
          </a:p>
        </p:txBody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BAĞLANTIYI KUR</a:t>
            </a:r>
            <a:endParaRPr lang="en-US" sz="1300" dirty="0"/>
          </a:p>
        </p:txBody>
      </p:sp>
      <p:sp>
        <p:nvSpPr>
          <p:cNvPr id="6" name="Text 4"/>
          <p:cNvSpPr/>
          <p:nvPr/>
        </p:nvSpPr>
        <p:spPr>
          <a:xfrm>
            <a:off x="548640" y="713232"/>
            <a:ext cx="1097280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Kavram Haritamız</a:t>
            </a:r>
            <a:endParaRPr lang="en-US" sz="3100" dirty="0"/>
          </a:p>
        </p:txBody>
      </p:sp>
      <p:sp>
        <p:nvSpPr>
          <p:cNvPr id="7" name="Shape 5"/>
          <p:cNvSpPr/>
          <p:nvPr/>
        </p:nvSpPr>
        <p:spPr>
          <a:xfrm>
            <a:off x="822960" y="1965960"/>
            <a:ext cx="3200400" cy="2011680"/>
          </a:xfrm>
          <a:prstGeom prst="roundRect">
            <a:avLst>
              <a:gd name="adj" fmla="val 5909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8" name="Shape 6"/>
          <p:cNvSpPr/>
          <p:nvPr/>
        </p:nvSpPr>
        <p:spPr>
          <a:xfrm>
            <a:off x="1965960" y="2194560"/>
            <a:ext cx="914400" cy="91440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3704" y="2432304"/>
            <a:ext cx="438912" cy="438912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868680" y="3200400"/>
            <a:ext cx="3108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OLAYI</a:t>
            </a:r>
            <a:endParaRPr lang="en-US" sz="1400" dirty="0"/>
          </a:p>
        </p:txBody>
      </p:sp>
      <p:sp>
        <p:nvSpPr>
          <p:cNvPr id="11" name="Text 8"/>
          <p:cNvSpPr/>
          <p:nvPr/>
        </p:nvSpPr>
        <p:spPr>
          <a:xfrm>
            <a:off x="868680" y="3611880"/>
            <a:ext cx="31089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Kar · yağmur · rüzgâr</a:t>
            </a:r>
            <a:endParaRPr lang="en-US" sz="1100" dirty="0"/>
          </a:p>
        </p:txBody>
      </p:sp>
      <p:sp>
        <p:nvSpPr>
          <p:cNvPr id="12" name="Shape 9"/>
          <p:cNvSpPr/>
          <p:nvPr/>
        </p:nvSpPr>
        <p:spPr>
          <a:xfrm>
            <a:off x="4069080" y="2788920"/>
            <a:ext cx="411480" cy="457200"/>
          </a:xfrm>
          <a:prstGeom prst="chevron">
            <a:avLst/>
          </a:prstGeom>
          <a:solidFill>
            <a:srgbClr val="E9971B"/>
          </a:solidFill>
          <a:ln/>
        </p:spPr>
      </p:sp>
      <p:sp>
        <p:nvSpPr>
          <p:cNvPr id="13" name="Shape 10"/>
          <p:cNvSpPr/>
          <p:nvPr/>
        </p:nvSpPr>
        <p:spPr>
          <a:xfrm>
            <a:off x="4572000" y="1965960"/>
            <a:ext cx="3291840" cy="2011680"/>
          </a:xfrm>
          <a:prstGeom prst="roundRect">
            <a:avLst>
              <a:gd name="adj" fmla="val 5909"/>
            </a:avLst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5760720" y="2194560"/>
            <a:ext cx="914400" cy="914400"/>
          </a:xfrm>
          <a:prstGeom prst="ellipse">
            <a:avLst/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8464" y="2432304"/>
            <a:ext cx="438912" cy="438912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4617720" y="3200400"/>
            <a:ext cx="32004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</a:t>
            </a:r>
            <a:endParaRPr lang="en-US" sz="1500" dirty="0"/>
          </a:p>
        </p:txBody>
      </p:sp>
      <p:sp>
        <p:nvSpPr>
          <p:cNvPr id="17" name="Text 13"/>
          <p:cNvSpPr/>
          <p:nvPr/>
        </p:nvSpPr>
        <p:spPr>
          <a:xfrm>
            <a:off x="4617720" y="3611880"/>
            <a:ext cx="3200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FFE8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Şiddet + önlemsizlik</a:t>
            </a:r>
            <a:endParaRPr lang="en-US" sz="1100" dirty="0"/>
          </a:p>
        </p:txBody>
      </p:sp>
      <p:sp>
        <p:nvSpPr>
          <p:cNvPr id="18" name="Shape 14"/>
          <p:cNvSpPr/>
          <p:nvPr/>
        </p:nvSpPr>
        <p:spPr>
          <a:xfrm>
            <a:off x="7909560" y="2788920"/>
            <a:ext cx="411480" cy="457200"/>
          </a:xfrm>
          <a:prstGeom prst="chevron">
            <a:avLst/>
          </a:prstGeom>
          <a:solidFill>
            <a:srgbClr val="E9971B"/>
          </a:solidFill>
          <a:ln/>
        </p:spPr>
      </p:sp>
      <p:sp>
        <p:nvSpPr>
          <p:cNvPr id="19" name="Shape 15"/>
          <p:cNvSpPr/>
          <p:nvPr/>
        </p:nvSpPr>
        <p:spPr>
          <a:xfrm>
            <a:off x="8412480" y="1371600"/>
            <a:ext cx="3227832" cy="1508760"/>
          </a:xfrm>
          <a:prstGeom prst="roundRect">
            <a:avLst>
              <a:gd name="adj" fmla="val 7879"/>
            </a:avLst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0" name="Text 16"/>
          <p:cNvSpPr/>
          <p:nvPr/>
        </p:nvSpPr>
        <p:spPr>
          <a:xfrm>
            <a:off x="8458200" y="1463040"/>
            <a:ext cx="31363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ETKİLER</a:t>
            </a:r>
            <a:endParaRPr lang="en-US" sz="1400" dirty="0"/>
          </a:p>
        </p:txBody>
      </p:sp>
      <p:sp>
        <p:nvSpPr>
          <p:cNvPr id="21" name="Text 17"/>
          <p:cNvSpPr/>
          <p:nvPr/>
        </p:nvSpPr>
        <p:spPr>
          <a:xfrm>
            <a:off x="8458200" y="1965960"/>
            <a:ext cx="313639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Can · mal · ekonomi</a:t>
            </a:r>
            <a:endParaRPr lang="en-US" sz="1150" dirty="0"/>
          </a:p>
        </p:txBody>
      </p:sp>
      <p:sp>
        <p:nvSpPr>
          <p:cNvPr id="22" name="Shape 18"/>
          <p:cNvSpPr/>
          <p:nvPr/>
        </p:nvSpPr>
        <p:spPr>
          <a:xfrm>
            <a:off x="8412480" y="3063240"/>
            <a:ext cx="3227832" cy="1508760"/>
          </a:xfrm>
          <a:prstGeom prst="roundRect">
            <a:avLst>
              <a:gd name="adj" fmla="val 7879"/>
            </a:avLst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Text 19"/>
          <p:cNvSpPr/>
          <p:nvPr/>
        </p:nvSpPr>
        <p:spPr>
          <a:xfrm>
            <a:off x="8458200" y="3200400"/>
            <a:ext cx="313639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ÖNLEM</a:t>
            </a:r>
            <a:endParaRPr lang="en-US" sz="1400" dirty="0"/>
          </a:p>
        </p:txBody>
      </p:sp>
      <p:sp>
        <p:nvSpPr>
          <p:cNvPr id="24" name="Text 20"/>
          <p:cNvSpPr/>
          <p:nvPr/>
        </p:nvSpPr>
        <p:spPr>
          <a:xfrm>
            <a:off x="8458200" y="3657600"/>
            <a:ext cx="3136392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 · çanta · sağlam yapı</a:t>
            </a:r>
            <a:endParaRPr lang="en-US" sz="1100" dirty="0"/>
          </a:p>
        </p:txBody>
      </p:sp>
      <p:sp>
        <p:nvSpPr>
          <p:cNvPr id="25" name="Shape 21"/>
          <p:cNvSpPr/>
          <p:nvPr/>
        </p:nvSpPr>
        <p:spPr>
          <a:xfrm>
            <a:off x="822960" y="5074920"/>
            <a:ext cx="10817352" cy="914400"/>
          </a:xfrm>
          <a:prstGeom prst="roundRect">
            <a:avLst>
              <a:gd name="adj" fmla="val 12000"/>
            </a:avLst>
          </a:prstGeom>
          <a:solidFill>
            <a:srgbClr val="211E52"/>
          </a:solidFill>
          <a:ln/>
        </p:spPr>
      </p:sp>
      <p:sp>
        <p:nvSpPr>
          <p:cNvPr id="26" name="Text 22"/>
          <p:cNvSpPr/>
          <p:nvPr/>
        </p:nvSpPr>
        <p:spPr>
          <a:xfrm>
            <a:off x="1097280" y="5074920"/>
            <a:ext cx="1024128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i="1" dirty="0">
                <a:solidFill>
                  <a:srgbClr val="F0D9A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olayı + şiddet/önlemsizlik → afet → etkiler; önlem alırsak etkileri azaltırız.</a:t>
            </a:r>
            <a:endParaRPr lang="en-US" sz="1500" dirty="0"/>
          </a:p>
        </p:txBody>
      </p:sp>
      <p:sp>
        <p:nvSpPr>
          <p:cNvPr id="27" name="Text 23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22</a:t>
            </a:r>
            <a:endParaRPr lang="en-US" sz="900" dirty="0"/>
          </a:p>
        </p:txBody>
      </p:sp>
      <p:pic>
        <p:nvPicPr>
          <p:cNvPr id="28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TOPARLAYALIM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Konuyu Özetleyelim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731520" y="1764792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1897929"/>
            <a:ext cx="245791" cy="245791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463040" y="1645920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olayları doğanın düzen içindeki oluşumlarıdır; yıkıma ve kayba yol açarsa afete dönüşür.</a:t>
            </a:r>
            <a:endParaRPr lang="en-US" sz="1250" dirty="0"/>
          </a:p>
        </p:txBody>
      </p:sp>
      <p:sp>
        <p:nvSpPr>
          <p:cNvPr id="8" name="Shape 5"/>
          <p:cNvSpPr/>
          <p:nvPr/>
        </p:nvSpPr>
        <p:spPr>
          <a:xfrm>
            <a:off x="548640" y="2542032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6"/>
          <p:cNvSpPr/>
          <p:nvPr/>
        </p:nvSpPr>
        <p:spPr>
          <a:xfrm>
            <a:off x="731520" y="2660904"/>
            <a:ext cx="512064" cy="512064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2794041"/>
            <a:ext cx="245791" cy="245791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463040" y="2542032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Afetler yeryüzü hareketleri, hava-iklim ya da hem doğa hem insan kaynaklı olabilir.</a:t>
            </a:r>
            <a:endParaRPr lang="en-US" sz="1250" dirty="0"/>
          </a:p>
        </p:txBody>
      </p:sp>
      <p:sp>
        <p:nvSpPr>
          <p:cNvPr id="12" name="Shape 8"/>
          <p:cNvSpPr/>
          <p:nvPr/>
        </p:nvSpPr>
        <p:spPr>
          <a:xfrm>
            <a:off x="548640" y="3438144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9"/>
          <p:cNvSpPr/>
          <p:nvPr/>
        </p:nvSpPr>
        <p:spPr>
          <a:xfrm>
            <a:off x="731520" y="3557016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3690153"/>
            <a:ext cx="245791" cy="245791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463040" y="3438144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Ülkemiz bir deprem ülkesidir; sel Marmara-Karadeniz’de, çığ Doğu Anadolu’da, heyelan Karadeniz’de sık görülür.</a:t>
            </a:r>
            <a:endParaRPr lang="en-US" sz="1250" dirty="0"/>
          </a:p>
        </p:txBody>
      </p:sp>
      <p:sp>
        <p:nvSpPr>
          <p:cNvPr id="16" name="Shape 11"/>
          <p:cNvSpPr/>
          <p:nvPr/>
        </p:nvSpPr>
        <p:spPr>
          <a:xfrm>
            <a:off x="548640" y="4334256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2"/>
          <p:cNvSpPr/>
          <p:nvPr/>
        </p:nvSpPr>
        <p:spPr>
          <a:xfrm>
            <a:off x="731520" y="4453128"/>
            <a:ext cx="512064" cy="512064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4586265"/>
            <a:ext cx="245791" cy="245791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1463040" y="4334256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Fay hattına/dere yatağına yerleşmek ve bitki örtüsünü yok etmek afet riskini artırır.</a:t>
            </a:r>
            <a:endParaRPr lang="en-US" sz="1250" dirty="0"/>
          </a:p>
        </p:txBody>
      </p:sp>
      <p:sp>
        <p:nvSpPr>
          <p:cNvPr id="20" name="Shape 14"/>
          <p:cNvSpPr/>
          <p:nvPr/>
        </p:nvSpPr>
        <p:spPr>
          <a:xfrm>
            <a:off x="548640" y="5230368"/>
            <a:ext cx="11091672" cy="749808"/>
          </a:xfrm>
          <a:prstGeom prst="roundRect">
            <a:avLst>
              <a:gd name="adj" fmla="val 1585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1" name="Shape 15"/>
          <p:cNvSpPr/>
          <p:nvPr/>
        </p:nvSpPr>
        <p:spPr>
          <a:xfrm>
            <a:off x="731520" y="5349240"/>
            <a:ext cx="512064" cy="512064"/>
          </a:xfrm>
          <a:prstGeom prst="ellipse">
            <a:avLst/>
          </a:prstGeom>
          <a:solidFill>
            <a:srgbClr val="E45B4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657" y="5482377"/>
            <a:ext cx="245791" cy="245791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1463040" y="5230368"/>
            <a:ext cx="9966960" cy="7498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Acil durum planı, afet çantası ve “Çök-Kapan-Tutun” hayat kurtarır; AFAD ve Kızılay afetlerde görev alır.</a:t>
            </a:r>
            <a:endParaRPr lang="en-US" sz="1250" dirty="0"/>
          </a:p>
        </p:txBody>
      </p:sp>
      <p:sp>
        <p:nvSpPr>
          <p:cNvPr id="24" name="Text 1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23</a:t>
            </a:r>
            <a:endParaRPr lang="en-US" sz="900" dirty="0"/>
          </a:p>
        </p:txBody>
      </p:sp>
      <p:pic>
        <p:nvPicPr>
          <p:cNvPr id="25" name="Image 5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DEĞERLENDIRME · 1/2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Bilgi ve Yorum Soruları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45920"/>
            <a:ext cx="5486400" cy="4297680"/>
          </a:xfrm>
          <a:prstGeom prst="roundRect">
            <a:avLst>
              <a:gd name="adj" fmla="val 276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45920"/>
            <a:ext cx="5486400" cy="685800"/>
          </a:xfrm>
          <a:prstGeom prst="roundRect">
            <a:avLst>
              <a:gd name="adj" fmla="val 17333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777240" y="1645920"/>
            <a:ext cx="5029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BİLGİ SORULARI (5)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822960" y="2487168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Doğa olayı ile afet arasındaki fark nedir?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822960" y="3145536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Afetlerin kaynakları nelerdir? Örnek ver.</a:t>
            </a:r>
            <a:endParaRPr lang="en-US" sz="1250" dirty="0"/>
          </a:p>
        </p:txBody>
      </p:sp>
      <p:sp>
        <p:nvSpPr>
          <p:cNvPr id="9" name="Text 7"/>
          <p:cNvSpPr/>
          <p:nvPr/>
        </p:nvSpPr>
        <p:spPr>
          <a:xfrm>
            <a:off x="822960" y="3803904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Çığ riski en yüksek bölgemiz neresidir?</a:t>
            </a:r>
            <a:endParaRPr lang="en-US" sz="1250" dirty="0"/>
          </a:p>
        </p:txBody>
      </p:sp>
      <p:sp>
        <p:nvSpPr>
          <p:cNvPr id="10" name="Text 8"/>
          <p:cNvSpPr/>
          <p:nvPr/>
        </p:nvSpPr>
        <p:spPr>
          <a:xfrm>
            <a:off x="822960" y="4462272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Erozyon ve heyelanı artıran en önemli faktör nedir?</a:t>
            </a:r>
            <a:endParaRPr lang="en-US" sz="1250" dirty="0"/>
          </a:p>
        </p:txBody>
      </p:sp>
      <p:sp>
        <p:nvSpPr>
          <p:cNvPr id="11" name="Text 9"/>
          <p:cNvSpPr/>
          <p:nvPr/>
        </p:nvSpPr>
        <p:spPr>
          <a:xfrm>
            <a:off x="822960" y="5120640"/>
            <a:ext cx="5029200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AFAD’ın görevi nedir?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6153912" y="1645920"/>
            <a:ext cx="5486400" cy="4297680"/>
          </a:xfrm>
          <a:prstGeom prst="roundRect">
            <a:avLst>
              <a:gd name="adj" fmla="val 2766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6153912" y="1645920"/>
            <a:ext cx="5486400" cy="685800"/>
          </a:xfrm>
          <a:prstGeom prst="roundRect">
            <a:avLst>
              <a:gd name="adj" fmla="val 17333"/>
            </a:avLst>
          </a:prstGeom>
          <a:solidFill>
            <a:srgbClr val="E45B4E"/>
          </a:solidFill>
          <a:ln/>
        </p:spPr>
      </p:sp>
      <p:sp>
        <p:nvSpPr>
          <p:cNvPr id="14" name="Text 12"/>
          <p:cNvSpPr/>
          <p:nvPr/>
        </p:nvSpPr>
        <p:spPr>
          <a:xfrm>
            <a:off x="6382512" y="1645920"/>
            <a:ext cx="50292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YORUM SORULARI (3)</a:t>
            </a:r>
            <a:endParaRPr lang="en-US" sz="1500" dirty="0"/>
          </a:p>
        </p:txBody>
      </p:sp>
      <p:sp>
        <p:nvSpPr>
          <p:cNvPr id="15" name="Text 13"/>
          <p:cNvSpPr/>
          <p:nvPr/>
        </p:nvSpPr>
        <p:spPr>
          <a:xfrm>
            <a:off x="6428232" y="256032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“Deprem değil ihmal öldürür.” sözünü açıklayınız.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6428232" y="361188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Dere yatağına yapılan binalar neden risklidir?</a:t>
            </a:r>
            <a:endParaRPr lang="en-US" sz="1250" dirty="0"/>
          </a:p>
        </p:txBody>
      </p:sp>
      <p:sp>
        <p:nvSpPr>
          <p:cNvPr id="17" name="Text 15"/>
          <p:cNvSpPr/>
          <p:nvPr/>
        </p:nvSpPr>
        <p:spPr>
          <a:xfrm>
            <a:off x="6428232" y="4663440"/>
            <a:ext cx="50292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250" b="1" dirty="0">
                <a:solidFill>
                  <a:srgbClr val="E45B4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3.  </a:t>
            </a:r>
            <a:r>
              <a:rPr lang="en-US" sz="12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çantası neden 6 ayda bir güncellenmelidir?</a:t>
            </a:r>
            <a:endParaRPr lang="en-US" sz="1250" dirty="0"/>
          </a:p>
        </p:txBody>
      </p:sp>
      <p:sp>
        <p:nvSpPr>
          <p:cNvPr id="18" name="Text 16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24</a:t>
            </a:r>
            <a:endParaRPr lang="en-US" sz="900" dirty="0"/>
          </a:p>
        </p:txBody>
      </p:sp>
      <p:pic>
        <p:nvPicPr>
          <p:cNvPr id="19" name="Image 0" descr="preencoded.png"/>
          <p:cNvPicPr>
            <a:picLocks noChangeAspect="1"/>
          </p:cNvPicPr>
          <p:nvPr/>
        </p:nvPicPr>
        <p:blipFill>
          <a:blip r:embed="rId3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3F4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84048"/>
            <a:ext cx="1097280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1300" b="1" kern="0" spc="2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ÖLÇME VE DEĞERLENDIRME · 2/2</a:t>
            </a:r>
            <a:endParaRPr lang="en-US" sz="1300" dirty="0"/>
          </a:p>
        </p:txBody>
      </p:sp>
      <p:sp>
        <p:nvSpPr>
          <p:cNvPr id="3" name="Text 1"/>
          <p:cNvSpPr/>
          <p:nvPr/>
        </p:nvSpPr>
        <p:spPr>
          <a:xfrm>
            <a:off x="548640" y="713232"/>
            <a:ext cx="1106424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3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 Yaşam ve Üst Düzey Düşünme</a:t>
            </a:r>
            <a:endParaRPr lang="en-US" sz="3100" dirty="0"/>
          </a:p>
        </p:txBody>
      </p:sp>
      <p:sp>
        <p:nvSpPr>
          <p:cNvPr id="4" name="Shape 2"/>
          <p:cNvSpPr/>
          <p:nvPr/>
        </p:nvSpPr>
        <p:spPr>
          <a:xfrm>
            <a:off x="548640" y="1691640"/>
            <a:ext cx="11091672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548640" y="1691640"/>
            <a:ext cx="146304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6" name="Text 4"/>
          <p:cNvSpPr/>
          <p:nvPr/>
        </p:nvSpPr>
        <p:spPr>
          <a:xfrm>
            <a:off x="548640" y="1691640"/>
            <a:ext cx="14630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</a:t>
            </a:r>
            <a:endParaRPr lang="en-US" sz="1100" dirty="0"/>
          </a:p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YAŞAM</a:t>
            </a:r>
            <a:endParaRPr lang="en-US" sz="1100" dirty="0"/>
          </a:p>
        </p:txBody>
      </p:sp>
      <p:sp>
        <p:nvSpPr>
          <p:cNvPr id="7" name="Text 5"/>
          <p:cNvSpPr/>
          <p:nvPr/>
        </p:nvSpPr>
        <p:spPr>
          <a:xfrm>
            <a:off x="1828800" y="1691640"/>
            <a:ext cx="9509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 </a:t>
            </a:r>
            <a:r>
              <a:rPr lang="en-US" sz="14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Kendi evin için bir acil durum planı yaz: toplanma yeriniz neresi olurdu?</a:t>
            </a:r>
            <a:endParaRPr lang="en-US" sz="1450" dirty="0"/>
          </a:p>
        </p:txBody>
      </p:sp>
      <p:sp>
        <p:nvSpPr>
          <p:cNvPr id="8" name="Shape 6"/>
          <p:cNvSpPr/>
          <p:nvPr/>
        </p:nvSpPr>
        <p:spPr>
          <a:xfrm>
            <a:off x="548640" y="2743200"/>
            <a:ext cx="11091672" cy="914400"/>
          </a:xfrm>
          <a:prstGeom prst="roundRect">
            <a:avLst>
              <a:gd name="adj" fmla="val 13000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9" name="Shape 7"/>
          <p:cNvSpPr/>
          <p:nvPr/>
        </p:nvSpPr>
        <p:spPr>
          <a:xfrm>
            <a:off x="548640" y="2743200"/>
            <a:ext cx="1463040" cy="914400"/>
          </a:xfrm>
          <a:prstGeom prst="roundRect">
            <a:avLst>
              <a:gd name="adj" fmla="val 13000"/>
            </a:avLst>
          </a:prstGeom>
          <a:solidFill>
            <a:srgbClr val="159C8E"/>
          </a:solidFill>
          <a:ln/>
        </p:spPr>
      </p:sp>
      <p:sp>
        <p:nvSpPr>
          <p:cNvPr id="10" name="Text 8"/>
          <p:cNvSpPr/>
          <p:nvPr/>
        </p:nvSpPr>
        <p:spPr>
          <a:xfrm>
            <a:off x="548640" y="2743200"/>
            <a:ext cx="146304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GÜNLÜK</a:t>
            </a:r>
            <a:endParaRPr lang="en-US" sz="1100" dirty="0"/>
          </a:p>
          <a:p>
            <a:pPr marL="0" indent="0" algn="ctr">
              <a:lnSpc>
                <a:spcPts val="1300"/>
              </a:lnSpc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YAŞAM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1828800" y="2743200"/>
            <a:ext cx="9509760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159C8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 </a:t>
            </a:r>
            <a:r>
              <a:rPr lang="en-US" sz="1450" dirty="0">
                <a:solidFill>
                  <a:srgbClr val="24243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 çantana koyacağın beş malzemeyi yaz ve nedenini açıkla.</a:t>
            </a:r>
            <a:endParaRPr lang="en-US" sz="1450" dirty="0"/>
          </a:p>
        </p:txBody>
      </p:sp>
      <p:sp>
        <p:nvSpPr>
          <p:cNvPr id="12" name="Shape 10"/>
          <p:cNvSpPr/>
          <p:nvPr/>
        </p:nvSpPr>
        <p:spPr>
          <a:xfrm>
            <a:off x="548640" y="3931920"/>
            <a:ext cx="11091672" cy="2011680"/>
          </a:xfrm>
          <a:prstGeom prst="roundRect">
            <a:avLst>
              <a:gd name="adj" fmla="val 5909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822960" y="4206240"/>
            <a:ext cx="3383280" cy="457200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14" name="Shape 12"/>
          <p:cNvSpPr/>
          <p:nvPr/>
        </p:nvSpPr>
        <p:spPr>
          <a:xfrm>
            <a:off x="896112" y="4251960"/>
            <a:ext cx="329184" cy="329184"/>
          </a:xfrm>
          <a:prstGeom prst="ellipse">
            <a:avLst/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700" y="4337548"/>
            <a:ext cx="158008" cy="158008"/>
          </a:xfrm>
          <a:prstGeom prst="rect">
            <a:avLst/>
          </a:prstGeom>
        </p:spPr>
      </p:pic>
      <p:sp>
        <p:nvSpPr>
          <p:cNvPr id="16" name="Text 13"/>
          <p:cNvSpPr/>
          <p:nvPr/>
        </p:nvSpPr>
        <p:spPr>
          <a:xfrm>
            <a:off x="1280160" y="4206240"/>
            <a:ext cx="292608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ÜST DÜZEY DÜŞÜNME</a:t>
            </a:r>
            <a:endParaRPr lang="en-US" sz="1100" dirty="0"/>
          </a:p>
        </p:txBody>
      </p:sp>
      <p:sp>
        <p:nvSpPr>
          <p:cNvPr id="17" name="Text 14"/>
          <p:cNvSpPr/>
          <p:nvPr/>
        </p:nvSpPr>
        <p:spPr>
          <a:xfrm>
            <a:off x="822960" y="4754880"/>
            <a:ext cx="10515600" cy="1005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15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“Afetleri engelleyemeyiz ama etkilerini azaltabiliriz.” Bu görüşe katılıyor musun? İlimiz için üç somut öneri yazarak açıkla.</a:t>
            </a:r>
            <a:endParaRPr lang="en-US" sz="1550" dirty="0"/>
          </a:p>
        </p:txBody>
      </p:sp>
      <p:sp>
        <p:nvSpPr>
          <p:cNvPr id="18" name="Text 1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25</a:t>
            </a:r>
            <a:endParaRPr lang="en-US" sz="900" dirty="0"/>
          </a:p>
        </p:txBody>
      </p:sp>
      <p:pic>
        <p:nvPicPr>
          <p:cNvPr id="19" name="Image 1" descr="preencoded.png"/>
          <p:cNvPicPr>
            <a:picLocks noChangeAspect="1"/>
          </p:cNvPicPr>
          <p:nvPr/>
        </p:nvPicPr>
        <p:blipFill>
          <a:blip r:embed="rId4">
            <a:alphaModFix amt="88000"/>
          </a:blip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211E5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875520" y="-1371600"/>
            <a:ext cx="4114800" cy="4114800"/>
          </a:xfrm>
          <a:prstGeom prst="ellipse">
            <a:avLst/>
          </a:prstGeom>
          <a:solidFill>
            <a:srgbClr val="2A2668"/>
          </a:solidFill>
          <a:ln/>
        </p:spPr>
      </p:sp>
      <p:sp>
        <p:nvSpPr>
          <p:cNvPr id="3" name="Shape 1"/>
          <p:cNvSpPr/>
          <p:nvPr/>
        </p:nvSpPr>
        <p:spPr>
          <a:xfrm>
            <a:off x="-1280160" y="4572000"/>
            <a:ext cx="3291840" cy="3291840"/>
          </a:xfrm>
          <a:prstGeom prst="ellipse">
            <a:avLst/>
          </a:prstGeom>
          <a:solidFill>
            <a:srgbClr val="2A2668"/>
          </a:solidFill>
          <a:ln/>
        </p:spPr>
      </p:sp>
      <p:sp>
        <p:nvSpPr>
          <p:cNvPr id="4" name="Shape 2"/>
          <p:cNvSpPr/>
          <p:nvPr/>
        </p:nvSpPr>
        <p:spPr>
          <a:xfrm>
            <a:off x="548640" y="457200"/>
            <a:ext cx="3657600" cy="457200"/>
          </a:xfrm>
          <a:prstGeom prst="roundRect">
            <a:avLst>
              <a:gd name="adj" fmla="val 50000"/>
            </a:avLst>
          </a:prstGeom>
          <a:solidFill>
            <a:srgbClr val="E9971B"/>
          </a:solidFill>
          <a:ln/>
        </p:spPr>
      </p:sp>
      <p:sp>
        <p:nvSpPr>
          <p:cNvPr id="5" name="Shape 3"/>
          <p:cNvSpPr/>
          <p:nvPr/>
        </p:nvSpPr>
        <p:spPr>
          <a:xfrm>
            <a:off x="621792" y="502920"/>
            <a:ext cx="329184" cy="329184"/>
          </a:xfrm>
          <a:prstGeom prst="ellipse">
            <a:avLst/>
          </a:prstGeom>
          <a:solidFill>
            <a:srgbClr val="211E52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7380" y="588508"/>
            <a:ext cx="158008" cy="158008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005840" y="457200"/>
            <a:ext cx="310896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211E5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ESCAPE ROOM · FİNAL</a:t>
            </a:r>
            <a:endParaRPr lang="en-US" sz="1100" dirty="0"/>
          </a:p>
        </p:txBody>
      </p:sp>
      <p:sp>
        <p:nvSpPr>
          <p:cNvPr id="8" name="Text 5"/>
          <p:cNvSpPr/>
          <p:nvPr/>
        </p:nvSpPr>
        <p:spPr>
          <a:xfrm>
            <a:off x="548640" y="960120"/>
            <a:ext cx="1097280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⭐ Görev 4: Afet Şifresi</a:t>
            </a:r>
            <a:endParaRPr lang="en-US" sz="2900" dirty="0"/>
          </a:p>
        </p:txBody>
      </p:sp>
      <p:sp>
        <p:nvSpPr>
          <p:cNvPr id="9" name="Text 6"/>
          <p:cNvSpPr/>
          <p:nvPr/>
        </p:nvSpPr>
        <p:spPr>
          <a:xfrm>
            <a:off x="548640" y="1600200"/>
            <a:ext cx="109728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 kilidi doğru cevaplarla aç. Odadan kaçabilecek misin?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548640" y="21488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822960" y="246888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042" y="2670962"/>
            <a:ext cx="373075" cy="373075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1783080" y="231343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1</a:t>
            </a:r>
            <a:endParaRPr lang="en-US" sz="1400" dirty="0"/>
          </a:p>
        </p:txBody>
      </p:sp>
      <p:sp>
        <p:nvSpPr>
          <p:cNvPr id="14" name="Text 10"/>
          <p:cNvSpPr/>
          <p:nvPr/>
        </p:nvSpPr>
        <p:spPr>
          <a:xfrm>
            <a:off x="1783080" y="266090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Deprem anında uygulanan üç adımlı yöntem nedir?</a:t>
            </a:r>
            <a:endParaRPr lang="en-US" sz="1250" dirty="0"/>
          </a:p>
        </p:txBody>
      </p:sp>
      <p:sp>
        <p:nvSpPr>
          <p:cNvPr id="15" name="Text 11"/>
          <p:cNvSpPr/>
          <p:nvPr/>
        </p:nvSpPr>
        <p:spPr>
          <a:xfrm>
            <a:off x="1783080" y="322783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16" name="Shape 12"/>
          <p:cNvSpPr/>
          <p:nvPr/>
        </p:nvSpPr>
        <p:spPr>
          <a:xfrm>
            <a:off x="6181344" y="214884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7" name="Shape 13"/>
          <p:cNvSpPr/>
          <p:nvPr/>
        </p:nvSpPr>
        <p:spPr>
          <a:xfrm>
            <a:off x="6455664" y="246888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8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7746" y="2670962"/>
            <a:ext cx="373075" cy="373075"/>
          </a:xfrm>
          <a:prstGeom prst="rect">
            <a:avLst/>
          </a:prstGeom>
        </p:spPr>
      </p:pic>
      <p:sp>
        <p:nvSpPr>
          <p:cNvPr id="19" name="Text 14"/>
          <p:cNvSpPr/>
          <p:nvPr/>
        </p:nvSpPr>
        <p:spPr>
          <a:xfrm>
            <a:off x="7415784" y="231343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2</a:t>
            </a:r>
            <a:endParaRPr lang="en-US" sz="1400" dirty="0"/>
          </a:p>
        </p:txBody>
      </p:sp>
      <p:sp>
        <p:nvSpPr>
          <p:cNvPr id="20" name="Text 15"/>
          <p:cNvSpPr/>
          <p:nvPr/>
        </p:nvSpPr>
        <p:spPr>
          <a:xfrm>
            <a:off x="7415784" y="266090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Çığ riski en yüksek olan bölgemiz hangisidir?</a:t>
            </a:r>
            <a:endParaRPr lang="en-US" sz="1250" dirty="0"/>
          </a:p>
        </p:txBody>
      </p:sp>
      <p:sp>
        <p:nvSpPr>
          <p:cNvPr id="21" name="Text 16"/>
          <p:cNvSpPr/>
          <p:nvPr/>
        </p:nvSpPr>
        <p:spPr>
          <a:xfrm>
            <a:off x="7415784" y="322783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22" name="Shape 17"/>
          <p:cNvSpPr/>
          <p:nvPr/>
        </p:nvSpPr>
        <p:spPr>
          <a:xfrm>
            <a:off x="548640" y="38404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3" name="Shape 18"/>
          <p:cNvSpPr/>
          <p:nvPr/>
        </p:nvSpPr>
        <p:spPr>
          <a:xfrm>
            <a:off x="822960" y="416052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5042" y="4362602"/>
            <a:ext cx="373075" cy="373075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1783080" y="400507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3</a:t>
            </a:r>
            <a:endParaRPr lang="en-US" sz="1400" dirty="0"/>
          </a:p>
        </p:txBody>
      </p:sp>
      <p:sp>
        <p:nvSpPr>
          <p:cNvPr id="26" name="Text 20"/>
          <p:cNvSpPr/>
          <p:nvPr/>
        </p:nvSpPr>
        <p:spPr>
          <a:xfrm>
            <a:off x="1783080" y="435254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Arama-kurtarmayı koordine eden kurumun kısaltması?</a:t>
            </a:r>
            <a:endParaRPr lang="en-US" sz="1250" dirty="0"/>
          </a:p>
        </p:txBody>
      </p:sp>
      <p:sp>
        <p:nvSpPr>
          <p:cNvPr id="27" name="Text 21"/>
          <p:cNvSpPr/>
          <p:nvPr/>
        </p:nvSpPr>
        <p:spPr>
          <a:xfrm>
            <a:off x="1783080" y="491947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28" name="Shape 22"/>
          <p:cNvSpPr/>
          <p:nvPr/>
        </p:nvSpPr>
        <p:spPr>
          <a:xfrm>
            <a:off x="6181344" y="3840480"/>
            <a:ext cx="5440680" cy="1463040"/>
          </a:xfrm>
          <a:prstGeom prst="roundRect">
            <a:avLst>
              <a:gd name="adj" fmla="val 8125"/>
            </a:avLst>
          </a:prstGeom>
          <a:solidFill>
            <a:srgbClr val="2E2A6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29" name="Shape 23"/>
          <p:cNvSpPr/>
          <p:nvPr/>
        </p:nvSpPr>
        <p:spPr>
          <a:xfrm>
            <a:off x="6455664" y="4160520"/>
            <a:ext cx="777240" cy="777240"/>
          </a:xfrm>
          <a:prstGeom prst="ellipse">
            <a:avLst/>
          </a:prstGeom>
          <a:solidFill>
            <a:srgbClr val="E9971B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30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7746" y="4362602"/>
            <a:ext cx="373075" cy="373075"/>
          </a:xfrm>
          <a:prstGeom prst="rect">
            <a:avLst/>
          </a:prstGeom>
        </p:spPr>
      </p:pic>
      <p:sp>
        <p:nvSpPr>
          <p:cNvPr id="31" name="Text 24"/>
          <p:cNvSpPr/>
          <p:nvPr/>
        </p:nvSpPr>
        <p:spPr>
          <a:xfrm>
            <a:off x="7415784" y="4005072"/>
            <a:ext cx="402336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400" b="1" kern="0" spc="100" dirty="0">
                <a:solidFill>
                  <a:srgbClr val="E9971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KİLİT 4</a:t>
            </a:r>
            <a:endParaRPr lang="en-US" sz="1400" dirty="0"/>
          </a:p>
        </p:txBody>
      </p:sp>
      <p:sp>
        <p:nvSpPr>
          <p:cNvPr id="32" name="Text 25"/>
          <p:cNvSpPr/>
          <p:nvPr/>
        </p:nvSpPr>
        <p:spPr>
          <a:xfrm>
            <a:off x="7415784" y="4352544"/>
            <a:ext cx="406908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Erozyon ve heyelanı artıran, yok edilen doğal örtü nedir?</a:t>
            </a:r>
            <a:endParaRPr lang="en-US" sz="1250" dirty="0"/>
          </a:p>
        </p:txBody>
      </p:sp>
      <p:sp>
        <p:nvSpPr>
          <p:cNvPr id="33" name="Text 26"/>
          <p:cNvSpPr/>
          <p:nvPr/>
        </p:nvSpPr>
        <p:spPr>
          <a:xfrm>
            <a:off x="7415784" y="4919472"/>
            <a:ext cx="406908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i="1" dirty="0">
                <a:solidFill>
                  <a:srgbClr val="9A98D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Cevap: ______</a:t>
            </a:r>
            <a:endParaRPr lang="en-US" sz="1200" dirty="0"/>
          </a:p>
        </p:txBody>
      </p:sp>
      <p:sp>
        <p:nvSpPr>
          <p:cNvPr id="34" name="Text 27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26</a:t>
            </a:r>
            <a:endParaRPr lang="en-US" sz="900" dirty="0"/>
          </a:p>
        </p:txBody>
      </p:sp>
      <p:pic>
        <p:nvPicPr>
          <p:cNvPr id="35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159C8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4023360" cy="4023360"/>
          </a:xfrm>
          <a:prstGeom prst="ellipse">
            <a:avLst/>
          </a:prstGeom>
          <a:solidFill>
            <a:srgbClr val="0E7D71"/>
          </a:solidFill>
          <a:ln/>
        </p:spPr>
      </p:sp>
      <p:sp>
        <p:nvSpPr>
          <p:cNvPr id="3" name="Shape 1"/>
          <p:cNvSpPr/>
          <p:nvPr/>
        </p:nvSpPr>
        <p:spPr>
          <a:xfrm>
            <a:off x="-1188720" y="4480560"/>
            <a:ext cx="3291840" cy="3291840"/>
          </a:xfrm>
          <a:prstGeom prst="ellipse">
            <a:avLst/>
          </a:prstGeom>
          <a:solidFill>
            <a:srgbClr val="0E7D71"/>
          </a:solidFill>
          <a:ln/>
        </p:spPr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4376" y="982980"/>
            <a:ext cx="1600200" cy="1600200"/>
          </a:xfrm>
          <a:prstGeom prst="rect">
            <a:avLst/>
          </a:prstGeom>
        </p:spPr>
      </p:pic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4580" y="1257300"/>
            <a:ext cx="960120" cy="960120"/>
          </a:xfrm>
          <a:prstGeom prst="rect">
            <a:avLst/>
          </a:prstGeom>
        </p:spPr>
      </p:pic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46820" y="1257300"/>
            <a:ext cx="960120" cy="96012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371600" y="3657600"/>
            <a:ext cx="9445752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700" dirty="0">
                <a:solidFill>
                  <a:srgbClr val="E4FBF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Afetleri, riskleri ve alınacak önlemleri artık çok iyi biliyorsunuz!</a:t>
            </a:r>
            <a:endParaRPr lang="en-US" sz="1700" dirty="0"/>
          </a:p>
        </p:txBody>
      </p:sp>
      <p:sp>
        <p:nvSpPr>
          <p:cNvPr id="9" name="Shape 4"/>
          <p:cNvSpPr/>
          <p:nvPr/>
        </p:nvSpPr>
        <p:spPr>
          <a:xfrm>
            <a:off x="731520" y="4434840"/>
            <a:ext cx="10725912" cy="1051560"/>
          </a:xfrm>
          <a:prstGeom prst="roundRect">
            <a:avLst>
              <a:gd name="adj" fmla="val 11304"/>
            </a:avLst>
          </a:prstGeom>
          <a:solidFill>
            <a:srgbClr val="FFFFFF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sp>
        <p:nvSpPr>
          <p:cNvPr id="10" name="Shape 5"/>
          <p:cNvSpPr/>
          <p:nvPr/>
        </p:nvSpPr>
        <p:spPr>
          <a:xfrm>
            <a:off x="100584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48486" y="4806086"/>
            <a:ext cx="263347" cy="263347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627632" y="4617720"/>
            <a:ext cx="19659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1
</a:t>
            </a:r>
            <a:r>
              <a:rPr lang="en-US" sz="1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ÇÖK-KAPAN-TUTUN</a:t>
            </a:r>
            <a:endParaRPr lang="en-US" sz="1000" dirty="0"/>
          </a:p>
        </p:txBody>
      </p:sp>
      <p:sp>
        <p:nvSpPr>
          <p:cNvPr id="13" name="Shape 7"/>
          <p:cNvSpPr/>
          <p:nvPr/>
        </p:nvSpPr>
        <p:spPr>
          <a:xfrm>
            <a:off x="365760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0246" y="4806086"/>
            <a:ext cx="263347" cy="263347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4279392" y="4617720"/>
            <a:ext cx="19659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2
</a:t>
            </a:r>
            <a:r>
              <a:rPr lang="en-US" sz="1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DOĞU ANADOLU</a:t>
            </a:r>
            <a:endParaRPr lang="en-US" sz="1000" dirty="0"/>
          </a:p>
        </p:txBody>
      </p:sp>
      <p:sp>
        <p:nvSpPr>
          <p:cNvPr id="16" name="Shape 9"/>
          <p:cNvSpPr/>
          <p:nvPr/>
        </p:nvSpPr>
        <p:spPr>
          <a:xfrm>
            <a:off x="630936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17" name="Image 5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2006" y="4806086"/>
            <a:ext cx="263347" cy="263347"/>
          </a:xfrm>
          <a:prstGeom prst="rect">
            <a:avLst/>
          </a:prstGeom>
        </p:spPr>
      </p:pic>
      <p:sp>
        <p:nvSpPr>
          <p:cNvPr id="18" name="Text 10"/>
          <p:cNvSpPr/>
          <p:nvPr/>
        </p:nvSpPr>
        <p:spPr>
          <a:xfrm>
            <a:off x="6931152" y="4617720"/>
            <a:ext cx="19659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3
</a:t>
            </a:r>
            <a:r>
              <a:rPr lang="en-US" sz="1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AFAD</a:t>
            </a:r>
            <a:endParaRPr lang="en-US" sz="1000" dirty="0"/>
          </a:p>
        </p:txBody>
      </p:sp>
      <p:sp>
        <p:nvSpPr>
          <p:cNvPr id="19" name="Shape 11"/>
          <p:cNvSpPr/>
          <p:nvPr/>
        </p:nvSpPr>
        <p:spPr>
          <a:xfrm>
            <a:off x="8961120" y="4663440"/>
            <a:ext cx="548640" cy="548640"/>
          </a:xfrm>
          <a:prstGeom prst="ellipse">
            <a:avLst/>
          </a:prstGeom>
          <a:solidFill>
            <a:srgbClr val="159C8E"/>
          </a:solidFill>
          <a:ln/>
          <a:effectLst>
            <a:outerShdw blurRad="76200" dist="25400" dir="5400000" algn="bl" rotWithShape="0">
              <a:srgbClr val="B4B4C8">
                <a:alpha val="22000"/>
              </a:srgbClr>
            </a:outerShdw>
          </a:effectLst>
        </p:spPr>
      </p:sp>
      <p:pic>
        <p:nvPicPr>
          <p:cNvPr id="20" name="Image 6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03766" y="4806086"/>
            <a:ext cx="263347" cy="263347"/>
          </a:xfrm>
          <a:prstGeom prst="rect">
            <a:avLst/>
          </a:prstGeom>
        </p:spPr>
      </p:pic>
      <p:sp>
        <p:nvSpPr>
          <p:cNvPr id="21" name="Text 12"/>
          <p:cNvSpPr/>
          <p:nvPr/>
        </p:nvSpPr>
        <p:spPr>
          <a:xfrm>
            <a:off x="9582912" y="4617720"/>
            <a:ext cx="1965960" cy="685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6E6E8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Kilit 4
</a:t>
            </a:r>
            <a:r>
              <a:rPr lang="en-US" sz="1100" b="1" dirty="0">
                <a:solidFill>
                  <a:srgbClr val="2E2A6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BİTKİ ÖRTÜSÜ</a:t>
            </a:r>
            <a:endParaRPr lang="en-US" sz="1000" dirty="0"/>
          </a:p>
        </p:txBody>
      </p:sp>
      <p:sp>
        <p:nvSpPr>
          <p:cNvPr id="22" name="Text 13"/>
          <p:cNvSpPr/>
          <p:nvPr/>
        </p:nvSpPr>
        <p:spPr>
          <a:xfrm>
            <a:off x="548640" y="5715000"/>
            <a:ext cx="11091672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600" b="1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 çok yıldızı toplayan grup: dersin ŞAMPİYONU!  🏆</a:t>
            </a:r>
            <a:endParaRPr lang="en-US" sz="1600" dirty="0"/>
          </a:p>
        </p:txBody>
      </p:sp>
      <p:sp>
        <p:nvSpPr>
          <p:cNvPr id="23" name="Text 14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27</a:t>
            </a:r>
            <a:endParaRPr lang="en-US" sz="900" dirty="0"/>
          </a:p>
        </p:txBody>
      </p:sp>
      <p:pic>
        <p:nvPicPr>
          <p:cNvPr id="24" name="Image 7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2E2A6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9692640" y="-1280160"/>
            <a:ext cx="3840480" cy="384048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3" name="Shape 1"/>
          <p:cNvSpPr/>
          <p:nvPr/>
        </p:nvSpPr>
        <p:spPr>
          <a:xfrm>
            <a:off x="-1097280" y="4663440"/>
            <a:ext cx="3108960" cy="3108960"/>
          </a:xfrm>
          <a:prstGeom prst="ellipse">
            <a:avLst/>
          </a:prstGeom>
          <a:solidFill>
            <a:srgbClr val="3B3790"/>
          </a:solidFill>
          <a:ln/>
        </p:spPr>
      </p:sp>
      <p:sp>
        <p:nvSpPr>
          <p:cNvPr id="4" name="Shape 2"/>
          <p:cNvSpPr/>
          <p:nvPr/>
        </p:nvSpPr>
        <p:spPr>
          <a:xfrm>
            <a:off x="10881360" y="5394960"/>
            <a:ext cx="1463040" cy="1463040"/>
          </a:xfrm>
          <a:prstGeom prst="ellipse">
            <a:avLst/>
          </a:prstGeom>
          <a:solidFill>
            <a:srgbClr val="E9971B"/>
          </a:solidFill>
          <a:ln/>
        </p:spPr>
      </p:sp>
      <p:sp>
        <p:nvSpPr>
          <p:cNvPr id="5" name="Text 3"/>
          <p:cNvSpPr/>
          <p:nvPr/>
        </p:nvSpPr>
        <p:spPr>
          <a:xfrm>
            <a:off x="548640" y="640080"/>
            <a:ext cx="109728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Tebrikler!</a:t>
            </a:r>
            <a:endParaRPr lang="en-US" sz="4000" dirty="0"/>
          </a:p>
        </p:txBody>
      </p:sp>
      <p:sp>
        <p:nvSpPr>
          <p:cNvPr id="6" name="Text 4"/>
          <p:cNvSpPr/>
          <p:nvPr/>
        </p:nvSpPr>
        <p:spPr>
          <a:xfrm>
            <a:off x="548640" y="1463040"/>
            <a:ext cx="109728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600" dirty="0">
                <a:solidFill>
                  <a:srgbClr val="C9C8E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“İlimizde Yaşanabilecek Afetler ve Etkileri” konusunu başarıyla tamamladın.</a:t>
            </a:r>
            <a:endParaRPr lang="en-US" sz="1600" dirty="0"/>
          </a:p>
        </p:txBody>
      </p:sp>
      <p:pic>
        <p:nvPicPr>
          <p:cNvPr id="2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2400" y="4828032"/>
            <a:ext cx="841248" cy="841248"/>
          </a:xfrm>
          <a:prstGeom prst="rect">
            <a:avLst/>
          </a:prstGeom>
        </p:spPr>
      </p:pic>
      <p:sp>
        <p:nvSpPr>
          <p:cNvPr id="26" name="Text 23"/>
          <p:cNvSpPr/>
          <p:nvPr/>
        </p:nvSpPr>
        <p:spPr>
          <a:xfrm>
            <a:off x="8686800" y="4937760"/>
            <a:ext cx="274320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Hazırlayan</a:t>
            </a:r>
            <a:endParaRPr lang="en-US" sz="1500" dirty="0"/>
          </a:p>
          <a:p>
            <a:pPr marL="0" indent="0">
              <a:buNone/>
            </a:pPr>
            <a:r>
              <a:rPr lang="en-US" sz="15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Necip DÖNER</a:t>
            </a:r>
            <a:endParaRPr lang="en-US" sz="1500" dirty="0"/>
          </a:p>
        </p:txBody>
      </p:sp>
      <p:sp>
        <p:nvSpPr>
          <p:cNvPr id="28" name="Text 25"/>
          <p:cNvSpPr/>
          <p:nvPr/>
        </p:nvSpPr>
        <p:spPr>
          <a:xfrm>
            <a:off x="502920" y="6455664"/>
            <a:ext cx="54864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A9A8C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Gruplar ve Rollerimiz   ·   28</a:t>
            </a:r>
            <a:endParaRPr lang="en-US" sz="900" dirty="0"/>
          </a:p>
        </p:txBody>
      </p:sp>
      <p:pic>
        <p:nvPicPr>
          <p:cNvPr id="29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56848" y="6263640"/>
            <a:ext cx="457200" cy="4572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3722</Words>
  <Application>Microsoft Office PowerPoint</Application>
  <PresentationFormat>Geniş ekran</PresentationFormat>
  <Paragraphs>369</Paragraphs>
  <Slides>28</Slides>
  <Notes>28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2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28</vt:i4>
      </vt:variant>
    </vt:vector>
  </HeadingPairs>
  <TitlesOfParts>
    <vt:vector size="31" baseType="lpstr">
      <vt:lpstr>Arial</vt:lpstr>
      <vt:lpstr>Calibri</vt:lpstr>
      <vt:lpstr>Office Theme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Gruplar ve Rollerimiz</dc:title>
  <dc:subject>PptxGenJS Presentation</dc:subject>
  <dc:creator>Necip DÖNER</dc:creator>
  <cp:lastModifiedBy>Necip Döner</cp:lastModifiedBy>
  <cp:revision>3</cp:revision>
  <dcterms:created xsi:type="dcterms:W3CDTF">2026-07-23T05:19:33Z</dcterms:created>
  <dcterms:modified xsi:type="dcterms:W3CDTF">2026-07-26T10:53:57Z</dcterms:modified>
</cp:coreProperties>
</file>