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13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çevremizdeki doğal ve beşerî varlıkları, bunların zamanla nasıl değiştiğini ve çevreyi korumayı keşfedeceğiz. Dört yıldız görevimiz var; en çok yıldızı toplayan grup şampiyon!" Sınıfı 4-5 gruba ayırın.
⏱️ SÜRE: 2 dk
🖼️ GÖRSEL: Doğa ve şehir bir arada. EN prompt: "nature and city side by side, indigo gold, flat"
✨ ANİMASYON &amp; GEÇİŞ: Başlık Fade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"Bugünün kazanımı bu. Ders sonunda doğal-beşerî varlıkları tanıyacak, ayıracak, değişimi yorumlayacak ve çevreyi nasıl koruyacağınızı bileceksiniz."
⏱️ SÜRE: 2 dk
🖼️ GÖRSEL: Hedef ikonları. EN prompt: "nature city target flat icons"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görev, her doğruda bir yıldız. Tahtaya grup isimlerini yazalım."
⏱️ SÜRE: 2 dk
🖼️ GÖRSEL: Rozetler. EN prompt: "four gamification badges gold teal"
✨ ANİMASYON &amp; GEÇİŞ: Kartlar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durağımız var: çevremizdeki varlıklar, yerleşmeyi etkileyen faktörler, çevredeki değişim ve çevrenin korunması. Başlıyoruz!"
⏱️ SÜRE: 1 dk
🖼️ GÖRSEL: Yol haritası. EN prompt: "road map four stops flat"
✨ ANİMASYON &amp; GEÇİŞ: Duraklar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"Pencereden dışarı bakın. Ağaç, gökyüzü, kuş… doğal. Yol, bina, araba… beşerî. Zamanla neler değişmiş olabilir? Eşinizle paylaşın, sonra toplayalım."
⏱️ SÜRE: 2 dk
🖼️ GÖRSEL: Pencereden bakan çocuklar. EN prompt: "children looking out window nature and buildings, coral bg, flat"
✨ ANİMASYON &amp; GEÇİŞ: Sorular Appear.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"Doğal varlıklar insan eli değmeden oluşur: dağ, göl, orman, şelale… Ülkemizden dört harika örnek: Pamukkale, Ölüdeniz, Erciyes, Manavgat. Bunlar bize oksijen, su ve gıda sağlar."
⏱️ SÜRE: 2 dk
🖼️ GÖRSEL: Doğal varlık fotoğrafları (kullanıcı sunumundan).
✨ ANİMASYON &amp; GEÇİŞ: Fotolar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"Beşerî varlıklar insan yapımıdır: ev, yol, köprü, fabrika ve tarihî eserler. Efes, Kız Kulesi, Anamur Kalesi, Malabadi Köprüsü… hepsi insan eliyle yapıldı. Amaç: ihtiyaçlarımızı karşılamak."
⏱️ SÜRE: 2 dk
🖼️ GÖRSEL: Beşerî varlık fotoğrafları (kullanıcı sunumundan).
✨ ANİMASYON &amp; GEÇİŞ: Fotolar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"İpucu: insan eli değmeden oluştuysa DOĞAL, insan yaptıysa BEŞERÎ. Dördünü inceleyin, grubunuz karar versin."
⏱️ SÜRE: 1,5 dk
🖼️ GÖRSEL: Varlık avcısı. EN prompt: "nature vs human made hunt,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"Ağrı Dağı ve Abant Gölü → doğal. Çanakkale Köprüsü ve fabrika → beşerî.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"Bir yer neden yerleşim için seçilir? Doğal sebepler: su, düz arazi, iklim, verimli toprak. Beşerî sebepler: ulaşım, ticaret, maden. İnsanlar bu yerlere yerleşmeyi tercih eder."
⏱️ SÜRE: 2 dk
🖼️ GÖRSEL: Yerleşim faktörleri. EN prompt: "settlement factors water road trade, teal coral"
✨ ANİMASYON &amp; GEÇİŞ: Paneller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"Çevre neden değişir? Üç ana neden: insan faaliyetleri (nüfus, tarım, orman tahribi), teknoloji-ekonomi (sanayi) ve doğa olayları (iklim, afet). Şimdi somut örneklere bakalım."
⏱️ SÜRE: 2 dk
🖼️ GÖRSEL: Değişim nedenleri. EN prompt: "population industry climate three icons, teal coral gold"
✨ ANİMASYON &amp; GEÇİŞ: Kartlar Zoom In.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"Baraj örneği: olumlu tarafı içme/tarım suyu ve enerji; olumsuz tarafı ise tarım arazileri ve ormanların sular altında kalması. Her değişimin iki yüzü vardır. Fabrika, yol için de böyle düşünün."
⏱️ SÜRE: 2 dk
🖼️ GÖRSEL: Baraj fotoğrafı (kullanıcı sunumundan) + artı/eksi.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"Dedektif zamanı! Dört sonucu okuyun: topluma/doğaya faydalı mı, zararlı mı? Grubunuz karar versin."
⏱️ SÜRE: 1,5 dk
🖼️ GÖRSEL: Değişim dedektifi. EN prompt: "pros cons detective,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"Enerji ve iş → olumlu; kirlilik ve arazi kaybı → olumsuz.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"Batman küçük bir yerken 1946’da petrol bulundu. İş için göç geldi, nüfus arttı, yollar-konutlar yapıldı ve çevre değişti. 1957’de ilçe, 1990’da il oldu. Bir kaynak koca bir şehri değiştirdi!"
⏱️ SÜRE: 2 dk
🖼️ GÖRSEL: Batman fotoğrafı (kullanıcı sunumundan) + zaman çizelgesi.
✨ ANİMASYON &amp; GEÇİŞ: Zaman çizelgesi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"Karabük 1927’de küçük bir köydü. 1937’de demir-çelik fabrikası kurulunca göç başladı, nüfus arttı, şehir büyüdü. 1953’te ilçe, 1995’te il oldu. Bir fabrika şehri baştan yarattı!"
⏱️ SÜRE: 2 dk
🖼️ GÖRSEL: Fabrika ve zaman çizelgesi. EN prompt: "steel factory city growth timeline, flat"
✨ ANİMASYON &amp; GEÇİŞ: Zaman çizelgesi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"Şehir uzmanı olmaya hazır mısınız? İpucu: Batman petrolle, Karabük demir-çelikle gelişti. Kaynak ve fabrika göçü artırır; nüfus artınca çevre mutlaka değişir!"
⏱️ SÜRE: 1,5 dk
🖼️ GÖRSEL: Şehir uzmanı. EN prompt: "city expert quiz,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"Batman petrol → doğru. Karabük turizm → yanlış (demir-çelik). Kaynak göçü artırır → doğru. Nüfus artınca çevre değişmez → yanlış.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"Çevreyi korumak hepimizin görevi. İki güzel örnek: Salda Gölü’nde yapılaşmaya izin verilmedi; Antalya’da caretta carettaların yuvaları korundu. Biz de üzerimize düşeni yapmalıyız."
⏱️ SÜRE: 2 dk
🖼️ GÖRSEL: Salda Gölü ve caretta. EN prompt: "lake protection and sea turtle conservation, flat"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"Ayağa kalkmaya hazır olun! Her varlığı okuyacağım: doğal varlıksa (insan yapmadıysa) ayağa kalkın; beşerî varlıksa (insan yaptıysa) oturun. Önce karar verin, cevapları sonraki slaytta kontrol edeceğiz."
⏱️ SÜRE: 2 dk
🖼️ GÖRSEL: Ayakta/oturan çocuklar. EN prompt: "children standing or sitting classroom game, coral bg, flat"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"Kontrol: deniz, orman, göl → doğal (ayakta). Köprü, fabrika, hastane → beşerî (oturuyor). Doğru yapanları alkışlayalım!"
⏱️ SÜRE: 1 dk
🖼️ GÖRSEL: Cevap onayları. EN prompt: "natural human made answers check, flat"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"Zinciri kuralım: çevre → doğal ve beşerî varlıklar → değişim (insan, teknoloji, doğa) → koruma. Birlikte tekrar edelim."
⏱️ SÜRE: 1,5 dk
🖼️ GÖRSEL: Kavram haritası. EN prompt: "environment concept map, dark indigo gold"
✨ ANİMASYON &amp; GEÇİŞ: Kutular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 cümlede bugünü topluyoruz. Her maddeyi birlikte okuyalım."
⏱️ SÜRE: 1,5 dk
🖼️ GÖRSEL: Özet. EN prompt: "checklist five checks"
✨ ANİMASYON &amp; GEÇİŞ: Maddeler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"Sol taraf bilgi, sağ taraf yorum. Yazılı ya da sözlü alabilirsiniz."
⏱️ SÜRE: 2-3 dk
🖼️ GÖRSEL: Sınav kağıdı. EN prompt: "quiz paper icon"
✨ ANİMASYON &amp; GEÇİŞ: Sorular Appear.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hayatınıza bağlayın. Son soru zor: her insan yapımı değişim zararlı mıdır? Bazıları faydalı da olabilir (hastane, okul). Farklı görüşleri kıyaslayalım."
⏱️ SÜRE: 3 dk
🖼️ GÖRSEL: Üst düzey düşünme. EN prompt: "brain gears lightbulb gold indigo"
✨ ANİMASYON &amp; GEÇİŞ: Kartlar Wipe; kutu Zoom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"Son görev Escape Room! Cevaplar: 1) DOĞAL, 2) BEŞERÎ, 3) PETROL, 4) DEMİR ÇELİK. Dört kilidi açan grup odadan kaçar ve bonus yıldız kazanır!"
⏱️ SÜRE: 3 dk
🖼️ GÖRSEL: Kilitler. EN prompt: "four padlocks escape room dark indigo gold"
✨ ANİMASYON &amp; GEÇİŞ: Kilitler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"Tebrikler, odadan kaçtınız! Yıldızları sayalım; en çok yıldızı toplayan grup şampiyon!"
⏱️ SÜRE: 1,5 dk
🖼️ GÖRSEL: Kutlama. EN prompt: "celebration confetti trophy teal"
✨ ANİMASYON &amp; GEÇİŞ: Bayrak Zoom; anahtarlar Fade.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doğal ve beşerî çevreyi, değişimi ve korumayı öğrendik. Harika bir iş çıkardınız — çevremizi korumayı unutmayalım!"
⏱️ SÜRE: 1 dk
🖼️ GÖRSEL: Kutlama. EN prompt: "students protecting nature, indigo"
✨ ANİMASYON &amp; GEÇİŞ: Palet ve font kutuları Zoom In.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</a:t>
            </a:r>
            <a:endParaRPr lang="en-US" sz="4400" dirty="0"/>
          </a:p>
          <a:p>
            <a:pPr marL="0" indent="0">
              <a:lnSpc>
                <a:spcPts val="48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Çevremizdeki Değişim</a:t>
            </a:r>
            <a:endParaRPr lang="en-US" sz="44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361" y="4125041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Çevreni tanı, değişimi keşfet, doğayı koru!</a:t>
            </a:r>
            <a:endParaRPr lang="en-US" sz="16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4709160"/>
            <a:ext cx="1965960" cy="1965960"/>
          </a:xfrm>
          <a:prstGeom prst="rect">
            <a:avLst/>
          </a:prstGeom>
        </p:spPr>
      </p:pic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8240" y="3657600"/>
            <a:ext cx="1371600" cy="1371600"/>
          </a:xfrm>
          <a:prstGeom prst="rect">
            <a:avLst/>
          </a:prstGeom>
        </p:spPr>
      </p:pic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4100" y="4091940"/>
            <a:ext cx="1234440" cy="1234440"/>
          </a:xfrm>
          <a:prstGeom prst="rect">
            <a:avLst/>
          </a:prstGeom>
        </p:spPr>
      </p:pic>
      <p:sp>
        <p:nvSpPr>
          <p:cNvPr id="14" name="Text 3">
            <a:extLst>
              <a:ext uri="{FF2B5EF4-FFF2-40B4-BE49-F238E27FC236}">
                <a16:creationId xmlns:a16="http://schemas.microsoft.com/office/drawing/2014/main" id="{01400F0F-7D20-F0B2-22C9-99CC3A8A60AB}"/>
              </a:ext>
            </a:extLst>
          </p:cNvPr>
          <p:cNvSpPr/>
          <p:nvPr/>
        </p:nvSpPr>
        <p:spPr>
          <a:xfrm>
            <a:off x="640080" y="10744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SINIF SOSYAL BİLGİLER  · 2. Öğrenme Alanı </a:t>
            </a:r>
            <a:r>
              <a:rPr lang="en-US" sz="1350" b="1" kern="0" spc="100" dirty="0" err="1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Evimiz</a:t>
            </a: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Dünya </a:t>
            </a:r>
            <a:endParaRPr lang="en-US" sz="13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SB.5.2.2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87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70" y="215249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“Yaşadığımız ilde doğal ve beşerî çevredeki değişimi neden ve sonuçlarıyla yorumlar.”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76756" y="370332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726" y="391729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Tanırım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varlıkları tanırım.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274820" y="370332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8790" y="391729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ile beşerî çevreyi ayırt ederim.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072884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854" y="391729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Değişimi neden ve sonuçlarıyla yorumlarım.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870948" y="3703320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4918" y="3917290"/>
            <a:ext cx="395021" cy="395021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Korurum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Çevreyi koruma yollarını açıklarım.</a:t>
            </a:r>
            <a:endParaRPr lang="en-US" sz="1150" dirty="0"/>
          </a:p>
        </p:txBody>
      </p:sp>
      <p:sp>
        <p:nvSpPr>
          <p:cNvPr id="28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900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42" y="2225650"/>
            <a:ext cx="395021" cy="395021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Varlık Avcısı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1783080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mı beşerî mi, doğru seç.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346" y="2225650"/>
            <a:ext cx="395021" cy="39502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Değişim Dedektifi</a:t>
            </a:r>
            <a:endParaRPr lang="en-US" sz="1700" dirty="0"/>
          </a:p>
        </p:txBody>
      </p:sp>
      <p:sp>
        <p:nvSpPr>
          <p:cNvPr id="16" name="Text 12"/>
          <p:cNvSpPr/>
          <p:nvPr/>
        </p:nvSpPr>
        <p:spPr>
          <a:xfrm>
            <a:off x="7415784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Sonuç olumlu mu olumsuz mu?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642" y="3917290"/>
            <a:ext cx="395021" cy="395021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Şehir Uzmanı</a:t>
            </a:r>
            <a:endParaRPr lang="en-US" sz="1700" dirty="0"/>
          </a:p>
        </p:txBody>
      </p:sp>
      <p:sp>
        <p:nvSpPr>
          <p:cNvPr id="21" name="Text 16"/>
          <p:cNvSpPr/>
          <p:nvPr/>
        </p:nvSpPr>
        <p:spPr>
          <a:xfrm>
            <a:off x="1783080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 ve Karabük’ü çöz.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46" y="3917290"/>
            <a:ext cx="395021" cy="395021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Şifresi</a:t>
            </a:r>
            <a:endParaRPr lang="en-US" sz="1700" dirty="0"/>
          </a:p>
        </p:txBody>
      </p:sp>
      <p:sp>
        <p:nvSpPr>
          <p:cNvPr id="26" name="Text 20"/>
          <p:cNvSpPr/>
          <p:nvPr/>
        </p:nvSpPr>
        <p:spPr>
          <a:xfrm>
            <a:off x="7415784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Room’da kilitleri aç.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2632"/>
            </a:avLst>
          </a:prstGeom>
          <a:solidFill>
            <a:srgbClr val="E9971B"/>
          </a:solidFill>
          <a:ln/>
        </p:spPr>
      </p:sp>
      <p:sp>
        <p:nvSpPr>
          <p:cNvPr id="28" name="Shape 22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81" y="5514929"/>
            <a:ext cx="272125" cy="272125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500" dirty="0"/>
          </a:p>
        </p:txBody>
      </p:sp>
      <p:sp>
        <p:nvSpPr>
          <p:cNvPr id="31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900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4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2040209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Çevremizdeki Varlıklar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varlıklar nedir?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400" dirty="0"/>
          </a:p>
        </p:txBody>
      </p:sp>
      <p:sp>
        <p:nvSpPr>
          <p:cNvPr id="14" name="Shape 11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041" y="3155777"/>
            <a:ext cx="272125" cy="27212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Yerleşmeyi Etkileyen Faktörler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 neden yerleşime seçilir?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400" dirty="0"/>
          </a:p>
        </p:txBody>
      </p:sp>
      <p:sp>
        <p:nvSpPr>
          <p:cNvPr id="21" name="Shape 17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041" y="4271345"/>
            <a:ext cx="272125" cy="27212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Çevredeki Değişim</a:t>
            </a:r>
            <a:endParaRPr lang="en-US" sz="1800" dirty="0"/>
          </a:p>
        </p:txBody>
      </p:sp>
      <p:sp>
        <p:nvSpPr>
          <p:cNvPr id="24" name="Text 19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Nedenler, sonuçlar ve şehir örnekleri.</a:t>
            </a:r>
            <a:endParaRPr lang="en-US" sz="1300" dirty="0"/>
          </a:p>
        </p:txBody>
      </p:sp>
      <p:sp>
        <p:nvSpPr>
          <p:cNvPr id="25" name="Shape 20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2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400" dirty="0"/>
          </a:p>
        </p:txBody>
      </p:sp>
      <p:sp>
        <p:nvSpPr>
          <p:cNvPr id="28" name="Shape 23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9041" y="5386913"/>
            <a:ext cx="272125" cy="272125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Çevrenin Korunması</a:t>
            </a:r>
            <a:endParaRPr lang="en-US" sz="1800" dirty="0"/>
          </a:p>
        </p:txBody>
      </p:sp>
      <p:sp>
        <p:nvSpPr>
          <p:cNvPr id="31" name="Text 25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Doğayı korumak için neler yapılır?</a:t>
            </a:r>
            <a:endParaRPr lang="en-US" sz="1300" dirty="0"/>
          </a:p>
        </p:txBody>
      </p:sp>
      <p:sp>
        <p:nvSpPr>
          <p:cNvPr id="32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900" dirty="0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Pencereden Dışarı Bak!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6766560" cy="416052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4400" y="2103120"/>
            <a:ext cx="6035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Düşün – Eşleş – Paylaş: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914400" y="2697480"/>
            <a:ext cx="438912" cy="438912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517" y="2811597"/>
            <a:ext cx="210678" cy="21067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508760" y="2606040"/>
            <a:ext cx="55778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Çevrende insan eli değmeden oluşan neler var?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914400" y="3474720"/>
            <a:ext cx="438912" cy="438912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517" y="3588837"/>
            <a:ext cx="210678" cy="21067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508760" y="3383280"/>
            <a:ext cx="55778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İnsanların yaptığı neler var?</a:t>
            </a:r>
            <a:endParaRPr lang="en-US" sz="1400" dirty="0"/>
          </a:p>
        </p:txBody>
      </p:sp>
      <p:sp>
        <p:nvSpPr>
          <p:cNvPr id="14" name="Shape 9"/>
          <p:cNvSpPr/>
          <p:nvPr/>
        </p:nvSpPr>
        <p:spPr>
          <a:xfrm>
            <a:off x="914400" y="4251960"/>
            <a:ext cx="438912" cy="438912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517" y="4366077"/>
            <a:ext cx="210678" cy="21067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508760" y="4160520"/>
            <a:ext cx="55778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Bunlar zamanla değişti mi? Nasıl?</a:t>
            </a:r>
            <a:endParaRPr lang="en-US" sz="1400" dirty="0"/>
          </a:p>
        </p:txBody>
      </p:sp>
      <p:sp>
        <p:nvSpPr>
          <p:cNvPr id="17" name="Text 11"/>
          <p:cNvSpPr/>
          <p:nvPr/>
        </p:nvSpPr>
        <p:spPr>
          <a:xfrm>
            <a:off x="914400" y="5303520"/>
            <a:ext cx="6035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saniye düşün, eşinle paylaş, sonra sınıfça toplayalım!</a:t>
            </a:r>
            <a:endParaRPr lang="en-US" sz="1350" dirty="0"/>
          </a:p>
        </p:txBody>
      </p:sp>
      <p:sp>
        <p:nvSpPr>
          <p:cNvPr id="18" name="Shape 12"/>
          <p:cNvSpPr/>
          <p:nvPr/>
        </p:nvSpPr>
        <p:spPr>
          <a:xfrm>
            <a:off x="7543800" y="1874520"/>
            <a:ext cx="4096512" cy="4160520"/>
          </a:xfrm>
          <a:prstGeom prst="roundRect">
            <a:avLst>
              <a:gd name="adj" fmla="val 29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2440" y="2377440"/>
            <a:ext cx="1371600" cy="1371600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4060" y="2674620"/>
            <a:ext cx="1234440" cy="1234440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7772400" y="4572000"/>
            <a:ext cx="3657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Gördüğün her şey ya doğal ya da beşerî bir varlıktır!</a:t>
            </a:r>
            <a:endParaRPr lang="en-US" sz="1450" dirty="0"/>
          </a:p>
        </p:txBody>
      </p:sp>
      <p:sp>
        <p:nvSpPr>
          <p:cNvPr id="22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900" dirty="0"/>
          </a:p>
        </p:txBody>
      </p:sp>
      <p:pic>
        <p:nvPicPr>
          <p:cNvPr id="23" name="Image 6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ÇEVREMIZDEKI VARLIKLAR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Varlıklar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051560"/>
          </a:xfrm>
          <a:prstGeom prst="roundRect">
            <a:avLst>
              <a:gd name="adj" fmla="val 11304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60120" y="1828800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654" y="1983334"/>
            <a:ext cx="285293" cy="28529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00200" y="169164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</a:t>
            </a: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olayları sonucu, insan müdahalesi olmadan kendiliğinden oluşan varlıklardır. Dağ, deniz, ova, ırmak, göl, orman, şelale, plato birer doğal varlıktır.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548640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2916936"/>
            <a:ext cx="2514600" cy="2167128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48640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1" name="Text 7"/>
          <p:cNvSpPr/>
          <p:nvPr/>
        </p:nvSpPr>
        <p:spPr>
          <a:xfrm>
            <a:off x="548640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Pamukkale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548640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Denizli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3346704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429000" y="2916936"/>
            <a:ext cx="2514600" cy="2167128"/>
          </a:xfrm>
          <a:prstGeom prst="rect">
            <a:avLst/>
          </a:prstGeom>
        </p:spPr>
      </p:pic>
      <p:sp>
        <p:nvSpPr>
          <p:cNvPr id="15" name="Shape 10"/>
          <p:cNvSpPr/>
          <p:nvPr/>
        </p:nvSpPr>
        <p:spPr>
          <a:xfrm>
            <a:off x="3346704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6" name="Text 11"/>
          <p:cNvSpPr/>
          <p:nvPr/>
        </p:nvSpPr>
        <p:spPr>
          <a:xfrm>
            <a:off x="3346704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Ölüdeniz</a:t>
            </a:r>
            <a:endParaRPr lang="en-US" sz="1400" dirty="0"/>
          </a:p>
        </p:txBody>
      </p:sp>
      <p:sp>
        <p:nvSpPr>
          <p:cNvPr id="17" name="Text 12"/>
          <p:cNvSpPr/>
          <p:nvPr/>
        </p:nvSpPr>
        <p:spPr>
          <a:xfrm>
            <a:off x="3346704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Muğla</a:t>
            </a:r>
            <a:endParaRPr lang="en-US" sz="1100" dirty="0"/>
          </a:p>
        </p:txBody>
      </p:sp>
      <p:sp>
        <p:nvSpPr>
          <p:cNvPr id="18" name="Shape 13"/>
          <p:cNvSpPr/>
          <p:nvPr/>
        </p:nvSpPr>
        <p:spPr>
          <a:xfrm>
            <a:off x="6144768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227064" y="2916936"/>
            <a:ext cx="2514600" cy="2167128"/>
          </a:xfrm>
          <a:prstGeom prst="rect">
            <a:avLst/>
          </a:prstGeom>
        </p:spPr>
      </p:pic>
      <p:sp>
        <p:nvSpPr>
          <p:cNvPr id="20" name="Shape 14"/>
          <p:cNvSpPr/>
          <p:nvPr/>
        </p:nvSpPr>
        <p:spPr>
          <a:xfrm>
            <a:off x="6144768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21" name="Text 15"/>
          <p:cNvSpPr/>
          <p:nvPr/>
        </p:nvSpPr>
        <p:spPr>
          <a:xfrm>
            <a:off x="6144768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Erciyes Dağı</a:t>
            </a:r>
            <a:endParaRPr lang="en-US" sz="1400" dirty="0"/>
          </a:p>
        </p:txBody>
      </p:sp>
      <p:sp>
        <p:nvSpPr>
          <p:cNvPr id="22" name="Text 16"/>
          <p:cNvSpPr/>
          <p:nvPr/>
        </p:nvSpPr>
        <p:spPr>
          <a:xfrm>
            <a:off x="6144768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Kayseri</a:t>
            </a:r>
            <a:endParaRPr lang="en-US" sz="1100" dirty="0"/>
          </a:p>
        </p:txBody>
      </p:sp>
      <p:sp>
        <p:nvSpPr>
          <p:cNvPr id="23" name="Shape 17"/>
          <p:cNvSpPr/>
          <p:nvPr/>
        </p:nvSpPr>
        <p:spPr>
          <a:xfrm>
            <a:off x="8942832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025128" y="2916936"/>
            <a:ext cx="2514600" cy="2167128"/>
          </a:xfrm>
          <a:prstGeom prst="rect">
            <a:avLst/>
          </a:prstGeom>
        </p:spPr>
      </p:pic>
      <p:sp>
        <p:nvSpPr>
          <p:cNvPr id="25" name="Shape 18"/>
          <p:cNvSpPr/>
          <p:nvPr/>
        </p:nvSpPr>
        <p:spPr>
          <a:xfrm>
            <a:off x="8942832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26" name="Text 19"/>
          <p:cNvSpPr/>
          <p:nvPr/>
        </p:nvSpPr>
        <p:spPr>
          <a:xfrm>
            <a:off x="8942832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Manavgat Şelalesi</a:t>
            </a:r>
            <a:endParaRPr lang="en-US" sz="1400" dirty="0"/>
          </a:p>
        </p:txBody>
      </p:sp>
      <p:sp>
        <p:nvSpPr>
          <p:cNvPr id="27" name="Text 20"/>
          <p:cNvSpPr/>
          <p:nvPr/>
        </p:nvSpPr>
        <p:spPr>
          <a:xfrm>
            <a:off x="8942832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Antalya</a:t>
            </a:r>
            <a:endParaRPr lang="en-US" sz="1100" dirty="0"/>
          </a:p>
        </p:txBody>
      </p:sp>
      <p:sp>
        <p:nvSpPr>
          <p:cNvPr id="28" name="Text 21"/>
          <p:cNvSpPr/>
          <p:nvPr/>
        </p:nvSpPr>
        <p:spPr>
          <a:xfrm>
            <a:off x="548640" y="5943600"/>
            <a:ext cx="1109167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varlıklar; oksijen, su ve gıda gibi temel ihtiyaçlarımızı karşılar. Kaynak: kullanıcının kendi sunumu.</a:t>
            </a:r>
            <a:endParaRPr lang="en-US" sz="900" dirty="0"/>
          </a:p>
        </p:txBody>
      </p:sp>
      <p:sp>
        <p:nvSpPr>
          <p:cNvPr id="29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900" dirty="0"/>
          </a:p>
        </p:txBody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8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ÇEVREMIZDEKI VARLIKLAR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 Varlıklar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051560"/>
          </a:xfrm>
          <a:prstGeom prst="roundRect">
            <a:avLst>
              <a:gd name="adj" fmla="val 11304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60120" y="1828800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654" y="1983334"/>
            <a:ext cx="285293" cy="28529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00200" y="169164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</a:t>
            </a: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eli değerek, yaşamı kolaylaştırmak için yapılan varlıklardır. Ev, yol, köprü, baraj, fabrika, okul, hastane ve tarihî eserler (cami, kale, antik kent) birer beşerî varlıktır.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548640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2916936"/>
            <a:ext cx="2514600" cy="2167128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48640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11" name="Text 7"/>
          <p:cNvSpPr/>
          <p:nvPr/>
        </p:nvSpPr>
        <p:spPr>
          <a:xfrm>
            <a:off x="548640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Efes (Celsus)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548640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İzmir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3346704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429000" y="2916936"/>
            <a:ext cx="2514600" cy="2167128"/>
          </a:xfrm>
          <a:prstGeom prst="rect">
            <a:avLst/>
          </a:prstGeom>
        </p:spPr>
      </p:pic>
      <p:sp>
        <p:nvSpPr>
          <p:cNvPr id="15" name="Shape 10"/>
          <p:cNvSpPr/>
          <p:nvPr/>
        </p:nvSpPr>
        <p:spPr>
          <a:xfrm>
            <a:off x="3346704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16" name="Text 11"/>
          <p:cNvSpPr/>
          <p:nvPr/>
        </p:nvSpPr>
        <p:spPr>
          <a:xfrm>
            <a:off x="3346704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Kız Kulesi</a:t>
            </a:r>
            <a:endParaRPr lang="en-US" sz="1350" dirty="0"/>
          </a:p>
        </p:txBody>
      </p:sp>
      <p:sp>
        <p:nvSpPr>
          <p:cNvPr id="17" name="Text 12"/>
          <p:cNvSpPr/>
          <p:nvPr/>
        </p:nvSpPr>
        <p:spPr>
          <a:xfrm>
            <a:off x="3346704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İstanbul</a:t>
            </a:r>
            <a:endParaRPr lang="en-US" sz="1100" dirty="0"/>
          </a:p>
        </p:txBody>
      </p:sp>
      <p:sp>
        <p:nvSpPr>
          <p:cNvPr id="18" name="Shape 13"/>
          <p:cNvSpPr/>
          <p:nvPr/>
        </p:nvSpPr>
        <p:spPr>
          <a:xfrm>
            <a:off x="6144768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227064" y="2916936"/>
            <a:ext cx="2514600" cy="2167128"/>
          </a:xfrm>
          <a:prstGeom prst="rect">
            <a:avLst/>
          </a:prstGeom>
        </p:spPr>
      </p:pic>
      <p:sp>
        <p:nvSpPr>
          <p:cNvPr id="20" name="Shape 14"/>
          <p:cNvSpPr/>
          <p:nvPr/>
        </p:nvSpPr>
        <p:spPr>
          <a:xfrm>
            <a:off x="6144768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21" name="Text 15"/>
          <p:cNvSpPr/>
          <p:nvPr/>
        </p:nvSpPr>
        <p:spPr>
          <a:xfrm>
            <a:off x="6144768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Anamur Kalesi</a:t>
            </a:r>
            <a:endParaRPr lang="en-US" sz="1350" dirty="0"/>
          </a:p>
        </p:txBody>
      </p:sp>
      <p:sp>
        <p:nvSpPr>
          <p:cNvPr id="22" name="Text 16"/>
          <p:cNvSpPr/>
          <p:nvPr/>
        </p:nvSpPr>
        <p:spPr>
          <a:xfrm>
            <a:off x="6144768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Mersin</a:t>
            </a:r>
            <a:endParaRPr lang="en-US" sz="1100" dirty="0"/>
          </a:p>
        </p:txBody>
      </p:sp>
      <p:sp>
        <p:nvSpPr>
          <p:cNvPr id="23" name="Shape 17"/>
          <p:cNvSpPr/>
          <p:nvPr/>
        </p:nvSpPr>
        <p:spPr>
          <a:xfrm>
            <a:off x="8942832" y="2834640"/>
            <a:ext cx="2679192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025128" y="2916936"/>
            <a:ext cx="2514600" cy="2167128"/>
          </a:xfrm>
          <a:prstGeom prst="rect">
            <a:avLst/>
          </a:prstGeom>
        </p:spPr>
      </p:pic>
      <p:sp>
        <p:nvSpPr>
          <p:cNvPr id="25" name="Shape 18"/>
          <p:cNvSpPr/>
          <p:nvPr/>
        </p:nvSpPr>
        <p:spPr>
          <a:xfrm>
            <a:off x="8942832" y="5020056"/>
            <a:ext cx="2679192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26" name="Text 19"/>
          <p:cNvSpPr/>
          <p:nvPr/>
        </p:nvSpPr>
        <p:spPr>
          <a:xfrm>
            <a:off x="8942832" y="5212080"/>
            <a:ext cx="2679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Malabadi Köprüsü</a:t>
            </a:r>
            <a:endParaRPr lang="en-US" sz="1350" dirty="0"/>
          </a:p>
        </p:txBody>
      </p:sp>
      <p:sp>
        <p:nvSpPr>
          <p:cNvPr id="27" name="Text 20"/>
          <p:cNvSpPr/>
          <p:nvPr/>
        </p:nvSpPr>
        <p:spPr>
          <a:xfrm>
            <a:off x="8942832" y="5559552"/>
            <a:ext cx="267919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Diyarbakır</a:t>
            </a:r>
            <a:endParaRPr lang="en-US" sz="1100" dirty="0"/>
          </a:p>
        </p:txBody>
      </p:sp>
      <p:sp>
        <p:nvSpPr>
          <p:cNvPr id="28" name="Text 21"/>
          <p:cNvSpPr/>
          <p:nvPr/>
        </p:nvSpPr>
        <p:spPr>
          <a:xfrm>
            <a:off x="548640" y="5943600"/>
            <a:ext cx="1109167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 varlıklar; barınma, ulaşım, sağlık ve eğitim ihtiyaçlarımız için yapılır. Kaynak: kullanıcının kendi sunumu.</a:t>
            </a:r>
            <a:endParaRPr lang="en-US" sz="900" dirty="0"/>
          </a:p>
        </p:txBody>
      </p:sp>
      <p:sp>
        <p:nvSpPr>
          <p:cNvPr id="29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900" dirty="0"/>
          </a:p>
        </p:txBody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8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Varlık Avcısı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Aşağıdakiler DOĞAL mı BEŞERÎ mi varlıktır?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Ağrı Dağı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1915 Çanakkale Köprüsü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Abant Gölü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 ve göl doğa olayıyla oluşur → DOĞAL. Köprü ve fabrika insan yapımıdır → BEŞERÎ.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Ağrı Dağı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1915 Çanakkale Köprüsü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Abant Gölü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YERLEŞMEYI ETKILEYEN FAKTÖRLER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 Neden Yerleşime Seçilir?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4160520"/>
          </a:xfrm>
          <a:prstGeom prst="roundRect">
            <a:avLst>
              <a:gd name="adj" fmla="val 2857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440680" cy="777240"/>
          </a:xfrm>
          <a:prstGeom prst="roundRect">
            <a:avLst>
              <a:gd name="adj" fmla="val 15294"/>
            </a:avLst>
          </a:prstGeom>
          <a:solidFill>
            <a:srgbClr val="159C8E"/>
          </a:solidFill>
          <a:ln/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241" y="2021921"/>
            <a:ext cx="272125" cy="272125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691640" y="1691640"/>
            <a:ext cx="41148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FAKTÖRLER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868680" y="2606040"/>
            <a:ext cx="4892040" cy="310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Bol su kaynakları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Düz ve sade arazi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Uygun, yaşanabilir iklim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Verimli tarım toprakları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Korunaklı (dağ, vadi) yerler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Sağlam, deprem riski düşük zemin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6199632" y="1691640"/>
            <a:ext cx="5440680" cy="4160520"/>
          </a:xfrm>
          <a:prstGeom prst="roundRect">
            <a:avLst>
              <a:gd name="adj" fmla="val 2857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6199632" y="1691640"/>
            <a:ext cx="5440680" cy="777240"/>
          </a:xfrm>
          <a:prstGeom prst="roundRect">
            <a:avLst>
              <a:gd name="adj" fmla="val 15294"/>
            </a:avLst>
          </a:prstGeom>
          <a:solidFill>
            <a:srgbClr val="E45B4E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33" y="2021921"/>
            <a:ext cx="272125" cy="272125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7342632" y="1691640"/>
            <a:ext cx="41148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 FAKTÖRLER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6519672" y="2697480"/>
            <a:ext cx="489204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Ulaşımın kolay olması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Ticaretin gelişmiş olması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Madenlerin ve doğal kaynakların zengin olması</a:t>
            </a:r>
            <a:endParaRPr lang="en-US" sz="1350" dirty="0"/>
          </a:p>
          <a:p>
            <a:pPr marL="0" indent="0">
              <a:lnSpc>
                <a:spcPts val="26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İş imkânlarının fazla olması</a:t>
            </a:r>
            <a:endParaRPr lang="en-US" sz="1350" dirty="0"/>
          </a:p>
        </p:txBody>
      </p:sp>
      <p:sp>
        <p:nvSpPr>
          <p:cNvPr id="16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90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ÇEVREDEKI DEĞIŞIM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Çevredeki Değişimin Nedenleri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640080" y="16916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Faaliyetleri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1783080" y="2880360"/>
            <a:ext cx="1097280" cy="10972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373" y="3165653"/>
            <a:ext cx="526694" cy="52669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822960" y="4114800"/>
            <a:ext cx="30175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 artışı, tarım arazilerinin açılması, ormanların tahribi, kaynakların bilinçsiz tüketimi.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306824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4306824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E45B4E"/>
          </a:solidFill>
          <a:ln/>
        </p:spPr>
      </p:sp>
      <p:sp>
        <p:nvSpPr>
          <p:cNvPr id="12" name="Text 9"/>
          <p:cNvSpPr/>
          <p:nvPr/>
        </p:nvSpPr>
        <p:spPr>
          <a:xfrm>
            <a:off x="4398264" y="16916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Teknoloji ve Ekonomi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5541264" y="2880360"/>
            <a:ext cx="1097280" cy="10972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557" y="3165653"/>
            <a:ext cx="526694" cy="526694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581144" y="4114800"/>
            <a:ext cx="30175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Teknolojik gelişmeler, sanayi ve ekonomik faaliyetler.</a:t>
            </a:r>
            <a:endParaRPr lang="en-US" sz="1250" dirty="0"/>
          </a:p>
        </p:txBody>
      </p:sp>
      <p:sp>
        <p:nvSpPr>
          <p:cNvPr id="16" name="Shape 12"/>
          <p:cNvSpPr/>
          <p:nvPr/>
        </p:nvSpPr>
        <p:spPr>
          <a:xfrm>
            <a:off x="8065008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8065008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E9971B"/>
          </a:solidFill>
          <a:ln/>
        </p:spPr>
      </p:sp>
      <p:sp>
        <p:nvSpPr>
          <p:cNvPr id="18" name="Text 14"/>
          <p:cNvSpPr/>
          <p:nvPr/>
        </p:nvSpPr>
        <p:spPr>
          <a:xfrm>
            <a:off x="8156448" y="16916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Olayları</a:t>
            </a:r>
            <a:endParaRPr lang="en-US" sz="1550" dirty="0"/>
          </a:p>
        </p:txBody>
      </p:sp>
      <p:sp>
        <p:nvSpPr>
          <p:cNvPr id="19" name="Shape 15"/>
          <p:cNvSpPr/>
          <p:nvPr/>
        </p:nvSpPr>
        <p:spPr>
          <a:xfrm>
            <a:off x="9299448" y="2880360"/>
            <a:ext cx="1097280" cy="109728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4741" y="3165653"/>
            <a:ext cx="526694" cy="52669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8339328" y="4114800"/>
            <a:ext cx="30175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 ısınma, iklim değişikliği, sel ve kuraklık gibi afetler.</a:t>
            </a:r>
            <a:endParaRPr lang="en-US" sz="1250" dirty="0"/>
          </a:p>
        </p:txBody>
      </p:sp>
      <p:sp>
        <p:nvSpPr>
          <p:cNvPr id="22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900" dirty="0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ÇEVREDEKI DEĞIŞIM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Değişimin Olumlu ve Olumsuz Sonuçları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931920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3767328" cy="216712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3877056"/>
            <a:ext cx="3931920" cy="146304"/>
          </a:xfrm>
          <a:prstGeom prst="roundRect">
            <a:avLst>
              <a:gd name="adj" fmla="val 31250"/>
            </a:avLst>
          </a:prstGeom>
          <a:solidFill>
            <a:srgbClr val="2E2A6B"/>
          </a:solidFill>
          <a:ln/>
        </p:spPr>
      </p:sp>
      <p:sp>
        <p:nvSpPr>
          <p:cNvPr id="7" name="Text 4"/>
          <p:cNvSpPr/>
          <p:nvPr/>
        </p:nvSpPr>
        <p:spPr>
          <a:xfrm>
            <a:off x="548640" y="411480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Örnek: Baraj Yapımı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548640" y="4526280"/>
            <a:ext cx="393192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 ihtiyaçları için doğayı değiştirir; bu değişimin hem olumlu hem olumsuz sonuçları olur.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754880" y="1691640"/>
            <a:ext cx="6885432" cy="1965960"/>
          </a:xfrm>
          <a:prstGeom prst="roundRect">
            <a:avLst>
              <a:gd name="adj" fmla="val 6047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5257800" y="21488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0446" y="2291486"/>
            <a:ext cx="263347" cy="263347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943600" y="178308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OLUMLU (Faydalar)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5943600" y="2194560"/>
            <a:ext cx="54864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İçme suyu ve tarım suyu sağlanır, enerji üretilir; fabrikayla iş olanağı ve ticaret artar; ulaşım kolaylaşır.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4754880" y="3840480"/>
            <a:ext cx="6885432" cy="2011680"/>
          </a:xfrm>
          <a:prstGeom prst="roundRect">
            <a:avLst>
              <a:gd name="adj" fmla="val 5909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5257800" y="4343400"/>
            <a:ext cx="548640" cy="5486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446" y="4486046"/>
            <a:ext cx="263347" cy="263347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5943600" y="393192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OLUMSUZ (Zararlar)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5943600" y="4343400"/>
            <a:ext cx="548640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Doğanın dengesi bozulur, tarım arazileri ve ormanlar sular altında kalır, hava kirliliği ve trafik artar, ağaçlar kesilir.</a:t>
            </a:r>
            <a:endParaRPr lang="en-US" sz="1250" dirty="0"/>
          </a:p>
        </p:txBody>
      </p:sp>
      <p:sp>
        <p:nvSpPr>
          <p:cNvPr id="19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900" dirty="0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Değişim Dedektifi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sonuç OLUMLU mu OLUMSUZ mu?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Barajla enerji ve tarım suyu üretilmesi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Fabrikanın havayı kirletmesi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 olanaklarının artması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Verimli tarım arazisinin yok olması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Enerji ve iş olanağı → OLUMLU. Hava kirliliği ve tarım arazisi kaybı → OLUMSUZ.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Barajla enerji ve tarım suyu üretilmesi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868984" y="2724912"/>
            <a:ext cx="983175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868984" y="2724912"/>
            <a:ext cx="98317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OLUMLU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Fabrikanın havayı kirletmesi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347568" y="2724912"/>
            <a:ext cx="1137296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347568" y="2724912"/>
            <a:ext cx="113729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OLUMSUZ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 olanaklarının artması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868984" y="4462272"/>
            <a:ext cx="983176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868984" y="4462272"/>
            <a:ext cx="98317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OLUMLU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Verimli tarım arazisinin yok olması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347568" y="4462272"/>
            <a:ext cx="1137295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408920" y="4462272"/>
            <a:ext cx="1075944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OLUMSUZ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ŞEHIRLERIN DEĞIŞIMI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Batman’ın Değişimi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937760" cy="2651760"/>
          </a:xfrm>
          <a:prstGeom prst="roundRect">
            <a:avLst>
              <a:gd name="adj" fmla="val 34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4773168" cy="248716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4197096"/>
            <a:ext cx="4937760" cy="146304"/>
          </a:xfrm>
          <a:prstGeom prst="roundRect">
            <a:avLst>
              <a:gd name="adj" fmla="val 31250"/>
            </a:avLst>
          </a:prstGeom>
          <a:solidFill>
            <a:srgbClr val="E9971B"/>
          </a:solidFill>
          <a:ln/>
        </p:spPr>
      </p:sp>
      <p:sp>
        <p:nvSpPr>
          <p:cNvPr id="7" name="Text 4"/>
          <p:cNvSpPr/>
          <p:nvPr/>
        </p:nvSpPr>
        <p:spPr>
          <a:xfrm>
            <a:off x="548640" y="4434840"/>
            <a:ext cx="49377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1946’da petrolün bulunması Batman’ın kaderini değiştirdi.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548640" y="5212080"/>
            <a:ext cx="4937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Petrol → iş gücü ihtiyacı → göç → nüfus artışı → yeni yollar, tesisler, konutlar → doğal çevrenin değişimi.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5852160" y="173736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5852160" y="173736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E45B4E"/>
          </a:solidFill>
          <a:ln/>
        </p:spPr>
      </p:sp>
      <p:sp>
        <p:nvSpPr>
          <p:cNvPr id="11" name="Text 8"/>
          <p:cNvSpPr/>
          <p:nvPr/>
        </p:nvSpPr>
        <p:spPr>
          <a:xfrm>
            <a:off x="5852160" y="173736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1946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7406640" y="173736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Petrol keşfedildi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5852160" y="283464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5852160" y="283464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159C8E"/>
          </a:solidFill>
          <a:ln/>
        </p:spPr>
      </p:sp>
      <p:sp>
        <p:nvSpPr>
          <p:cNvPr id="15" name="Text 12"/>
          <p:cNvSpPr/>
          <p:nvPr/>
        </p:nvSpPr>
        <p:spPr>
          <a:xfrm>
            <a:off x="5852160" y="283464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</a:t>
            </a:r>
            <a:endParaRPr lang="en-US" sz="2000" dirty="0"/>
          </a:p>
        </p:txBody>
      </p:sp>
      <p:sp>
        <p:nvSpPr>
          <p:cNvPr id="16" name="Text 13"/>
          <p:cNvSpPr/>
          <p:nvPr/>
        </p:nvSpPr>
        <p:spPr>
          <a:xfrm>
            <a:off x="7406640" y="283464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 ve nüfus arttı</a:t>
            </a:r>
            <a:endParaRPr lang="en-US" sz="1500" dirty="0"/>
          </a:p>
        </p:txBody>
      </p:sp>
      <p:sp>
        <p:nvSpPr>
          <p:cNvPr id="17" name="Shape 14"/>
          <p:cNvSpPr/>
          <p:nvPr/>
        </p:nvSpPr>
        <p:spPr>
          <a:xfrm>
            <a:off x="5852160" y="393192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5852160" y="393192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E9971B"/>
          </a:solidFill>
          <a:ln/>
        </p:spPr>
      </p:sp>
      <p:sp>
        <p:nvSpPr>
          <p:cNvPr id="19" name="Text 16"/>
          <p:cNvSpPr/>
          <p:nvPr/>
        </p:nvSpPr>
        <p:spPr>
          <a:xfrm>
            <a:off x="5852160" y="393192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1957</a:t>
            </a:r>
            <a:endParaRPr lang="en-US" sz="2000" dirty="0"/>
          </a:p>
        </p:txBody>
      </p:sp>
      <p:sp>
        <p:nvSpPr>
          <p:cNvPr id="20" name="Text 17"/>
          <p:cNvSpPr/>
          <p:nvPr/>
        </p:nvSpPr>
        <p:spPr>
          <a:xfrm>
            <a:off x="7406640" y="393192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İlçe oldu</a:t>
            </a:r>
            <a:endParaRPr lang="en-US" sz="1500" dirty="0"/>
          </a:p>
        </p:txBody>
      </p:sp>
      <p:sp>
        <p:nvSpPr>
          <p:cNvPr id="21" name="Shape 18"/>
          <p:cNvSpPr/>
          <p:nvPr/>
        </p:nvSpPr>
        <p:spPr>
          <a:xfrm>
            <a:off x="5852160" y="502920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2" name="Shape 19"/>
          <p:cNvSpPr/>
          <p:nvPr/>
        </p:nvSpPr>
        <p:spPr>
          <a:xfrm>
            <a:off x="5852160" y="502920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2E2A6B"/>
          </a:solidFill>
          <a:ln/>
        </p:spPr>
      </p:sp>
      <p:sp>
        <p:nvSpPr>
          <p:cNvPr id="23" name="Text 20"/>
          <p:cNvSpPr/>
          <p:nvPr/>
        </p:nvSpPr>
        <p:spPr>
          <a:xfrm>
            <a:off x="5852160" y="502920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1990</a:t>
            </a:r>
            <a:endParaRPr lang="en-US" sz="2000" dirty="0"/>
          </a:p>
        </p:txBody>
      </p:sp>
      <p:sp>
        <p:nvSpPr>
          <p:cNvPr id="24" name="Text 21"/>
          <p:cNvSpPr/>
          <p:nvPr/>
        </p:nvSpPr>
        <p:spPr>
          <a:xfrm>
            <a:off x="7406640" y="502920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 oldu</a:t>
            </a:r>
            <a:endParaRPr lang="en-US" sz="1500" dirty="0"/>
          </a:p>
        </p:txBody>
      </p:sp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900" dirty="0"/>
          </a:p>
        </p:txBody>
      </p:sp>
      <p:pic>
        <p:nvPicPr>
          <p:cNvPr id="26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ŞEHIRLERIN DEĞIŞIMI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Karabük’ün Değişimi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937760" cy="4160520"/>
          </a:xfrm>
          <a:prstGeom prst="roundRect">
            <a:avLst>
              <a:gd name="adj" fmla="val 2857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840" y="1874520"/>
            <a:ext cx="1737360" cy="17373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22960" y="3840480"/>
            <a:ext cx="4389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1937’de Karabük Demir Çelik Fabrikası kuruldu.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22960" y="4663440"/>
            <a:ext cx="43891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 → iş için göç → nüfus artışı → yatırımlar ve yeni evler → hızlı büyüme.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5852160" y="173736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5852160" y="173736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159C8E"/>
          </a:solidFill>
          <a:ln/>
        </p:spPr>
      </p:sp>
      <p:sp>
        <p:nvSpPr>
          <p:cNvPr id="10" name="Text 7"/>
          <p:cNvSpPr/>
          <p:nvPr/>
        </p:nvSpPr>
        <p:spPr>
          <a:xfrm>
            <a:off x="5852160" y="173736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1927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7406640" y="173736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Zonguldak’a bağlı bir köydü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5852160" y="283464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5852160" y="283464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E45B4E"/>
          </a:solidFill>
          <a:ln/>
        </p:spPr>
      </p:sp>
      <p:sp>
        <p:nvSpPr>
          <p:cNvPr id="14" name="Text 11"/>
          <p:cNvSpPr/>
          <p:nvPr/>
        </p:nvSpPr>
        <p:spPr>
          <a:xfrm>
            <a:off x="5852160" y="283464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1937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7406640" y="283464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Demir Çelik Fabrikası kuruldu</a:t>
            </a:r>
            <a:endParaRPr lang="en-US" sz="1350" dirty="0"/>
          </a:p>
        </p:txBody>
      </p:sp>
      <p:sp>
        <p:nvSpPr>
          <p:cNvPr id="16" name="Shape 13"/>
          <p:cNvSpPr/>
          <p:nvPr/>
        </p:nvSpPr>
        <p:spPr>
          <a:xfrm>
            <a:off x="5852160" y="393192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5852160" y="393192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E9971B"/>
          </a:solidFill>
          <a:ln/>
        </p:spPr>
      </p:sp>
      <p:sp>
        <p:nvSpPr>
          <p:cNvPr id="18" name="Text 15"/>
          <p:cNvSpPr/>
          <p:nvPr/>
        </p:nvSpPr>
        <p:spPr>
          <a:xfrm>
            <a:off x="5852160" y="393192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1953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7406640" y="393192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İlçe oldu</a:t>
            </a:r>
            <a:endParaRPr lang="en-US" sz="1350" dirty="0"/>
          </a:p>
        </p:txBody>
      </p:sp>
      <p:sp>
        <p:nvSpPr>
          <p:cNvPr id="20" name="Shape 17"/>
          <p:cNvSpPr/>
          <p:nvPr/>
        </p:nvSpPr>
        <p:spPr>
          <a:xfrm>
            <a:off x="5852160" y="5029200"/>
            <a:ext cx="578815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5852160" y="5029200"/>
            <a:ext cx="1371600" cy="960120"/>
          </a:xfrm>
          <a:prstGeom prst="roundRect">
            <a:avLst>
              <a:gd name="adj" fmla="val 12381"/>
            </a:avLst>
          </a:prstGeom>
          <a:solidFill>
            <a:srgbClr val="2E2A6B"/>
          </a:solidFill>
          <a:ln/>
        </p:spPr>
      </p:sp>
      <p:sp>
        <p:nvSpPr>
          <p:cNvPr id="22" name="Text 19"/>
          <p:cNvSpPr/>
          <p:nvPr/>
        </p:nvSpPr>
        <p:spPr>
          <a:xfrm>
            <a:off x="5852160" y="5029200"/>
            <a:ext cx="1371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1995</a:t>
            </a:r>
            <a:endParaRPr lang="en-US" sz="2000" dirty="0"/>
          </a:p>
        </p:txBody>
      </p:sp>
      <p:sp>
        <p:nvSpPr>
          <p:cNvPr id="23" name="Text 20"/>
          <p:cNvSpPr/>
          <p:nvPr/>
        </p:nvSpPr>
        <p:spPr>
          <a:xfrm>
            <a:off x="7406640" y="5029200"/>
            <a:ext cx="41148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 oldu</a:t>
            </a:r>
            <a:endParaRPr lang="en-US" sz="1350" dirty="0"/>
          </a:p>
        </p:txBody>
      </p:sp>
      <p:sp>
        <p:nvSpPr>
          <p:cNvPr id="24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900" dirty="0"/>
          </a:p>
        </p:txBody>
      </p:sp>
      <p:pic>
        <p:nvPicPr>
          <p:cNvPr id="25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Şehir Uzmanı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bilgiler DOĞRU mu YANLIŞ mı?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 petrolün bulunmasıyla gelişti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Karabük turizm sayesinde büyüdü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Fabrika/kaynak bir yere göçü ve nüfusu artırır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 artınca doğal çevre hiç değişmez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 petrolle, Karabük DEMİR-ÇELİKLE gelişti. Kaynak göçü artırır; nüfus artınca çevre değişir.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 petrolün bulunmasıyla gelişti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Karabük turizm sayesinde büyüdü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Fabrika/kaynak bir yere göçü ve nüfusu artırır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 artınca doğal çevre hiç değişmez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ÇEVRENIN KORUNMASI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Çevremizi Koruyoruz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1051560"/>
          </a:xfrm>
          <a:prstGeom prst="roundRect">
            <a:avLst>
              <a:gd name="adj" fmla="val 11304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60120" y="1874520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654" y="2029054"/>
            <a:ext cx="285293" cy="28529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45920" y="1691640"/>
            <a:ext cx="96926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Gelecek nesillere temiz bir çevre bırakmak için su kaynaklarını, bitki örtüsünü ve yaşadığımız yerleri korumalıyız.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48640" y="2926080"/>
            <a:ext cx="5440680" cy="29718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888" y="3200400"/>
            <a:ext cx="1463040" cy="146304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22960" y="4800600"/>
            <a:ext cx="4892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Salda Gölü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822960" y="5212080"/>
            <a:ext cx="4892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Devlet, gölün çevresinde yapılaşmaya izin vermeyerek doğal güzelliği korudu.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6199632" y="2926080"/>
            <a:ext cx="5440680" cy="29718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3880" y="3200400"/>
            <a:ext cx="1463040" cy="146304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473952" y="4800600"/>
            <a:ext cx="4892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Caretta Caretta</a:t>
            </a:r>
            <a:endParaRPr lang="en-US" sz="1600" dirty="0"/>
          </a:p>
        </p:txBody>
      </p:sp>
      <p:sp>
        <p:nvSpPr>
          <p:cNvPr id="15" name="Text 10"/>
          <p:cNvSpPr/>
          <p:nvPr/>
        </p:nvSpPr>
        <p:spPr>
          <a:xfrm>
            <a:off x="6473952" y="5212080"/>
            <a:ext cx="4892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Antalya’da nesli tükenmekte olan deniz kaplumbağalarının yuvaları koruma altına alındı.</a:t>
            </a:r>
            <a:endParaRPr lang="en-US" sz="1250" dirty="0"/>
          </a:p>
        </p:txBody>
      </p:sp>
      <p:sp>
        <p:nvSpPr>
          <p:cNvPr id="16" name="Text 1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900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mı, Beşerî mi?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1005840"/>
          </a:xfrm>
          <a:prstGeom prst="roundRect">
            <a:avLst>
              <a:gd name="adj" fmla="val 1181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914400" y="2084832"/>
            <a:ext cx="548640" cy="5486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046" y="2227478"/>
            <a:ext cx="263347" cy="26334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600200" y="1828800"/>
            <a:ext cx="97840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varlığı okuyacağım. DOĞAL varlıksa AYAĞA KALK, BEŞERÎ varlıksa OTUR! Önce grubunuz karar versin.</a:t>
            </a:r>
            <a:endParaRPr lang="en-US" sz="1550" dirty="0"/>
          </a:p>
        </p:txBody>
      </p:sp>
      <p:sp>
        <p:nvSpPr>
          <p:cNvPr id="10" name="Shape 6"/>
          <p:cNvSpPr/>
          <p:nvPr/>
        </p:nvSpPr>
        <p:spPr>
          <a:xfrm>
            <a:off x="548640" y="310896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822960" y="342900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494" y="3583534"/>
            <a:ext cx="285293" cy="28529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600200" y="310896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</a:t>
            </a:r>
            <a:endParaRPr lang="en-US" sz="1700" dirty="0"/>
          </a:p>
        </p:txBody>
      </p:sp>
      <p:sp>
        <p:nvSpPr>
          <p:cNvPr id="14" name="Shape 9"/>
          <p:cNvSpPr/>
          <p:nvPr/>
        </p:nvSpPr>
        <p:spPr>
          <a:xfrm>
            <a:off x="4306824" y="310896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0"/>
          <p:cNvSpPr/>
          <p:nvPr/>
        </p:nvSpPr>
        <p:spPr>
          <a:xfrm>
            <a:off x="4581144" y="342900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5678" y="3583534"/>
            <a:ext cx="285293" cy="285293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58384" y="310896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Köprü</a:t>
            </a:r>
            <a:endParaRPr lang="en-US" sz="1700" dirty="0"/>
          </a:p>
        </p:txBody>
      </p:sp>
      <p:sp>
        <p:nvSpPr>
          <p:cNvPr id="18" name="Shape 12"/>
          <p:cNvSpPr/>
          <p:nvPr/>
        </p:nvSpPr>
        <p:spPr>
          <a:xfrm>
            <a:off x="8065008" y="310896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3"/>
          <p:cNvSpPr/>
          <p:nvPr/>
        </p:nvSpPr>
        <p:spPr>
          <a:xfrm>
            <a:off x="8339328" y="342900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3862" y="3583534"/>
            <a:ext cx="285293" cy="285293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9116568" y="310896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</a:t>
            </a:r>
            <a:endParaRPr lang="en-US" sz="1700" dirty="0"/>
          </a:p>
        </p:txBody>
      </p:sp>
      <p:sp>
        <p:nvSpPr>
          <p:cNvPr id="22" name="Shape 15"/>
          <p:cNvSpPr/>
          <p:nvPr/>
        </p:nvSpPr>
        <p:spPr>
          <a:xfrm>
            <a:off x="548640" y="452628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6"/>
          <p:cNvSpPr/>
          <p:nvPr/>
        </p:nvSpPr>
        <p:spPr>
          <a:xfrm>
            <a:off x="822960" y="484632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494" y="5000854"/>
            <a:ext cx="285293" cy="285293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1600200" y="452628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</a:t>
            </a:r>
            <a:endParaRPr lang="en-US" sz="1700" dirty="0"/>
          </a:p>
        </p:txBody>
      </p:sp>
      <p:sp>
        <p:nvSpPr>
          <p:cNvPr id="26" name="Shape 18"/>
          <p:cNvSpPr/>
          <p:nvPr/>
        </p:nvSpPr>
        <p:spPr>
          <a:xfrm>
            <a:off x="4306824" y="452628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7" name="Shape 19"/>
          <p:cNvSpPr/>
          <p:nvPr/>
        </p:nvSpPr>
        <p:spPr>
          <a:xfrm>
            <a:off x="4581144" y="484632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5678" y="5000854"/>
            <a:ext cx="285293" cy="285293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5358384" y="452628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Göl</a:t>
            </a:r>
            <a:endParaRPr lang="en-US" sz="1700" dirty="0"/>
          </a:p>
        </p:txBody>
      </p:sp>
      <p:sp>
        <p:nvSpPr>
          <p:cNvPr id="30" name="Shape 21"/>
          <p:cNvSpPr/>
          <p:nvPr/>
        </p:nvSpPr>
        <p:spPr>
          <a:xfrm>
            <a:off x="8065008" y="452628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1" name="Shape 22"/>
          <p:cNvSpPr/>
          <p:nvPr/>
        </p:nvSpPr>
        <p:spPr>
          <a:xfrm>
            <a:off x="8339328" y="484632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2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3862" y="5000854"/>
            <a:ext cx="285293" cy="285293"/>
          </a:xfrm>
          <a:prstGeom prst="rect">
            <a:avLst/>
          </a:prstGeom>
        </p:spPr>
      </p:pic>
      <p:sp>
        <p:nvSpPr>
          <p:cNvPr id="33" name="Text 23"/>
          <p:cNvSpPr/>
          <p:nvPr/>
        </p:nvSpPr>
        <p:spPr>
          <a:xfrm>
            <a:off x="9116568" y="452628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Hastane</a:t>
            </a:r>
            <a:endParaRPr lang="en-US" sz="1700" dirty="0"/>
          </a:p>
        </p:txBody>
      </p:sp>
      <p:sp>
        <p:nvSpPr>
          <p:cNvPr id="34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900" dirty="0"/>
          </a:p>
        </p:txBody>
      </p:sp>
      <p:pic>
        <p:nvPicPr>
          <p:cNvPr id="35" name="Image 8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mı, Beşerî mi?  ·  Cevaplar</a:t>
            </a:r>
            <a:endParaRPr lang="en-US" sz="27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822960" y="182880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Deniz, orman, göl → DOĞAL (ayağa kalk).   Köprü, fabrika, hastane → BEŞERÎ (otur).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48640" y="292608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822960" y="3273552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494" y="3428086"/>
            <a:ext cx="285293" cy="285293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600200" y="301752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1600200" y="358444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4306824" y="292608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581144" y="3273552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5678" y="3428086"/>
            <a:ext cx="285293" cy="285293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358384" y="301752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Köprü</a:t>
            </a:r>
            <a:endParaRPr lang="en-US" sz="1600" dirty="0"/>
          </a:p>
        </p:txBody>
      </p:sp>
      <p:sp>
        <p:nvSpPr>
          <p:cNvPr id="17" name="Text 12"/>
          <p:cNvSpPr/>
          <p:nvPr/>
        </p:nvSpPr>
        <p:spPr>
          <a:xfrm>
            <a:off x="5358384" y="358444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8065008" y="292608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8339328" y="3273552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862" y="3428086"/>
            <a:ext cx="285293" cy="285293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9116568" y="301752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</a:t>
            </a:r>
            <a:endParaRPr lang="en-US" sz="1600" dirty="0"/>
          </a:p>
        </p:txBody>
      </p:sp>
      <p:sp>
        <p:nvSpPr>
          <p:cNvPr id="22" name="Text 16"/>
          <p:cNvSpPr/>
          <p:nvPr/>
        </p:nvSpPr>
        <p:spPr>
          <a:xfrm>
            <a:off x="9116568" y="358444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200" dirty="0"/>
          </a:p>
        </p:txBody>
      </p:sp>
      <p:sp>
        <p:nvSpPr>
          <p:cNvPr id="23" name="Shape 17"/>
          <p:cNvSpPr/>
          <p:nvPr/>
        </p:nvSpPr>
        <p:spPr>
          <a:xfrm>
            <a:off x="548640" y="438912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822960" y="4736592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494" y="4891126"/>
            <a:ext cx="285293" cy="285293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1600200" y="448056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Fabrika</a:t>
            </a:r>
            <a:endParaRPr lang="en-US" sz="1600" dirty="0"/>
          </a:p>
        </p:txBody>
      </p:sp>
      <p:sp>
        <p:nvSpPr>
          <p:cNvPr id="27" name="Text 20"/>
          <p:cNvSpPr/>
          <p:nvPr/>
        </p:nvSpPr>
        <p:spPr>
          <a:xfrm>
            <a:off x="1600200" y="504748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</a:t>
            </a:r>
            <a:endParaRPr lang="en-US" sz="1200" dirty="0"/>
          </a:p>
        </p:txBody>
      </p:sp>
      <p:sp>
        <p:nvSpPr>
          <p:cNvPr id="28" name="Shape 21"/>
          <p:cNvSpPr/>
          <p:nvPr/>
        </p:nvSpPr>
        <p:spPr>
          <a:xfrm>
            <a:off x="4306824" y="438912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2"/>
          <p:cNvSpPr/>
          <p:nvPr/>
        </p:nvSpPr>
        <p:spPr>
          <a:xfrm>
            <a:off x="4581144" y="4736592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678" y="4891126"/>
            <a:ext cx="285293" cy="28529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5358384" y="448056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Göl</a:t>
            </a:r>
            <a:endParaRPr lang="en-US" sz="1600" dirty="0"/>
          </a:p>
        </p:txBody>
      </p:sp>
      <p:sp>
        <p:nvSpPr>
          <p:cNvPr id="32" name="Text 24"/>
          <p:cNvSpPr/>
          <p:nvPr/>
        </p:nvSpPr>
        <p:spPr>
          <a:xfrm>
            <a:off x="5358384" y="504748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200" dirty="0"/>
          </a:p>
        </p:txBody>
      </p:sp>
      <p:sp>
        <p:nvSpPr>
          <p:cNvPr id="33" name="Shape 25"/>
          <p:cNvSpPr/>
          <p:nvPr/>
        </p:nvSpPr>
        <p:spPr>
          <a:xfrm>
            <a:off x="8065008" y="438912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4" name="Shape 26"/>
          <p:cNvSpPr/>
          <p:nvPr/>
        </p:nvSpPr>
        <p:spPr>
          <a:xfrm>
            <a:off x="8339328" y="4736592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3862" y="4891126"/>
            <a:ext cx="285293" cy="285293"/>
          </a:xfrm>
          <a:prstGeom prst="rect">
            <a:avLst/>
          </a:prstGeom>
        </p:spPr>
      </p:pic>
      <p:sp>
        <p:nvSpPr>
          <p:cNvPr id="36" name="Text 27"/>
          <p:cNvSpPr/>
          <p:nvPr/>
        </p:nvSpPr>
        <p:spPr>
          <a:xfrm>
            <a:off x="9116568" y="448056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Hastane</a:t>
            </a:r>
            <a:endParaRPr lang="en-US" sz="1600" dirty="0"/>
          </a:p>
        </p:txBody>
      </p:sp>
      <p:sp>
        <p:nvSpPr>
          <p:cNvPr id="37" name="Text 28"/>
          <p:cNvSpPr/>
          <p:nvPr/>
        </p:nvSpPr>
        <p:spPr>
          <a:xfrm>
            <a:off x="9116568" y="504748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</a:t>
            </a:r>
            <a:endParaRPr lang="en-US" sz="1200" dirty="0"/>
          </a:p>
        </p:txBody>
      </p:sp>
      <p:sp>
        <p:nvSpPr>
          <p:cNvPr id="38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900" dirty="0"/>
          </a:p>
        </p:txBody>
      </p:sp>
      <p:pic>
        <p:nvPicPr>
          <p:cNvPr id="39" name="Image 7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822960" y="1965960"/>
            <a:ext cx="3200400" cy="2011680"/>
          </a:xfrm>
          <a:prstGeom prst="roundRect">
            <a:avLst>
              <a:gd name="adj" fmla="val 590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1965960" y="2194560"/>
            <a:ext cx="914400" cy="9144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704" y="2432304"/>
            <a:ext cx="438912" cy="43891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32004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406908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2" name="Shape 9"/>
          <p:cNvSpPr/>
          <p:nvPr/>
        </p:nvSpPr>
        <p:spPr>
          <a:xfrm>
            <a:off x="4572000" y="1371600"/>
            <a:ext cx="3291840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4617720" y="1463040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4617720" y="1965960"/>
            <a:ext cx="32004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 · göl · orman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4572000" y="3063240"/>
            <a:ext cx="3291840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4617720" y="3154680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 ÇEVRE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4617720" y="3657600"/>
            <a:ext cx="32004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· köprü · fabrika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790956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9" name="Shape 16"/>
          <p:cNvSpPr/>
          <p:nvPr/>
        </p:nvSpPr>
        <p:spPr>
          <a:xfrm>
            <a:off x="8412480" y="1371600"/>
            <a:ext cx="3227832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8458200" y="1463040"/>
            <a:ext cx="31363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DEĞİŞİM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8458200" y="1965960"/>
            <a:ext cx="313639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· teknoloji · doğa</a:t>
            </a:r>
            <a:endParaRPr lang="en-US" sz="1150" dirty="0"/>
          </a:p>
        </p:txBody>
      </p:sp>
      <p:sp>
        <p:nvSpPr>
          <p:cNvPr id="22" name="Shape 19"/>
          <p:cNvSpPr/>
          <p:nvPr/>
        </p:nvSpPr>
        <p:spPr>
          <a:xfrm>
            <a:off x="8412480" y="3063240"/>
            <a:ext cx="3227832" cy="1508760"/>
          </a:xfrm>
          <a:prstGeom prst="roundRect">
            <a:avLst>
              <a:gd name="adj" fmla="val 7879"/>
            </a:avLst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9642348" y="3200400"/>
            <a:ext cx="768096" cy="768096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053" y="3400105"/>
            <a:ext cx="368686" cy="368686"/>
          </a:xfrm>
          <a:prstGeom prst="rect">
            <a:avLst/>
          </a:prstGeom>
        </p:spPr>
      </p:pic>
      <p:sp>
        <p:nvSpPr>
          <p:cNvPr id="25" name="Text 21"/>
          <p:cNvSpPr/>
          <p:nvPr/>
        </p:nvSpPr>
        <p:spPr>
          <a:xfrm>
            <a:off x="8458200" y="4069080"/>
            <a:ext cx="31363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KORUMA</a:t>
            </a:r>
            <a:endParaRPr lang="en-US" sz="1300" dirty="0"/>
          </a:p>
        </p:txBody>
      </p:sp>
      <p:sp>
        <p:nvSpPr>
          <p:cNvPr id="26" name="Shape 22"/>
          <p:cNvSpPr/>
          <p:nvPr/>
        </p:nvSpPr>
        <p:spPr>
          <a:xfrm>
            <a:off x="822960" y="5074920"/>
            <a:ext cx="10817352" cy="914400"/>
          </a:xfrm>
          <a:prstGeom prst="roundRect">
            <a:avLst>
              <a:gd name="adj" fmla="val 12000"/>
            </a:avLst>
          </a:prstGeom>
          <a:solidFill>
            <a:srgbClr val="211E52"/>
          </a:solidFill>
          <a:ln/>
        </p:spPr>
      </p:sp>
      <p:sp>
        <p:nvSpPr>
          <p:cNvPr id="27" name="Text 23"/>
          <p:cNvSpPr/>
          <p:nvPr/>
        </p:nvSpPr>
        <p:spPr>
          <a:xfrm>
            <a:off x="1097280" y="5074920"/>
            <a:ext cx="10241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Çevre; doğal ve beşerî varlıklardan oluşur, zamanla değişir; bu yüzden korunması gerekir.</a:t>
            </a:r>
            <a:endParaRPr lang="en-US" sz="1500" dirty="0"/>
          </a:p>
        </p:txBody>
      </p:sp>
      <p:sp>
        <p:nvSpPr>
          <p:cNvPr id="28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900" dirty="0"/>
          </a:p>
        </p:txBody>
      </p:sp>
      <p:pic>
        <p:nvPicPr>
          <p:cNvPr id="2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764792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1897929"/>
            <a:ext cx="245791" cy="2457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45920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varlıklar insan eli değmeden oluşur (dağ, göl, orman); beşerî varlıklar insan yapımıdır (yol, köprü, fabrika).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548640" y="2542032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31520" y="2660904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2794041"/>
            <a:ext cx="245791" cy="2457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63040" y="2542032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yerin yerleşime seçilmesinde su, iklim, arazi (doğal) ile ulaşım, ticaret, maden (beşerî) etkilidir.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548640" y="3438144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31520" y="3557016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3690153"/>
            <a:ext cx="245791" cy="2457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63040" y="3438144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Çevre; insan faaliyetleri, teknoloji-ekonomi ve doğa olaylarıyla değişir.</a:t>
            </a:r>
            <a:endParaRPr lang="en-US" sz="1300" dirty="0"/>
          </a:p>
        </p:txBody>
      </p:sp>
      <p:sp>
        <p:nvSpPr>
          <p:cNvPr id="16" name="Shape 11"/>
          <p:cNvSpPr/>
          <p:nvPr/>
        </p:nvSpPr>
        <p:spPr>
          <a:xfrm>
            <a:off x="548640" y="4334256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31520" y="4453128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4586265"/>
            <a:ext cx="245791" cy="2457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63040" y="4334256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Değişimin olumlu (enerji, iş) ve olumsuz (kirlilik, arazi kaybı) sonuçları vardır.</a:t>
            </a:r>
            <a:endParaRPr lang="en-US" sz="1300" dirty="0"/>
          </a:p>
        </p:txBody>
      </p:sp>
      <p:sp>
        <p:nvSpPr>
          <p:cNvPr id="20" name="Shape 14"/>
          <p:cNvSpPr/>
          <p:nvPr/>
        </p:nvSpPr>
        <p:spPr>
          <a:xfrm>
            <a:off x="548640" y="5230368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31520" y="5349240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5482377"/>
            <a:ext cx="245791" cy="2457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63040" y="5230368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 petrolle, Karabük demir-çelikle gelişti; doğal ve beşerî çevreyi korumak hepimizin görevidir.</a:t>
            </a:r>
            <a:endParaRPr lang="en-US" sz="130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BİLGİ SORULARI (5)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487168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varlık nedir? İki örnek ver.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22960" y="3145536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 varlık nedir? İki örnek ver.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22960" y="3803904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Yerleşim yeri seçiminde etkili iki doğal faktör yaz.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822960" y="4462272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Çevredeki değişimin üç nedenini yaz.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22960" y="5120640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 ve Karabük hangi gelişmelerle büyümüştür?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6153912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153912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382512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 SORULARI (3)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428232" y="256032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Baraj yapımının olumlu ve olumsuz sonuçlarına birer örnek ver.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428232" y="361188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Nüfus artışı doğal çevreyi nasıl değiştirir?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428232" y="466344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Salda Gölü ve caretta carettaların korunması neden önemlidir?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9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828800" y="169164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Yaşadığın çevrede insan eliyle yapılan bir değişime örnek ver; olumlu/olumsuz yönünü yaz.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48640" y="274320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548640" y="274320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74320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828800" y="274320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çevreyi korumak için günlük hayatta yapabileceğin üç davranış yaz.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548640" y="3931920"/>
            <a:ext cx="11091672" cy="2011680"/>
          </a:xfrm>
          <a:prstGeom prst="roundRect">
            <a:avLst>
              <a:gd name="adj" fmla="val 590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822960" y="4206240"/>
            <a:ext cx="338328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4" name="Shape 12"/>
          <p:cNvSpPr/>
          <p:nvPr/>
        </p:nvSpPr>
        <p:spPr>
          <a:xfrm>
            <a:off x="896112" y="4251960"/>
            <a:ext cx="329184" cy="329184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00" y="4337548"/>
            <a:ext cx="158008" cy="15800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280160" y="420624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“Her beşerî değişim doğaya zarar verir.” Bu ifadeye katılıyor musun? Görüşünü gerekçeleriyle açıkla.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9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371600"/>
            <a:ext cx="4114800" cy="411480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3" name="Shape 1"/>
          <p:cNvSpPr/>
          <p:nvPr/>
        </p:nvSpPr>
        <p:spPr>
          <a:xfrm>
            <a:off x="-1280160" y="4572000"/>
            <a:ext cx="3291840" cy="329184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457200"/>
            <a:ext cx="365760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5" name="Shape 3"/>
          <p:cNvSpPr/>
          <p:nvPr/>
        </p:nvSpPr>
        <p:spPr>
          <a:xfrm>
            <a:off x="621792" y="502920"/>
            <a:ext cx="329184" cy="329184"/>
          </a:xfrm>
          <a:prstGeom prst="ellipse">
            <a:avLst/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80" y="588508"/>
            <a:ext cx="158008" cy="1580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4572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Çevre Şifresi</a:t>
            </a:r>
            <a:endParaRPr lang="en-US" sz="2900" dirty="0"/>
          </a:p>
        </p:txBody>
      </p:sp>
      <p:sp>
        <p:nvSpPr>
          <p:cNvPr id="9" name="Text 6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822960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670962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783080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1783080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eli değmeden oluşan varlıklara ne denir?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1783080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6181344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455664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2670962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415784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415784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eliyle yapılan varlıklara ne denir?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7415784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548640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822960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4362602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1783080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Batman’ı geliştiren yer altı kaynağı nedir?</a:t>
            </a:r>
            <a:endParaRPr lang="en-US" sz="1250" dirty="0"/>
          </a:p>
        </p:txBody>
      </p:sp>
      <p:sp>
        <p:nvSpPr>
          <p:cNvPr id="27" name="Text 21"/>
          <p:cNvSpPr/>
          <p:nvPr/>
        </p:nvSpPr>
        <p:spPr>
          <a:xfrm>
            <a:off x="1783080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6181344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455664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4362602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415784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7415784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Karabük’ü geliştiren fabrika türü nedir?</a:t>
            </a:r>
            <a:endParaRPr lang="en-US" sz="1250" dirty="0"/>
          </a:p>
        </p:txBody>
      </p:sp>
      <p:sp>
        <p:nvSpPr>
          <p:cNvPr id="33" name="Text 26"/>
          <p:cNvSpPr/>
          <p:nvPr/>
        </p:nvSpPr>
        <p:spPr>
          <a:xfrm>
            <a:off x="7415784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900" dirty="0"/>
          </a:p>
        </p:txBody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4023360" cy="40233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188720" y="4480560"/>
            <a:ext cx="3291840" cy="3291840"/>
          </a:xfrm>
          <a:prstGeom prst="ellipse">
            <a:avLst/>
          </a:prstGeom>
          <a:solidFill>
            <a:srgbClr val="0E7D71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376" y="982980"/>
            <a:ext cx="1600200" cy="16002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1257300"/>
            <a:ext cx="960120" cy="9601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1257300"/>
            <a:ext cx="960120" cy="9601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71600" y="3657600"/>
            <a:ext cx="94457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ve beşerî çevreyi, değişimi ve korumayı artık çok iyi biliyorsunuz!</a:t>
            </a:r>
            <a:endParaRPr lang="en-US" sz="1700" dirty="0"/>
          </a:p>
        </p:txBody>
      </p:sp>
      <p:sp>
        <p:nvSpPr>
          <p:cNvPr id="9" name="Shape 4"/>
          <p:cNvSpPr/>
          <p:nvPr/>
        </p:nvSpPr>
        <p:spPr>
          <a:xfrm>
            <a:off x="914400" y="4434840"/>
            <a:ext cx="10360152" cy="1051560"/>
          </a:xfrm>
          <a:prstGeom prst="roundRect">
            <a:avLst>
              <a:gd name="adj" fmla="val 1130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5"/>
          <p:cNvSpPr/>
          <p:nvPr/>
        </p:nvSpPr>
        <p:spPr>
          <a:xfrm>
            <a:off x="118872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1366" y="4806086"/>
            <a:ext cx="263347" cy="26334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810512" y="4617720"/>
            <a:ext cx="18745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
</a:t>
            </a: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050" dirty="0"/>
          </a:p>
        </p:txBody>
      </p:sp>
      <p:sp>
        <p:nvSpPr>
          <p:cNvPr id="13" name="Shape 7"/>
          <p:cNvSpPr/>
          <p:nvPr/>
        </p:nvSpPr>
        <p:spPr>
          <a:xfrm>
            <a:off x="374904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1686" y="4806086"/>
            <a:ext cx="263347" cy="263347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370832" y="4617720"/>
            <a:ext cx="18745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
</a:t>
            </a: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BEŞERÎ</a:t>
            </a:r>
            <a:endParaRPr lang="en-US" sz="1050" dirty="0"/>
          </a:p>
        </p:txBody>
      </p:sp>
      <p:sp>
        <p:nvSpPr>
          <p:cNvPr id="16" name="Shape 9"/>
          <p:cNvSpPr/>
          <p:nvPr/>
        </p:nvSpPr>
        <p:spPr>
          <a:xfrm>
            <a:off x="63093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2006" y="4806086"/>
            <a:ext cx="263347" cy="263347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931152" y="4617720"/>
            <a:ext cx="18745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
</a:t>
            </a: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PETROL</a:t>
            </a:r>
            <a:endParaRPr lang="en-US" sz="1050" dirty="0"/>
          </a:p>
        </p:txBody>
      </p:sp>
      <p:sp>
        <p:nvSpPr>
          <p:cNvPr id="19" name="Shape 11"/>
          <p:cNvSpPr/>
          <p:nvPr/>
        </p:nvSpPr>
        <p:spPr>
          <a:xfrm>
            <a:off x="886968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2326" y="4806086"/>
            <a:ext cx="263347" cy="263347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9491472" y="4617720"/>
            <a:ext cx="18745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
</a:t>
            </a: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DEMİR ÇELİK</a:t>
            </a:r>
            <a:endParaRPr lang="en-US" sz="1050" dirty="0"/>
          </a:p>
        </p:txBody>
      </p:sp>
      <p:sp>
        <p:nvSpPr>
          <p:cNvPr id="22" name="Text 13"/>
          <p:cNvSpPr/>
          <p:nvPr/>
        </p:nvSpPr>
        <p:spPr>
          <a:xfrm>
            <a:off x="548640" y="571500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600" dirty="0"/>
          </a:p>
        </p:txBody>
      </p:sp>
      <p:sp>
        <p:nvSpPr>
          <p:cNvPr id="23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27</a:t>
            </a:r>
            <a:endParaRPr lang="en-US" sz="90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“Doğal ve Beşerî Çevremizdeki Değişim” konusunu başarıyla tamamladın.</a:t>
            </a:r>
            <a:endParaRPr lang="en-US" sz="1600" dirty="0"/>
          </a:p>
        </p:txBody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4828032"/>
            <a:ext cx="841248" cy="841248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8686800" y="4937760"/>
            <a:ext cx="2743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</a:t>
            </a:r>
            <a:endParaRPr lang="en-US" sz="15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Necip DÖNER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28</a:t>
            </a:r>
            <a:endParaRPr lang="en-US" sz="900" dirty="0"/>
          </a:p>
        </p:txBody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3672</Words>
  <Application>Microsoft Office PowerPoint</Application>
  <PresentationFormat>Geniş ekran</PresentationFormat>
  <Paragraphs>377</Paragraphs>
  <Slides>28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subject>PptxGenJS Presentation</dc:subject>
  <dc:creator>Necip DÖNER</dc:creator>
  <cp:lastModifiedBy>Necip Döner</cp:lastModifiedBy>
  <cp:revision>4</cp:revision>
  <dcterms:created xsi:type="dcterms:W3CDTF">2026-07-22T22:04:50Z</dcterms:created>
  <dcterms:modified xsi:type="dcterms:W3CDTF">2026-07-26T10:53:39Z</dcterms:modified>
</cp:coreProperties>
</file>