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56" r:id="rId2"/>
    <p:sldId id="257" r:id="rId3"/>
    <p:sldId id="258" r:id="rId4"/>
    <p:sldId id="259" r:id="rId5"/>
    <p:sldId id="260" r:id="rId6"/>
    <p:sldId id="262" r:id="rId7"/>
    <p:sldId id="263" r:id="rId8"/>
    <p:sldId id="269" r:id="rId9"/>
    <p:sldId id="261" r:id="rId10"/>
    <p:sldId id="264" r:id="rId11"/>
    <p:sldId id="265" r:id="rId12"/>
    <p:sldId id="266" r:id="rId13"/>
    <p:sldId id="267" r:id="rId14"/>
    <p:sldId id="271"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5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1E31B66-95A8-4D4D-BBCB-E21375363991}" type="datetimeFigureOut">
              <a:rPr lang="tr-TR" smtClean="0"/>
              <a:t>1.10.2026</a:t>
            </a:fld>
            <a:endParaRPr lang="tr-T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CFF40BA9-0F04-4A54-952E-B5A5B4714AA4}" type="slidenum">
              <a:rPr lang="tr-TR" smtClean="0"/>
              <a:t>‹#›</a:t>
            </a:fld>
            <a:endParaRPr lang="tr-T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755311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1.10.2026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3468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1E31B66-95A8-4D4D-BBCB-E21375363991}" type="datetimeFigureOut">
              <a:rPr lang="tr-TR" smtClean="0"/>
              <a:t>1.10.2026</a:t>
            </a:fld>
            <a:endParaRPr lang="tr-T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816941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81E31B66-95A8-4D4D-BBCB-E21375363991}" type="datetimeFigureOut">
              <a:rPr lang="tr-TR" smtClean="0"/>
              <a:t>1.10.2026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075112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81E31B66-95A8-4D4D-BBCB-E21375363991}" type="datetimeFigureOut">
              <a:rPr lang="tr-TR" smtClean="0"/>
              <a:t>1.10.2026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109297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81E31B66-95A8-4D4D-BBCB-E21375363991}" type="datetimeFigureOut">
              <a:rPr lang="tr-TR" smtClean="0"/>
              <a:t>1.10.2026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27926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E31B66-95A8-4D4D-BBCB-E21375363991}" type="datetimeFigureOut">
              <a:rPr lang="tr-TR" smtClean="0"/>
              <a:t>1.10.2026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94272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1.10.2026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1122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1.10.2026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533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1.10.2026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866041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1.10.2026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4086065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1E31B66-95A8-4D4D-BBCB-E21375363991}" type="datetimeFigureOut">
              <a:rPr lang="tr-TR" smtClean="0"/>
              <a:t>1.10.2026</a:t>
            </a:fld>
            <a:endParaRPr lang="tr-T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tr-T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CFF40BA9-0F04-4A54-952E-B5A5B4714AA4}" type="slidenum">
              <a:rPr lang="tr-TR" smtClean="0"/>
              <a:t>‹#›</a:t>
            </a:fld>
            <a:endParaRPr lang="tr-T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7999518"/>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691454"/>
            <a:ext cx="8361229" cy="2098226"/>
          </a:xfrm>
        </p:spPr>
        <p:txBody>
          <a:bodyPr/>
          <a:lstStyle/>
          <a:p>
            <a:pPr algn="ctr"/>
            <a:r>
              <a:rPr sz="5400" b="1" dirty="0" err="1">
                <a:latin typeface="AmsiProCond-Ultra"/>
              </a:rPr>
              <a:t>İlimizin</a:t>
            </a:r>
            <a:endParaRPr sz="5400" b="1" dirty="0">
              <a:latin typeface="AmsiProCond-Ultra"/>
            </a:endParaRPr>
          </a:p>
          <a:p>
            <a:pPr algn="ctr"/>
            <a:r>
              <a:rPr sz="5400" b="1" dirty="0" err="1">
                <a:latin typeface="AmsiProCond-Ultra"/>
              </a:rPr>
              <a:t>Göreceli</a:t>
            </a:r>
            <a:r>
              <a:rPr sz="5400" b="1" dirty="0">
                <a:latin typeface="AmsiProCond-Ultra"/>
              </a:rPr>
              <a:t> </a:t>
            </a:r>
            <a:r>
              <a:rPr sz="5400" b="1" dirty="0" err="1">
                <a:latin typeface="AmsiProCond-Ultra"/>
              </a:rPr>
              <a:t>Konumu</a:t>
            </a:r>
            <a:endParaRPr sz="5400" b="1" dirty="0">
              <a:latin typeface="AmsiProCond-Ultra"/>
            </a:endParaRP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254137"/>
            <a:ext cx="6831673" cy="1086237"/>
          </a:xfrm>
        </p:spPr>
        <p:txBody>
          <a:bodyPr/>
          <a:lstStyle/>
          <a:p>
            <a:pPr algn="ctr"/>
            <a:r>
              <a:rPr sz="3200" b="0" dirty="0" err="1">
                <a:latin typeface="AmsiProCond-Ultra"/>
              </a:rPr>
              <a:t>Evimiz</a:t>
            </a:r>
            <a:r>
              <a:rPr sz="3200" b="0" dirty="0">
                <a:latin typeface="AmsiProCond-Ultra"/>
              </a:rPr>
              <a:t> </a:t>
            </a:r>
            <a:r>
              <a:rPr sz="3200" b="0" dirty="0" err="1">
                <a:latin typeface="AmsiProCond-Ultra"/>
              </a:rPr>
              <a:t>Dünya</a:t>
            </a:r>
            <a:endParaRPr sz="3200" b="0" dirty="0">
              <a:latin typeface="AmsiProCond-Ultra"/>
            </a:endParaRPr>
          </a:p>
        </p:txBody>
      </p:sp>
    </p:spTree>
    <p:extLst>
      <p:ext uri="{BB962C8B-B14F-4D97-AF65-F5344CB8AC3E}">
        <p14:creationId xmlns:p14="http://schemas.microsoft.com/office/powerpoint/2010/main" val="205748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rgbClr val="7030A0"/>
                </a:solidFill>
                <a:latin typeface="Calibri"/>
              </a:rPr>
              <a:t>Cevaplayalım</a:t>
            </a:r>
            <a:endParaRPr sz="6000" b="1" dirty="0">
              <a:solidFill>
                <a:srgbClr val="7030A0"/>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06243" y="1052050"/>
            <a:ext cx="11037414" cy="5641260"/>
          </a:xfrm>
        </p:spPr>
        <p:txBody>
          <a:bodyPr>
            <a:noAutofit/>
          </a:bodyPr>
          <a:lstStyle/>
          <a:p>
            <a:pPr marL="457200" indent="-457200" algn="just">
              <a:buNone/>
            </a:pPr>
            <a:r>
              <a:rPr lang="tr-TR" b="1" dirty="0" smtClean="0">
                <a:solidFill>
                  <a:schemeClr val="tx1"/>
                </a:solidFill>
                <a:latin typeface="Calibri"/>
              </a:rPr>
              <a:t>1.</a:t>
            </a:r>
            <a:r>
              <a:rPr lang="tr-TR" b="0" dirty="0" smtClean="0">
                <a:latin typeface="Calibri"/>
              </a:rPr>
              <a:t> </a:t>
            </a:r>
            <a:r>
              <a:rPr b="0" dirty="0" err="1" smtClean="0">
                <a:latin typeface="Calibri"/>
              </a:rPr>
              <a:t>Bir</a:t>
            </a:r>
            <a:r>
              <a:rPr b="0" dirty="0" smtClean="0">
                <a:latin typeface="Calibri"/>
              </a:rPr>
              <a:t> </a:t>
            </a:r>
            <a:r>
              <a:rPr b="0" dirty="0" err="1">
                <a:latin typeface="Calibri"/>
              </a:rPr>
              <a:t>arkadaşınıza</a:t>
            </a:r>
            <a:r>
              <a:rPr b="0" dirty="0">
                <a:latin typeface="Calibri"/>
              </a:rPr>
              <a:t> </a:t>
            </a:r>
            <a:r>
              <a:rPr b="0" dirty="0" err="1">
                <a:latin typeface="Calibri"/>
              </a:rPr>
              <a:t>okulun</a:t>
            </a:r>
            <a:r>
              <a:rPr b="0" dirty="0">
                <a:latin typeface="Calibri"/>
              </a:rPr>
              <a:t> </a:t>
            </a:r>
            <a:r>
              <a:rPr b="0" dirty="0" err="1">
                <a:latin typeface="Calibri"/>
              </a:rPr>
              <a:t>yerini</a:t>
            </a:r>
            <a:r>
              <a:rPr b="0" dirty="0">
                <a:latin typeface="Calibri"/>
              </a:rPr>
              <a:t> </a:t>
            </a:r>
            <a:r>
              <a:rPr b="0" dirty="0" err="1">
                <a:latin typeface="Calibri"/>
              </a:rPr>
              <a:t>tarif</a:t>
            </a:r>
            <a:r>
              <a:rPr b="0" dirty="0">
                <a:latin typeface="Calibri"/>
              </a:rPr>
              <a:t> </a:t>
            </a:r>
            <a:r>
              <a:rPr b="0" dirty="0" err="1">
                <a:latin typeface="Calibri"/>
              </a:rPr>
              <a:t>ederken</a:t>
            </a:r>
            <a:r>
              <a:rPr b="0" dirty="0">
                <a:latin typeface="Calibri"/>
              </a:rPr>
              <a:t> </a:t>
            </a:r>
            <a:r>
              <a:rPr b="0" dirty="0" err="1">
                <a:latin typeface="Calibri"/>
              </a:rPr>
              <a:t>hangi</a:t>
            </a:r>
            <a:r>
              <a:rPr b="0" dirty="0">
                <a:latin typeface="Calibri"/>
              </a:rPr>
              <a:t> </a:t>
            </a:r>
            <a:r>
              <a:rPr b="0" dirty="0" err="1">
                <a:latin typeface="Calibri"/>
              </a:rPr>
              <a:t>ipuçlarını</a:t>
            </a:r>
            <a:r>
              <a:rPr b="0" dirty="0">
                <a:latin typeface="Calibri"/>
              </a:rPr>
              <a:t> </a:t>
            </a:r>
            <a:r>
              <a:rPr b="0" dirty="0" err="1">
                <a:latin typeface="Calibri"/>
              </a:rPr>
              <a:t>kullanırsınız</a:t>
            </a:r>
            <a:r>
              <a:rPr b="0" dirty="0">
                <a:latin typeface="Calibri"/>
              </a:rPr>
              <a:t>?</a:t>
            </a:r>
          </a:p>
          <a:p>
            <a:pPr>
              <a:buNone/>
            </a:pPr>
            <a:endParaRPr b="0" dirty="0">
              <a:latin typeface="Calibri"/>
            </a:endParaRPr>
          </a:p>
          <a:p>
            <a:pPr>
              <a:buNone/>
            </a:pPr>
            <a:r>
              <a:rPr lang="tr-TR" b="1" dirty="0" smtClean="0">
                <a:solidFill>
                  <a:schemeClr val="tx1"/>
                </a:solidFill>
                <a:latin typeface="Calibri"/>
              </a:rPr>
              <a:t>2.</a:t>
            </a:r>
            <a:r>
              <a:rPr lang="tr-TR" b="1" dirty="0" smtClean="0">
                <a:solidFill>
                  <a:srgbClr val="7030A0"/>
                </a:solidFill>
                <a:latin typeface="Calibri"/>
              </a:rPr>
              <a:t> </a:t>
            </a:r>
            <a:r>
              <a:rPr b="0" dirty="0" err="1" smtClean="0">
                <a:latin typeface="Calibri"/>
              </a:rPr>
              <a:t>Yaşadığınız</a:t>
            </a:r>
            <a:r>
              <a:rPr b="0" dirty="0" smtClean="0">
                <a:latin typeface="Calibri"/>
              </a:rPr>
              <a:t> </a:t>
            </a:r>
            <a:r>
              <a:rPr b="0" dirty="0" err="1">
                <a:latin typeface="Calibri"/>
              </a:rPr>
              <a:t>ili</a:t>
            </a:r>
            <a:r>
              <a:rPr b="0" dirty="0">
                <a:latin typeface="Calibri"/>
              </a:rPr>
              <a:t> </a:t>
            </a:r>
            <a:r>
              <a:rPr b="0" dirty="0" err="1">
                <a:latin typeface="Calibri"/>
              </a:rPr>
              <a:t>adını</a:t>
            </a:r>
            <a:r>
              <a:rPr b="0" dirty="0">
                <a:latin typeface="Calibri"/>
              </a:rPr>
              <a:t> </a:t>
            </a:r>
            <a:r>
              <a:rPr b="0" dirty="0" err="1">
                <a:latin typeface="Calibri"/>
              </a:rPr>
              <a:t>söylemeden</a:t>
            </a:r>
            <a:r>
              <a:rPr b="0" dirty="0">
                <a:latin typeface="Calibri"/>
              </a:rPr>
              <a:t> </a:t>
            </a:r>
            <a:r>
              <a:rPr b="0" dirty="0" err="1">
                <a:latin typeface="Calibri"/>
              </a:rPr>
              <a:t>anlatacak</a:t>
            </a:r>
            <a:r>
              <a:rPr b="0" dirty="0">
                <a:latin typeface="Calibri"/>
              </a:rPr>
              <a:t> </a:t>
            </a:r>
            <a:r>
              <a:rPr b="0" dirty="0" err="1">
                <a:latin typeface="Calibri"/>
              </a:rPr>
              <a:t>olsanız</a:t>
            </a:r>
            <a:r>
              <a:rPr b="0" dirty="0">
                <a:latin typeface="Calibri"/>
              </a:rPr>
              <a:t> </a:t>
            </a:r>
            <a:r>
              <a:rPr b="0" dirty="0" err="1">
                <a:latin typeface="Calibri"/>
              </a:rPr>
              <a:t>hangi</a:t>
            </a:r>
            <a:r>
              <a:rPr b="0" dirty="0">
                <a:latin typeface="Calibri"/>
              </a:rPr>
              <a:t> </a:t>
            </a:r>
            <a:r>
              <a:rPr b="0" dirty="0" err="1">
                <a:latin typeface="Calibri"/>
              </a:rPr>
              <a:t>özelliklerinden</a:t>
            </a:r>
            <a:r>
              <a:rPr b="0" dirty="0">
                <a:latin typeface="Calibri"/>
              </a:rPr>
              <a:t> </a:t>
            </a:r>
            <a:r>
              <a:rPr b="0" dirty="0" err="1">
                <a:latin typeface="Calibri"/>
              </a:rPr>
              <a:t>söz</a:t>
            </a:r>
            <a:r>
              <a:rPr b="0" dirty="0">
                <a:latin typeface="Calibri"/>
              </a:rPr>
              <a:t> </a:t>
            </a:r>
            <a:r>
              <a:rPr b="0" dirty="0" err="1">
                <a:latin typeface="Calibri"/>
              </a:rPr>
              <a:t>edersiniz</a:t>
            </a:r>
            <a:r>
              <a:rPr b="0" dirty="0">
                <a:latin typeface="Calibri"/>
              </a:rPr>
              <a:t>?</a:t>
            </a:r>
          </a:p>
          <a:p>
            <a:pPr>
              <a:buNone/>
            </a:pPr>
            <a:endParaRPr b="0" dirty="0">
              <a:latin typeface="Calibri"/>
            </a:endParaRPr>
          </a:p>
          <a:p>
            <a:pPr>
              <a:buNone/>
            </a:pPr>
            <a:r>
              <a:rPr lang="tr-TR" b="1" dirty="0" smtClean="0">
                <a:solidFill>
                  <a:schemeClr val="tx1"/>
                </a:solidFill>
                <a:latin typeface="Calibri"/>
              </a:rPr>
              <a:t>3.</a:t>
            </a:r>
            <a:r>
              <a:rPr lang="tr-TR" b="1" dirty="0" smtClean="0">
                <a:solidFill>
                  <a:srgbClr val="7030A0"/>
                </a:solidFill>
                <a:latin typeface="Calibri"/>
              </a:rPr>
              <a:t> </a:t>
            </a:r>
            <a:r>
              <a:rPr b="0" dirty="0" err="1" smtClean="0">
                <a:latin typeface="Calibri"/>
              </a:rPr>
              <a:t>Bir</a:t>
            </a:r>
            <a:r>
              <a:rPr b="0" dirty="0" smtClean="0">
                <a:latin typeface="Calibri"/>
              </a:rPr>
              <a:t> </a:t>
            </a:r>
            <a:r>
              <a:rPr b="0" dirty="0" err="1">
                <a:latin typeface="Calibri"/>
              </a:rPr>
              <a:t>ilin</a:t>
            </a:r>
            <a:r>
              <a:rPr b="0" dirty="0">
                <a:latin typeface="Calibri"/>
              </a:rPr>
              <a:t> </a:t>
            </a:r>
            <a:r>
              <a:rPr b="0" dirty="0" err="1">
                <a:latin typeface="Calibri"/>
              </a:rPr>
              <a:t>denize</a:t>
            </a:r>
            <a:r>
              <a:rPr b="0" dirty="0">
                <a:latin typeface="Calibri"/>
              </a:rPr>
              <a:t> </a:t>
            </a:r>
            <a:r>
              <a:rPr b="0" dirty="0" err="1">
                <a:latin typeface="Calibri"/>
              </a:rPr>
              <a:t>kıyısının</a:t>
            </a:r>
            <a:r>
              <a:rPr b="0" dirty="0">
                <a:latin typeface="Calibri"/>
              </a:rPr>
              <a:t>, </a:t>
            </a:r>
            <a:r>
              <a:rPr b="0" dirty="0" err="1">
                <a:latin typeface="Calibri"/>
              </a:rPr>
              <a:t>dağlık</a:t>
            </a:r>
            <a:r>
              <a:rPr b="0" dirty="0">
                <a:latin typeface="Calibri"/>
              </a:rPr>
              <a:t> </a:t>
            </a:r>
            <a:r>
              <a:rPr b="0" dirty="0" err="1">
                <a:latin typeface="Calibri"/>
              </a:rPr>
              <a:t>alanlarının</a:t>
            </a:r>
            <a:r>
              <a:rPr b="0" dirty="0">
                <a:latin typeface="Calibri"/>
              </a:rPr>
              <a:t> </a:t>
            </a:r>
            <a:r>
              <a:rPr b="0" dirty="0" err="1">
                <a:latin typeface="Calibri"/>
              </a:rPr>
              <a:t>veya</a:t>
            </a:r>
            <a:r>
              <a:rPr b="0" dirty="0">
                <a:latin typeface="Calibri"/>
              </a:rPr>
              <a:t> </a:t>
            </a:r>
            <a:r>
              <a:rPr b="0" dirty="0" err="1">
                <a:latin typeface="Calibri"/>
              </a:rPr>
              <a:t>komşu</a:t>
            </a:r>
            <a:r>
              <a:rPr b="0" dirty="0">
                <a:latin typeface="Calibri"/>
              </a:rPr>
              <a:t> </a:t>
            </a:r>
            <a:r>
              <a:rPr b="0" dirty="0" err="1">
                <a:latin typeface="Calibri"/>
              </a:rPr>
              <a:t>illerinin</a:t>
            </a:r>
            <a:r>
              <a:rPr b="0" dirty="0">
                <a:latin typeface="Calibri"/>
              </a:rPr>
              <a:t> </a:t>
            </a:r>
            <a:r>
              <a:rPr b="0" dirty="0" err="1">
                <a:latin typeface="Calibri"/>
              </a:rPr>
              <a:t>bilinmesi</a:t>
            </a:r>
            <a:r>
              <a:rPr b="0" dirty="0">
                <a:latin typeface="Calibri"/>
              </a:rPr>
              <a:t> </a:t>
            </a:r>
            <a:r>
              <a:rPr b="0" dirty="0" err="1">
                <a:latin typeface="Calibri"/>
              </a:rPr>
              <a:t>neden</a:t>
            </a:r>
            <a:r>
              <a:rPr b="0" dirty="0">
                <a:latin typeface="Calibri"/>
              </a:rPr>
              <a:t> </a:t>
            </a:r>
            <a:r>
              <a:rPr b="0" dirty="0" err="1">
                <a:latin typeface="Calibri"/>
              </a:rPr>
              <a:t>önemlidir</a:t>
            </a:r>
            <a:r>
              <a:rPr b="0" dirty="0">
                <a:latin typeface="Calibri"/>
              </a:rPr>
              <a:t>?</a:t>
            </a:r>
          </a:p>
          <a:p>
            <a:pPr>
              <a:buNone/>
            </a:pPr>
            <a:endParaRPr b="0" dirty="0">
              <a:latin typeface="Calibri"/>
            </a:endParaRPr>
          </a:p>
          <a:p>
            <a:pPr>
              <a:buNone/>
            </a:pPr>
            <a:r>
              <a:rPr lang="tr-TR" b="1" dirty="0" smtClean="0">
                <a:solidFill>
                  <a:schemeClr val="tx1"/>
                </a:solidFill>
                <a:latin typeface="Calibri"/>
              </a:rPr>
              <a:t>4.</a:t>
            </a:r>
            <a:r>
              <a:rPr lang="tr-TR" b="1" dirty="0" smtClean="0">
                <a:solidFill>
                  <a:srgbClr val="7030A0"/>
                </a:solidFill>
                <a:latin typeface="Calibri"/>
              </a:rPr>
              <a:t> </a:t>
            </a:r>
            <a:r>
              <a:rPr b="0" dirty="0" err="1" smtClean="0">
                <a:latin typeface="Calibri"/>
              </a:rPr>
              <a:t>Fiziki</a:t>
            </a:r>
            <a:r>
              <a:rPr b="0" dirty="0" smtClean="0">
                <a:latin typeface="Calibri"/>
              </a:rPr>
              <a:t> </a:t>
            </a:r>
            <a:r>
              <a:rPr b="0" dirty="0" err="1">
                <a:latin typeface="Calibri"/>
              </a:rPr>
              <a:t>harita</a:t>
            </a:r>
            <a:r>
              <a:rPr b="0" dirty="0">
                <a:latin typeface="Calibri"/>
              </a:rPr>
              <a:t> </a:t>
            </a:r>
            <a:r>
              <a:rPr b="0" dirty="0" err="1">
                <a:latin typeface="Calibri"/>
              </a:rPr>
              <a:t>ile</a:t>
            </a:r>
            <a:r>
              <a:rPr b="0" dirty="0">
                <a:latin typeface="Calibri"/>
              </a:rPr>
              <a:t> </a:t>
            </a:r>
            <a:r>
              <a:rPr b="0" dirty="0" err="1">
                <a:latin typeface="Calibri"/>
              </a:rPr>
              <a:t>siyasi</a:t>
            </a:r>
            <a:r>
              <a:rPr b="0" dirty="0">
                <a:latin typeface="Calibri"/>
              </a:rPr>
              <a:t> </a:t>
            </a:r>
            <a:r>
              <a:rPr b="0" dirty="0" err="1">
                <a:latin typeface="Calibri"/>
              </a:rPr>
              <a:t>harita</a:t>
            </a:r>
            <a:r>
              <a:rPr b="0" dirty="0">
                <a:latin typeface="Calibri"/>
              </a:rPr>
              <a:t> </a:t>
            </a:r>
            <a:r>
              <a:rPr b="0" dirty="0" err="1">
                <a:latin typeface="Calibri"/>
              </a:rPr>
              <a:t>arasında</a:t>
            </a:r>
            <a:r>
              <a:rPr b="0" dirty="0">
                <a:latin typeface="Calibri"/>
              </a:rPr>
              <a:t> </a:t>
            </a:r>
            <a:r>
              <a:rPr b="0" dirty="0" err="1">
                <a:latin typeface="Calibri"/>
              </a:rPr>
              <a:t>nasıl</a:t>
            </a:r>
            <a:r>
              <a:rPr b="0" dirty="0">
                <a:latin typeface="Calibri"/>
              </a:rPr>
              <a:t> </a:t>
            </a:r>
            <a:r>
              <a:rPr b="0" dirty="0" err="1">
                <a:latin typeface="Calibri"/>
              </a:rPr>
              <a:t>bir</a:t>
            </a:r>
            <a:r>
              <a:rPr b="0" dirty="0">
                <a:latin typeface="Calibri"/>
              </a:rPr>
              <a:t> </a:t>
            </a:r>
            <a:r>
              <a:rPr b="0" dirty="0" err="1">
                <a:latin typeface="Calibri"/>
              </a:rPr>
              <a:t>fark</a:t>
            </a:r>
            <a:r>
              <a:rPr b="0" dirty="0">
                <a:latin typeface="Calibri"/>
              </a:rPr>
              <a:t> </a:t>
            </a:r>
            <a:r>
              <a:rPr b="0" dirty="0" err="1">
                <a:latin typeface="Calibri"/>
              </a:rPr>
              <a:t>olabilir</a:t>
            </a:r>
            <a:r>
              <a:rPr b="0" dirty="0">
                <a:latin typeface="Calibri"/>
              </a:rPr>
              <a:t>? </a:t>
            </a:r>
            <a:r>
              <a:rPr b="0" dirty="0" err="1">
                <a:latin typeface="Calibri"/>
              </a:rPr>
              <a:t>Kendi</a:t>
            </a:r>
            <a:r>
              <a:rPr b="0" dirty="0">
                <a:latin typeface="Calibri"/>
              </a:rPr>
              <a:t> </a:t>
            </a:r>
            <a:r>
              <a:rPr b="0" dirty="0" err="1">
                <a:latin typeface="Calibri"/>
              </a:rPr>
              <a:t>cümlenizle</a:t>
            </a:r>
            <a:r>
              <a:rPr b="0" dirty="0">
                <a:latin typeface="Calibri"/>
              </a:rPr>
              <a:t> </a:t>
            </a:r>
            <a:r>
              <a:rPr b="0" dirty="0" err="1">
                <a:latin typeface="Calibri"/>
              </a:rPr>
              <a:t>yazınız</a:t>
            </a:r>
            <a:r>
              <a:rPr b="0" dirty="0">
                <a:latin typeface="Calibri"/>
              </a:rPr>
              <a:t>.</a:t>
            </a:r>
          </a:p>
          <a:p>
            <a:pPr>
              <a:buNone/>
            </a:pPr>
            <a:endParaRPr b="0" dirty="0">
              <a:latin typeface="Calibri"/>
            </a:endParaRPr>
          </a:p>
          <a:p>
            <a:pPr>
              <a:buNone/>
            </a:pPr>
            <a:r>
              <a:rPr lang="tr-TR" b="1" dirty="0" smtClean="0">
                <a:solidFill>
                  <a:schemeClr val="tx1"/>
                </a:solidFill>
                <a:latin typeface="Calibri"/>
              </a:rPr>
              <a:t>5.</a:t>
            </a:r>
            <a:r>
              <a:rPr lang="tr-TR" b="1" dirty="0" smtClean="0">
                <a:solidFill>
                  <a:srgbClr val="7030A0"/>
                </a:solidFill>
                <a:latin typeface="Calibri"/>
              </a:rPr>
              <a:t> </a:t>
            </a:r>
            <a:r>
              <a:rPr b="0" dirty="0" err="1" smtClean="0">
                <a:latin typeface="Calibri"/>
              </a:rPr>
              <a:t>Bir</a:t>
            </a:r>
            <a:r>
              <a:rPr b="0" dirty="0" smtClean="0">
                <a:latin typeface="Calibri"/>
              </a:rPr>
              <a:t> </a:t>
            </a:r>
            <a:r>
              <a:rPr b="0" dirty="0" err="1">
                <a:latin typeface="Calibri"/>
              </a:rPr>
              <a:t>şehirde</a:t>
            </a:r>
            <a:r>
              <a:rPr b="0" dirty="0">
                <a:latin typeface="Calibri"/>
              </a:rPr>
              <a:t> </a:t>
            </a:r>
            <a:r>
              <a:rPr b="0" dirty="0" err="1">
                <a:latin typeface="Calibri"/>
              </a:rPr>
              <a:t>yeni</a:t>
            </a:r>
            <a:r>
              <a:rPr b="0" dirty="0">
                <a:latin typeface="Calibri"/>
              </a:rPr>
              <a:t> </a:t>
            </a:r>
            <a:r>
              <a:rPr b="0" dirty="0" err="1">
                <a:latin typeface="Calibri"/>
              </a:rPr>
              <a:t>yol</a:t>
            </a:r>
            <a:r>
              <a:rPr b="0" dirty="0">
                <a:latin typeface="Calibri"/>
              </a:rPr>
              <a:t>, </a:t>
            </a:r>
            <a:r>
              <a:rPr b="0" dirty="0" err="1">
                <a:latin typeface="Calibri"/>
              </a:rPr>
              <a:t>köprü</a:t>
            </a:r>
            <a:r>
              <a:rPr b="0" dirty="0">
                <a:latin typeface="Calibri"/>
              </a:rPr>
              <a:t> </a:t>
            </a:r>
            <a:r>
              <a:rPr b="0" dirty="0" err="1">
                <a:latin typeface="Calibri"/>
              </a:rPr>
              <a:t>veya</a:t>
            </a:r>
            <a:r>
              <a:rPr b="0" dirty="0">
                <a:latin typeface="Calibri"/>
              </a:rPr>
              <a:t> </a:t>
            </a:r>
            <a:r>
              <a:rPr b="0" dirty="0" err="1">
                <a:latin typeface="Calibri"/>
              </a:rPr>
              <a:t>tünel</a:t>
            </a:r>
            <a:r>
              <a:rPr b="0" dirty="0">
                <a:latin typeface="Calibri"/>
              </a:rPr>
              <a:t> </a:t>
            </a:r>
            <a:r>
              <a:rPr b="0" dirty="0" err="1">
                <a:latin typeface="Calibri"/>
              </a:rPr>
              <a:t>yapılması</a:t>
            </a:r>
            <a:r>
              <a:rPr b="0" dirty="0">
                <a:latin typeface="Calibri"/>
              </a:rPr>
              <a:t> o </a:t>
            </a:r>
            <a:r>
              <a:rPr b="0" dirty="0" err="1">
                <a:latin typeface="Calibri"/>
              </a:rPr>
              <a:t>şehrin</a:t>
            </a:r>
            <a:r>
              <a:rPr b="0" dirty="0">
                <a:latin typeface="Calibri"/>
              </a:rPr>
              <a:t> </a:t>
            </a:r>
            <a:r>
              <a:rPr b="0" dirty="0" err="1">
                <a:latin typeface="Calibri"/>
              </a:rPr>
              <a:t>konumunu</a:t>
            </a:r>
            <a:r>
              <a:rPr b="0" dirty="0">
                <a:latin typeface="Calibri"/>
              </a:rPr>
              <a:t> </a:t>
            </a:r>
            <a:r>
              <a:rPr b="0" dirty="0" err="1">
                <a:latin typeface="Calibri"/>
              </a:rPr>
              <a:t>anlatma</a:t>
            </a:r>
            <a:r>
              <a:rPr b="0" dirty="0">
                <a:latin typeface="Calibri"/>
              </a:rPr>
              <a:t> </a:t>
            </a:r>
            <a:r>
              <a:rPr b="0" dirty="0" err="1">
                <a:latin typeface="Calibri"/>
              </a:rPr>
              <a:t>biçimimizi</a:t>
            </a:r>
            <a:r>
              <a:rPr b="0" dirty="0">
                <a:latin typeface="Calibri"/>
              </a:rPr>
              <a:t> </a:t>
            </a:r>
            <a:r>
              <a:rPr b="0" dirty="0" err="1">
                <a:latin typeface="Calibri"/>
              </a:rPr>
              <a:t>değiştirir</a:t>
            </a:r>
            <a:r>
              <a:rPr b="0" dirty="0">
                <a:latin typeface="Calibri"/>
              </a:rPr>
              <a:t> mi?</a:t>
            </a:r>
          </a:p>
          <a:p>
            <a:pPr>
              <a:buNone/>
            </a:pPr>
            <a:endParaRPr b="0" dirty="0">
              <a:latin typeface="Calibri"/>
            </a:endParaRPr>
          </a:p>
          <a:p>
            <a:pPr>
              <a:buNone/>
            </a:pPr>
            <a:r>
              <a:rPr lang="tr-TR" b="1" dirty="0" smtClean="0">
                <a:solidFill>
                  <a:schemeClr val="tx1"/>
                </a:solidFill>
                <a:latin typeface="Calibri"/>
              </a:rPr>
              <a:t>6.</a:t>
            </a:r>
            <a:r>
              <a:rPr lang="tr-TR" b="1" dirty="0" smtClean="0">
                <a:solidFill>
                  <a:srgbClr val="7030A0"/>
                </a:solidFill>
                <a:latin typeface="Calibri"/>
              </a:rPr>
              <a:t> </a:t>
            </a:r>
            <a:r>
              <a:rPr b="0" dirty="0" err="1" smtClean="0">
                <a:latin typeface="Calibri"/>
              </a:rPr>
              <a:t>Haritada</a:t>
            </a:r>
            <a:r>
              <a:rPr b="0" dirty="0" smtClean="0">
                <a:latin typeface="Calibri"/>
              </a:rPr>
              <a:t> </a:t>
            </a:r>
            <a:r>
              <a:rPr b="0" dirty="0" err="1">
                <a:latin typeface="Calibri"/>
              </a:rPr>
              <a:t>yönleri</a:t>
            </a:r>
            <a:r>
              <a:rPr b="0" dirty="0">
                <a:latin typeface="Calibri"/>
              </a:rPr>
              <a:t> </a:t>
            </a:r>
            <a:r>
              <a:rPr b="0" dirty="0" err="1">
                <a:latin typeface="Calibri"/>
              </a:rPr>
              <a:t>bilmek</a:t>
            </a:r>
            <a:r>
              <a:rPr b="0" dirty="0">
                <a:latin typeface="Calibri"/>
              </a:rPr>
              <a:t> </a:t>
            </a:r>
            <a:r>
              <a:rPr b="0" dirty="0" err="1">
                <a:latin typeface="Calibri"/>
              </a:rPr>
              <a:t>günlük</a:t>
            </a:r>
            <a:r>
              <a:rPr b="0" dirty="0">
                <a:latin typeface="Calibri"/>
              </a:rPr>
              <a:t> </a:t>
            </a:r>
            <a:r>
              <a:rPr b="0" dirty="0" err="1">
                <a:latin typeface="Calibri"/>
              </a:rPr>
              <a:t>yaşamda</a:t>
            </a:r>
            <a:r>
              <a:rPr b="0" dirty="0">
                <a:latin typeface="Calibri"/>
              </a:rPr>
              <a:t> </a:t>
            </a:r>
            <a:r>
              <a:rPr b="0" dirty="0" err="1">
                <a:latin typeface="Calibri"/>
              </a:rPr>
              <a:t>hangi</a:t>
            </a:r>
            <a:r>
              <a:rPr b="0" dirty="0">
                <a:latin typeface="Calibri"/>
              </a:rPr>
              <a:t> </a:t>
            </a:r>
            <a:r>
              <a:rPr b="0" dirty="0" err="1">
                <a:latin typeface="Calibri"/>
              </a:rPr>
              <a:t>durumlarda</a:t>
            </a:r>
            <a:r>
              <a:rPr b="0" dirty="0">
                <a:latin typeface="Calibri"/>
              </a:rPr>
              <a:t> </a:t>
            </a:r>
            <a:r>
              <a:rPr b="0" dirty="0" err="1">
                <a:latin typeface="Calibri"/>
              </a:rPr>
              <a:t>işimize</a:t>
            </a:r>
            <a:r>
              <a:rPr b="0" dirty="0">
                <a:latin typeface="Calibri"/>
              </a:rPr>
              <a:t> </a:t>
            </a:r>
            <a:r>
              <a:rPr b="0" dirty="0" err="1">
                <a:latin typeface="Calibri"/>
              </a:rPr>
              <a:t>yarar</a:t>
            </a:r>
            <a:r>
              <a:rPr b="0" dirty="0">
                <a:latin typeface="Calibri"/>
              </a:rPr>
              <a:t>?</a:t>
            </a:r>
          </a:p>
        </p:txBody>
      </p:sp>
      <p:pic>
        <p:nvPicPr>
          <p:cNvPr id="5" name="Resim 4">
            <a:extLst>
              <a:ext uri="{FF2B5EF4-FFF2-40B4-BE49-F238E27FC236}">
                <a16:creationId xmlns:a16="http://schemas.microsoft.com/office/drawing/2014/main" id="{69986AC5-AAC6-4DD0-BB53-232ACD14844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968284" y="0"/>
            <a:ext cx="1223716" cy="1337330"/>
          </a:xfrm>
          <a:prstGeom prst="rect">
            <a:avLst/>
          </a:prstGeom>
        </p:spPr>
      </p:pic>
    </p:spTree>
    <p:extLst>
      <p:ext uri="{BB962C8B-B14F-4D97-AF65-F5344CB8AC3E}">
        <p14:creationId xmlns:p14="http://schemas.microsoft.com/office/powerpoint/2010/main" val="3566152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rgbClr val="C00000"/>
                </a:solidFill>
                <a:latin typeface="Calibri"/>
              </a:rPr>
              <a:t>Tanımlar</a:t>
            </a:r>
            <a:endParaRPr sz="4400" b="1" dirty="0">
              <a:solidFill>
                <a:srgbClr val="C00000"/>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47252" y="942976"/>
            <a:ext cx="10943302" cy="5750334"/>
          </a:xfrm>
        </p:spPr>
        <p:txBody>
          <a:bodyPr>
            <a:normAutofit/>
          </a:bodyPr>
          <a:lstStyle/>
          <a:p>
            <a:pPr marL="0" indent="0" algn="just">
              <a:buNone/>
            </a:pPr>
            <a:r>
              <a:rPr b="1" dirty="0" err="1">
                <a:solidFill>
                  <a:srgbClr val="000000"/>
                </a:solidFill>
                <a:latin typeface="Calibri"/>
              </a:rPr>
              <a:t>Coğrafi</a:t>
            </a:r>
            <a:r>
              <a:rPr b="1" dirty="0">
                <a:solidFill>
                  <a:srgbClr val="000000"/>
                </a:solidFill>
                <a:latin typeface="Calibri"/>
              </a:rPr>
              <a:t> </a:t>
            </a:r>
            <a:r>
              <a:rPr b="1" dirty="0" err="1">
                <a:solidFill>
                  <a:srgbClr val="000000"/>
                </a:solidFill>
                <a:latin typeface="Calibri"/>
              </a:rPr>
              <a:t>Konum</a:t>
            </a:r>
            <a:r>
              <a:rPr b="1"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yerin</a:t>
            </a:r>
            <a:r>
              <a:rPr b="0" dirty="0">
                <a:solidFill>
                  <a:srgbClr val="000000"/>
                </a:solidFill>
                <a:latin typeface="Calibri"/>
              </a:rPr>
              <a:t> </a:t>
            </a:r>
            <a:r>
              <a:rPr b="0" dirty="0" err="1">
                <a:solidFill>
                  <a:srgbClr val="000000"/>
                </a:solidFill>
                <a:latin typeface="Calibri"/>
              </a:rPr>
              <a:t>dünya</a:t>
            </a:r>
            <a:r>
              <a:rPr b="0" dirty="0">
                <a:solidFill>
                  <a:srgbClr val="000000"/>
                </a:solidFill>
                <a:latin typeface="Calibri"/>
              </a:rPr>
              <a:t> </a:t>
            </a:r>
            <a:r>
              <a:rPr b="0" dirty="0" err="1">
                <a:solidFill>
                  <a:srgbClr val="000000"/>
                </a:solidFill>
                <a:latin typeface="Calibri"/>
              </a:rPr>
              <a:t>üzerindeki</a:t>
            </a:r>
            <a:r>
              <a:rPr b="0" dirty="0">
                <a:solidFill>
                  <a:srgbClr val="000000"/>
                </a:solidFill>
                <a:latin typeface="Calibri"/>
              </a:rPr>
              <a:t> </a:t>
            </a:r>
            <a:r>
              <a:rPr b="0" dirty="0" err="1">
                <a:solidFill>
                  <a:srgbClr val="000000"/>
                </a:solidFill>
                <a:latin typeface="Calibri"/>
              </a:rPr>
              <a:t>yerini</a:t>
            </a:r>
            <a:r>
              <a:rPr b="0" dirty="0">
                <a:solidFill>
                  <a:srgbClr val="000000"/>
                </a:solidFill>
                <a:latin typeface="Calibri"/>
              </a:rPr>
              <a:t> </a:t>
            </a:r>
            <a:r>
              <a:rPr b="0" dirty="0" err="1">
                <a:solidFill>
                  <a:srgbClr val="000000"/>
                </a:solidFill>
                <a:latin typeface="Calibri"/>
              </a:rPr>
              <a:t>belirten</a:t>
            </a:r>
            <a:r>
              <a:rPr b="0" dirty="0">
                <a:solidFill>
                  <a:srgbClr val="000000"/>
                </a:solidFill>
                <a:latin typeface="Calibri"/>
              </a:rPr>
              <a:t> </a:t>
            </a:r>
            <a:r>
              <a:rPr b="0" dirty="0" err="1">
                <a:solidFill>
                  <a:srgbClr val="000000"/>
                </a:solidFill>
                <a:latin typeface="Calibri"/>
              </a:rPr>
              <a:t>konumudur</a:t>
            </a:r>
            <a:r>
              <a:rPr b="0" dirty="0">
                <a:solidFill>
                  <a:srgbClr val="000000"/>
                </a:solidFill>
                <a:latin typeface="Calibri"/>
              </a:rPr>
              <a:t>.</a:t>
            </a:r>
          </a:p>
          <a:p>
            <a:pPr>
              <a:buNone/>
            </a:pPr>
            <a:r>
              <a:rPr b="1" dirty="0" err="1">
                <a:solidFill>
                  <a:srgbClr val="000000"/>
                </a:solidFill>
                <a:latin typeface="Calibri"/>
              </a:rPr>
              <a:t>Mutlak</a:t>
            </a:r>
            <a:r>
              <a:rPr b="1" dirty="0">
                <a:solidFill>
                  <a:srgbClr val="000000"/>
                </a:solidFill>
                <a:latin typeface="Calibri"/>
              </a:rPr>
              <a:t> </a:t>
            </a:r>
            <a:r>
              <a:rPr b="1" dirty="0" err="1">
                <a:solidFill>
                  <a:srgbClr val="000000"/>
                </a:solidFill>
                <a:latin typeface="Calibri"/>
              </a:rPr>
              <a:t>Konum</a:t>
            </a:r>
            <a:r>
              <a:rPr b="1"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yerin</a:t>
            </a:r>
            <a:r>
              <a:rPr b="0" dirty="0">
                <a:solidFill>
                  <a:srgbClr val="000000"/>
                </a:solidFill>
                <a:latin typeface="Calibri"/>
              </a:rPr>
              <a:t> </a:t>
            </a:r>
            <a:r>
              <a:rPr b="0" dirty="0" err="1">
                <a:solidFill>
                  <a:srgbClr val="000000"/>
                </a:solidFill>
                <a:latin typeface="Calibri"/>
              </a:rPr>
              <a:t>başlangıç</a:t>
            </a:r>
            <a:r>
              <a:rPr b="0" dirty="0">
                <a:solidFill>
                  <a:srgbClr val="000000"/>
                </a:solidFill>
                <a:latin typeface="Calibri"/>
              </a:rPr>
              <a:t> </a:t>
            </a:r>
            <a:r>
              <a:rPr b="0" dirty="0" err="1">
                <a:solidFill>
                  <a:srgbClr val="000000"/>
                </a:solidFill>
                <a:latin typeface="Calibri"/>
              </a:rPr>
              <a:t>meridyeni</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başlangıç</a:t>
            </a:r>
            <a:r>
              <a:rPr b="0" dirty="0">
                <a:solidFill>
                  <a:srgbClr val="000000"/>
                </a:solidFill>
                <a:latin typeface="Calibri"/>
              </a:rPr>
              <a:t> </a:t>
            </a:r>
            <a:r>
              <a:rPr b="0" dirty="0" err="1">
                <a:solidFill>
                  <a:srgbClr val="000000"/>
                </a:solidFill>
                <a:latin typeface="Calibri"/>
              </a:rPr>
              <a:t>paraleline</a:t>
            </a:r>
            <a:r>
              <a:rPr b="0" dirty="0">
                <a:solidFill>
                  <a:srgbClr val="000000"/>
                </a:solidFill>
                <a:latin typeface="Calibri"/>
              </a:rPr>
              <a:t> </a:t>
            </a:r>
            <a:r>
              <a:rPr b="0" dirty="0" err="1">
                <a:solidFill>
                  <a:srgbClr val="000000"/>
                </a:solidFill>
                <a:latin typeface="Calibri"/>
              </a:rPr>
              <a:t>göre</a:t>
            </a:r>
            <a:r>
              <a:rPr b="0" dirty="0">
                <a:solidFill>
                  <a:srgbClr val="000000"/>
                </a:solidFill>
                <a:latin typeface="Calibri"/>
              </a:rPr>
              <a:t> </a:t>
            </a:r>
            <a:r>
              <a:rPr b="0" dirty="0" err="1">
                <a:solidFill>
                  <a:srgbClr val="000000"/>
                </a:solidFill>
                <a:latin typeface="Calibri"/>
              </a:rPr>
              <a:t>belirlenen</a:t>
            </a:r>
            <a:r>
              <a:rPr b="0" dirty="0">
                <a:solidFill>
                  <a:srgbClr val="000000"/>
                </a:solidFill>
                <a:latin typeface="Calibri"/>
              </a:rPr>
              <a:t> </a:t>
            </a:r>
            <a:r>
              <a:rPr b="0" dirty="0" err="1">
                <a:solidFill>
                  <a:srgbClr val="000000"/>
                </a:solidFill>
                <a:latin typeface="Calibri"/>
              </a:rPr>
              <a:t>konumudur</a:t>
            </a:r>
            <a:r>
              <a:rPr b="0" dirty="0">
                <a:solidFill>
                  <a:srgbClr val="000000"/>
                </a:solidFill>
                <a:latin typeface="Calibri"/>
              </a:rPr>
              <a:t>.</a:t>
            </a:r>
          </a:p>
          <a:p>
            <a:pPr>
              <a:buNone/>
            </a:pPr>
            <a:r>
              <a:rPr b="1" dirty="0" err="1">
                <a:solidFill>
                  <a:srgbClr val="000000"/>
                </a:solidFill>
                <a:latin typeface="Calibri"/>
              </a:rPr>
              <a:t>Göreceli</a:t>
            </a:r>
            <a:r>
              <a:rPr b="1" dirty="0">
                <a:solidFill>
                  <a:srgbClr val="000000"/>
                </a:solidFill>
                <a:latin typeface="Calibri"/>
              </a:rPr>
              <a:t> </a:t>
            </a:r>
            <a:r>
              <a:rPr b="1" dirty="0" err="1">
                <a:solidFill>
                  <a:srgbClr val="000000"/>
                </a:solidFill>
                <a:latin typeface="Calibri"/>
              </a:rPr>
              <a:t>Konum</a:t>
            </a:r>
            <a:r>
              <a:rPr b="1"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yerin</a:t>
            </a:r>
            <a:r>
              <a:rPr b="0" dirty="0">
                <a:solidFill>
                  <a:srgbClr val="000000"/>
                </a:solidFill>
                <a:latin typeface="Calibri"/>
              </a:rPr>
              <a:t> </a:t>
            </a:r>
            <a:r>
              <a:rPr b="0" dirty="0" err="1">
                <a:solidFill>
                  <a:srgbClr val="000000"/>
                </a:solidFill>
                <a:latin typeface="Calibri"/>
              </a:rPr>
              <a:t>çevresindeki</a:t>
            </a:r>
            <a:r>
              <a:rPr b="0" dirty="0">
                <a:solidFill>
                  <a:srgbClr val="000000"/>
                </a:solidFill>
                <a:latin typeface="Calibri"/>
              </a:rPr>
              <a:t> </a:t>
            </a:r>
            <a:r>
              <a:rPr b="0" dirty="0" err="1">
                <a:solidFill>
                  <a:srgbClr val="000000"/>
                </a:solidFill>
                <a:latin typeface="Calibri"/>
              </a:rPr>
              <a:t>doğal</a:t>
            </a:r>
            <a:r>
              <a:rPr b="0" dirty="0">
                <a:solidFill>
                  <a:srgbClr val="000000"/>
                </a:solidFill>
                <a:latin typeface="Calibri"/>
              </a:rPr>
              <a:t>, </a:t>
            </a:r>
            <a:r>
              <a:rPr b="0" dirty="0" err="1">
                <a:solidFill>
                  <a:srgbClr val="000000"/>
                </a:solidFill>
                <a:latin typeface="Calibri"/>
              </a:rPr>
              <a:t>beşerî</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ekonomik</a:t>
            </a:r>
            <a:r>
              <a:rPr b="0" dirty="0">
                <a:solidFill>
                  <a:srgbClr val="000000"/>
                </a:solidFill>
                <a:latin typeface="Calibri"/>
              </a:rPr>
              <a:t> </a:t>
            </a:r>
            <a:r>
              <a:rPr b="0" dirty="0" err="1">
                <a:solidFill>
                  <a:srgbClr val="000000"/>
                </a:solidFill>
                <a:latin typeface="Calibri"/>
              </a:rPr>
              <a:t>özelliklere</a:t>
            </a:r>
            <a:r>
              <a:rPr b="0" dirty="0">
                <a:solidFill>
                  <a:srgbClr val="000000"/>
                </a:solidFill>
                <a:latin typeface="Calibri"/>
              </a:rPr>
              <a:t> </a:t>
            </a:r>
            <a:r>
              <a:rPr b="0" dirty="0" err="1">
                <a:solidFill>
                  <a:srgbClr val="000000"/>
                </a:solidFill>
                <a:latin typeface="Calibri"/>
              </a:rPr>
              <a:t>göre</a:t>
            </a:r>
            <a:r>
              <a:rPr b="0" dirty="0">
                <a:solidFill>
                  <a:srgbClr val="000000"/>
                </a:solidFill>
                <a:latin typeface="Calibri"/>
              </a:rPr>
              <a:t> </a:t>
            </a:r>
            <a:r>
              <a:rPr b="0" dirty="0" err="1">
                <a:solidFill>
                  <a:srgbClr val="000000"/>
                </a:solidFill>
                <a:latin typeface="Calibri"/>
              </a:rPr>
              <a:t>belirlenen</a:t>
            </a:r>
            <a:r>
              <a:rPr b="0" dirty="0">
                <a:solidFill>
                  <a:srgbClr val="000000"/>
                </a:solidFill>
                <a:latin typeface="Calibri"/>
              </a:rPr>
              <a:t> </a:t>
            </a:r>
            <a:r>
              <a:rPr b="0" dirty="0" err="1">
                <a:solidFill>
                  <a:srgbClr val="000000"/>
                </a:solidFill>
                <a:latin typeface="Calibri"/>
              </a:rPr>
              <a:t>kendine</a:t>
            </a:r>
            <a:r>
              <a:rPr b="0" dirty="0">
                <a:solidFill>
                  <a:srgbClr val="000000"/>
                </a:solidFill>
                <a:latin typeface="Calibri"/>
              </a:rPr>
              <a:t> </a:t>
            </a:r>
            <a:r>
              <a:rPr b="0" dirty="0" err="1">
                <a:solidFill>
                  <a:srgbClr val="000000"/>
                </a:solidFill>
                <a:latin typeface="Calibri"/>
              </a:rPr>
              <a:t>özgü</a:t>
            </a:r>
            <a:r>
              <a:rPr b="0" dirty="0">
                <a:solidFill>
                  <a:srgbClr val="000000"/>
                </a:solidFill>
                <a:latin typeface="Calibri"/>
              </a:rPr>
              <a:t> </a:t>
            </a:r>
            <a:r>
              <a:rPr b="0" dirty="0" err="1">
                <a:solidFill>
                  <a:srgbClr val="000000"/>
                </a:solidFill>
                <a:latin typeface="Calibri"/>
              </a:rPr>
              <a:t>konumudur</a:t>
            </a:r>
            <a:r>
              <a:rPr b="0" dirty="0">
                <a:solidFill>
                  <a:srgbClr val="000000"/>
                </a:solidFill>
                <a:latin typeface="Calibri"/>
              </a:rPr>
              <a:t>.</a:t>
            </a:r>
          </a:p>
          <a:p>
            <a:pPr>
              <a:buNone/>
            </a:pPr>
            <a:r>
              <a:rPr b="1" dirty="0" err="1">
                <a:solidFill>
                  <a:srgbClr val="000000"/>
                </a:solidFill>
                <a:latin typeface="Calibri"/>
              </a:rPr>
              <a:t>Yön</a:t>
            </a:r>
            <a:r>
              <a:rPr b="1"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yerin</a:t>
            </a:r>
            <a:r>
              <a:rPr b="0" dirty="0">
                <a:solidFill>
                  <a:srgbClr val="000000"/>
                </a:solidFill>
                <a:latin typeface="Calibri"/>
              </a:rPr>
              <a:t> </a:t>
            </a:r>
            <a:r>
              <a:rPr b="0" dirty="0" err="1">
                <a:solidFill>
                  <a:srgbClr val="000000"/>
                </a:solidFill>
                <a:latin typeface="Calibri"/>
              </a:rPr>
              <a:t>bulunduğumuz</a:t>
            </a:r>
            <a:r>
              <a:rPr b="0" dirty="0">
                <a:solidFill>
                  <a:srgbClr val="000000"/>
                </a:solidFill>
                <a:latin typeface="Calibri"/>
              </a:rPr>
              <a:t> </a:t>
            </a:r>
            <a:r>
              <a:rPr b="0" dirty="0" err="1">
                <a:solidFill>
                  <a:srgbClr val="000000"/>
                </a:solidFill>
                <a:latin typeface="Calibri"/>
              </a:rPr>
              <a:t>noktaya</a:t>
            </a:r>
            <a:r>
              <a:rPr b="0" dirty="0">
                <a:solidFill>
                  <a:srgbClr val="000000"/>
                </a:solidFill>
                <a:latin typeface="Calibri"/>
              </a:rPr>
              <a:t> </a:t>
            </a:r>
            <a:r>
              <a:rPr b="0" dirty="0" err="1">
                <a:solidFill>
                  <a:srgbClr val="000000"/>
                </a:solidFill>
                <a:latin typeface="Calibri"/>
              </a:rPr>
              <a:t>göre</a:t>
            </a:r>
            <a:r>
              <a:rPr b="0" dirty="0">
                <a:solidFill>
                  <a:srgbClr val="000000"/>
                </a:solidFill>
                <a:latin typeface="Calibri"/>
              </a:rPr>
              <a:t> </a:t>
            </a:r>
            <a:r>
              <a:rPr b="0" dirty="0" err="1">
                <a:solidFill>
                  <a:srgbClr val="000000"/>
                </a:solidFill>
                <a:latin typeface="Calibri"/>
              </a:rPr>
              <a:t>hangi</a:t>
            </a:r>
            <a:r>
              <a:rPr b="0" dirty="0">
                <a:solidFill>
                  <a:srgbClr val="000000"/>
                </a:solidFill>
                <a:latin typeface="Calibri"/>
              </a:rPr>
              <a:t> </a:t>
            </a:r>
            <a:r>
              <a:rPr b="0" dirty="0" err="1">
                <a:solidFill>
                  <a:srgbClr val="000000"/>
                </a:solidFill>
                <a:latin typeface="Calibri"/>
              </a:rPr>
              <a:t>tarafta</a:t>
            </a:r>
            <a:r>
              <a:rPr b="0" dirty="0">
                <a:solidFill>
                  <a:srgbClr val="000000"/>
                </a:solidFill>
                <a:latin typeface="Calibri"/>
              </a:rPr>
              <a:t> </a:t>
            </a:r>
            <a:r>
              <a:rPr b="0" dirty="0" err="1">
                <a:solidFill>
                  <a:srgbClr val="000000"/>
                </a:solidFill>
                <a:latin typeface="Calibri"/>
              </a:rPr>
              <a:t>olduğunu</a:t>
            </a:r>
            <a:r>
              <a:rPr b="0" dirty="0">
                <a:solidFill>
                  <a:srgbClr val="000000"/>
                </a:solidFill>
                <a:latin typeface="Calibri"/>
              </a:rPr>
              <a:t> </a:t>
            </a:r>
            <a:r>
              <a:rPr b="0" dirty="0" err="1">
                <a:solidFill>
                  <a:srgbClr val="000000"/>
                </a:solidFill>
                <a:latin typeface="Calibri"/>
              </a:rPr>
              <a:t>gösterir</a:t>
            </a:r>
            <a:r>
              <a:rPr b="0" dirty="0">
                <a:solidFill>
                  <a:srgbClr val="000000"/>
                </a:solidFill>
                <a:latin typeface="Calibri"/>
              </a:rPr>
              <a:t>.</a:t>
            </a:r>
          </a:p>
          <a:p>
            <a:pPr>
              <a:buNone/>
            </a:pPr>
            <a:r>
              <a:rPr b="1" dirty="0">
                <a:solidFill>
                  <a:srgbClr val="000000"/>
                </a:solidFill>
                <a:latin typeface="Calibri"/>
              </a:rPr>
              <a:t>Ana </a:t>
            </a:r>
            <a:r>
              <a:rPr b="1" dirty="0" err="1">
                <a:solidFill>
                  <a:srgbClr val="000000"/>
                </a:solidFill>
                <a:latin typeface="Calibri"/>
              </a:rPr>
              <a:t>Yönler</a:t>
            </a:r>
            <a:r>
              <a:rPr b="1" dirty="0">
                <a:solidFill>
                  <a:srgbClr val="000000"/>
                </a:solidFill>
                <a:latin typeface="Calibri"/>
              </a:rPr>
              <a:t>: </a:t>
            </a:r>
            <a:r>
              <a:rPr b="0" dirty="0" err="1">
                <a:solidFill>
                  <a:srgbClr val="000000"/>
                </a:solidFill>
                <a:latin typeface="Calibri"/>
              </a:rPr>
              <a:t>Kuzey</a:t>
            </a:r>
            <a:r>
              <a:rPr b="0" dirty="0">
                <a:solidFill>
                  <a:srgbClr val="000000"/>
                </a:solidFill>
                <a:latin typeface="Calibri"/>
              </a:rPr>
              <a:t>, </a:t>
            </a:r>
            <a:r>
              <a:rPr b="0" dirty="0" err="1">
                <a:solidFill>
                  <a:srgbClr val="000000"/>
                </a:solidFill>
                <a:latin typeface="Calibri"/>
              </a:rPr>
              <a:t>güney</a:t>
            </a:r>
            <a:r>
              <a:rPr b="0" dirty="0">
                <a:solidFill>
                  <a:srgbClr val="000000"/>
                </a:solidFill>
                <a:latin typeface="Calibri"/>
              </a:rPr>
              <a:t>, </a:t>
            </a:r>
            <a:r>
              <a:rPr b="0" dirty="0" err="1">
                <a:solidFill>
                  <a:srgbClr val="000000"/>
                </a:solidFill>
                <a:latin typeface="Calibri"/>
              </a:rPr>
              <a:t>doğu</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batıdır</a:t>
            </a:r>
            <a:r>
              <a:rPr b="0" dirty="0">
                <a:solidFill>
                  <a:srgbClr val="000000"/>
                </a:solidFill>
                <a:latin typeface="Calibri"/>
              </a:rPr>
              <a:t>.</a:t>
            </a:r>
          </a:p>
          <a:p>
            <a:pPr>
              <a:buNone/>
            </a:pPr>
            <a:r>
              <a:rPr b="1" dirty="0" err="1">
                <a:solidFill>
                  <a:srgbClr val="000000"/>
                </a:solidFill>
                <a:latin typeface="Calibri"/>
              </a:rPr>
              <a:t>Ara</a:t>
            </a:r>
            <a:r>
              <a:rPr b="1" dirty="0">
                <a:solidFill>
                  <a:srgbClr val="000000"/>
                </a:solidFill>
                <a:latin typeface="Calibri"/>
              </a:rPr>
              <a:t> </a:t>
            </a:r>
            <a:r>
              <a:rPr b="1" dirty="0" err="1">
                <a:solidFill>
                  <a:srgbClr val="000000"/>
                </a:solidFill>
                <a:latin typeface="Calibri"/>
              </a:rPr>
              <a:t>Yönler</a:t>
            </a:r>
            <a:r>
              <a:rPr b="1" dirty="0">
                <a:solidFill>
                  <a:srgbClr val="000000"/>
                </a:solidFill>
                <a:latin typeface="Calibri"/>
              </a:rPr>
              <a:t>: </a:t>
            </a:r>
            <a:r>
              <a:rPr b="0" dirty="0" err="1">
                <a:solidFill>
                  <a:srgbClr val="000000"/>
                </a:solidFill>
                <a:latin typeface="Calibri"/>
              </a:rPr>
              <a:t>Kuzeydoğu</a:t>
            </a:r>
            <a:r>
              <a:rPr b="0" dirty="0">
                <a:solidFill>
                  <a:srgbClr val="000000"/>
                </a:solidFill>
                <a:latin typeface="Calibri"/>
              </a:rPr>
              <a:t>, </a:t>
            </a:r>
            <a:r>
              <a:rPr b="0" dirty="0" err="1">
                <a:solidFill>
                  <a:srgbClr val="000000"/>
                </a:solidFill>
                <a:latin typeface="Calibri"/>
              </a:rPr>
              <a:t>kuzeybatı</a:t>
            </a:r>
            <a:r>
              <a:rPr b="0" dirty="0">
                <a:solidFill>
                  <a:srgbClr val="000000"/>
                </a:solidFill>
                <a:latin typeface="Calibri"/>
              </a:rPr>
              <a:t>, </a:t>
            </a:r>
            <a:r>
              <a:rPr b="0" dirty="0" err="1">
                <a:solidFill>
                  <a:srgbClr val="000000"/>
                </a:solidFill>
                <a:latin typeface="Calibri"/>
              </a:rPr>
              <a:t>güneydoğu</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güneybatıdır</a:t>
            </a:r>
            <a:r>
              <a:rPr b="0" dirty="0">
                <a:solidFill>
                  <a:srgbClr val="000000"/>
                </a:solidFill>
                <a:latin typeface="Calibri"/>
              </a:rPr>
              <a:t>.</a:t>
            </a:r>
          </a:p>
          <a:p>
            <a:pPr>
              <a:buNone/>
            </a:pPr>
            <a:r>
              <a:rPr b="1" dirty="0" err="1">
                <a:solidFill>
                  <a:srgbClr val="000000"/>
                </a:solidFill>
                <a:latin typeface="Calibri"/>
              </a:rPr>
              <a:t>Siyasi</a:t>
            </a:r>
            <a:r>
              <a:rPr b="1" dirty="0">
                <a:solidFill>
                  <a:srgbClr val="000000"/>
                </a:solidFill>
                <a:latin typeface="Calibri"/>
              </a:rPr>
              <a:t> </a:t>
            </a:r>
            <a:r>
              <a:rPr b="1" dirty="0" err="1">
                <a:solidFill>
                  <a:srgbClr val="000000"/>
                </a:solidFill>
                <a:latin typeface="Calibri"/>
              </a:rPr>
              <a:t>Harita</a:t>
            </a:r>
            <a:r>
              <a:rPr b="1" dirty="0">
                <a:solidFill>
                  <a:srgbClr val="000000"/>
                </a:solidFill>
                <a:latin typeface="Calibri"/>
              </a:rPr>
              <a:t>: </a:t>
            </a:r>
            <a:r>
              <a:rPr b="0" dirty="0" err="1">
                <a:solidFill>
                  <a:srgbClr val="000000"/>
                </a:solidFill>
                <a:latin typeface="Calibri"/>
              </a:rPr>
              <a:t>Ülke</a:t>
            </a:r>
            <a:r>
              <a:rPr b="0" dirty="0">
                <a:solidFill>
                  <a:srgbClr val="000000"/>
                </a:solidFill>
                <a:latin typeface="Calibri"/>
              </a:rPr>
              <a:t>, </a:t>
            </a:r>
            <a:r>
              <a:rPr b="0" dirty="0" err="1">
                <a:solidFill>
                  <a:srgbClr val="000000"/>
                </a:solidFill>
                <a:latin typeface="Calibri"/>
              </a:rPr>
              <a:t>il</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sınır</a:t>
            </a:r>
            <a:r>
              <a:rPr b="0" dirty="0">
                <a:solidFill>
                  <a:srgbClr val="000000"/>
                </a:solidFill>
                <a:latin typeface="Calibri"/>
              </a:rPr>
              <a:t> </a:t>
            </a:r>
            <a:r>
              <a:rPr b="0" dirty="0" err="1">
                <a:solidFill>
                  <a:srgbClr val="000000"/>
                </a:solidFill>
                <a:latin typeface="Calibri"/>
              </a:rPr>
              <a:t>gibi</a:t>
            </a:r>
            <a:r>
              <a:rPr b="0" dirty="0">
                <a:solidFill>
                  <a:srgbClr val="000000"/>
                </a:solidFill>
                <a:latin typeface="Calibri"/>
              </a:rPr>
              <a:t> </a:t>
            </a:r>
            <a:r>
              <a:rPr b="0" dirty="0" err="1">
                <a:solidFill>
                  <a:srgbClr val="000000"/>
                </a:solidFill>
                <a:latin typeface="Calibri"/>
              </a:rPr>
              <a:t>yönetim</a:t>
            </a:r>
            <a:r>
              <a:rPr b="0" dirty="0">
                <a:solidFill>
                  <a:srgbClr val="000000"/>
                </a:solidFill>
                <a:latin typeface="Calibri"/>
              </a:rPr>
              <a:t> </a:t>
            </a:r>
            <a:r>
              <a:rPr b="0" dirty="0" err="1">
                <a:solidFill>
                  <a:srgbClr val="000000"/>
                </a:solidFill>
                <a:latin typeface="Calibri"/>
              </a:rPr>
              <a:t>birimlerini</a:t>
            </a:r>
            <a:r>
              <a:rPr b="0" dirty="0">
                <a:solidFill>
                  <a:srgbClr val="000000"/>
                </a:solidFill>
                <a:latin typeface="Calibri"/>
              </a:rPr>
              <a:t> </a:t>
            </a:r>
            <a:r>
              <a:rPr b="0" dirty="0" err="1">
                <a:solidFill>
                  <a:srgbClr val="000000"/>
                </a:solidFill>
                <a:latin typeface="Calibri"/>
              </a:rPr>
              <a:t>gösteren</a:t>
            </a:r>
            <a:r>
              <a:rPr b="0" dirty="0">
                <a:solidFill>
                  <a:srgbClr val="000000"/>
                </a:solidFill>
                <a:latin typeface="Calibri"/>
              </a:rPr>
              <a:t> </a:t>
            </a:r>
            <a:r>
              <a:rPr b="0" dirty="0" err="1">
                <a:solidFill>
                  <a:srgbClr val="000000"/>
                </a:solidFill>
                <a:latin typeface="Calibri"/>
              </a:rPr>
              <a:t>haritadır</a:t>
            </a:r>
            <a:r>
              <a:rPr b="0" dirty="0">
                <a:solidFill>
                  <a:srgbClr val="000000"/>
                </a:solidFill>
                <a:latin typeface="Calibri"/>
              </a:rPr>
              <a:t>.</a:t>
            </a:r>
          </a:p>
          <a:p>
            <a:pPr>
              <a:buNone/>
            </a:pPr>
            <a:r>
              <a:rPr b="1" dirty="0" err="1">
                <a:solidFill>
                  <a:srgbClr val="000000"/>
                </a:solidFill>
                <a:latin typeface="Calibri"/>
              </a:rPr>
              <a:t>Fiziki</a:t>
            </a:r>
            <a:r>
              <a:rPr b="1" dirty="0">
                <a:solidFill>
                  <a:srgbClr val="000000"/>
                </a:solidFill>
                <a:latin typeface="Calibri"/>
              </a:rPr>
              <a:t> </a:t>
            </a:r>
            <a:r>
              <a:rPr b="1" dirty="0" err="1">
                <a:solidFill>
                  <a:srgbClr val="000000"/>
                </a:solidFill>
                <a:latin typeface="Calibri"/>
              </a:rPr>
              <a:t>Harita</a:t>
            </a:r>
            <a:r>
              <a:rPr b="1" dirty="0">
                <a:solidFill>
                  <a:srgbClr val="000000"/>
                </a:solidFill>
                <a:latin typeface="Calibri"/>
              </a:rPr>
              <a:t>: </a:t>
            </a:r>
            <a:r>
              <a:rPr b="0" dirty="0" err="1">
                <a:solidFill>
                  <a:srgbClr val="000000"/>
                </a:solidFill>
                <a:latin typeface="Calibri"/>
              </a:rPr>
              <a:t>Dağ</a:t>
            </a:r>
            <a:r>
              <a:rPr b="0" dirty="0">
                <a:solidFill>
                  <a:srgbClr val="000000"/>
                </a:solidFill>
                <a:latin typeface="Calibri"/>
              </a:rPr>
              <a:t>, ova, </a:t>
            </a:r>
            <a:r>
              <a:rPr b="0" dirty="0" err="1">
                <a:solidFill>
                  <a:srgbClr val="000000"/>
                </a:solidFill>
                <a:latin typeface="Calibri"/>
              </a:rPr>
              <a:t>akarsu</a:t>
            </a:r>
            <a:r>
              <a:rPr b="0" dirty="0">
                <a:solidFill>
                  <a:srgbClr val="000000"/>
                </a:solidFill>
                <a:latin typeface="Calibri"/>
              </a:rPr>
              <a:t>, </a:t>
            </a:r>
            <a:r>
              <a:rPr b="0" dirty="0" err="1">
                <a:solidFill>
                  <a:srgbClr val="000000"/>
                </a:solidFill>
                <a:latin typeface="Calibri"/>
              </a:rPr>
              <a:t>göl</a:t>
            </a:r>
            <a:r>
              <a:rPr b="0" dirty="0">
                <a:solidFill>
                  <a:srgbClr val="000000"/>
                </a:solidFill>
                <a:latin typeface="Calibri"/>
              </a:rPr>
              <a:t>, </a:t>
            </a:r>
            <a:r>
              <a:rPr b="0" dirty="0" err="1">
                <a:solidFill>
                  <a:srgbClr val="000000"/>
                </a:solidFill>
                <a:latin typeface="Calibri"/>
              </a:rPr>
              <a:t>deniz</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yükselti</a:t>
            </a:r>
            <a:r>
              <a:rPr b="0" dirty="0">
                <a:solidFill>
                  <a:srgbClr val="000000"/>
                </a:solidFill>
                <a:latin typeface="Calibri"/>
              </a:rPr>
              <a:t> </a:t>
            </a:r>
            <a:r>
              <a:rPr b="0" dirty="0" err="1">
                <a:solidFill>
                  <a:srgbClr val="000000"/>
                </a:solidFill>
                <a:latin typeface="Calibri"/>
              </a:rPr>
              <a:t>gibi</a:t>
            </a:r>
            <a:r>
              <a:rPr b="0" dirty="0">
                <a:solidFill>
                  <a:srgbClr val="000000"/>
                </a:solidFill>
                <a:latin typeface="Calibri"/>
              </a:rPr>
              <a:t> </a:t>
            </a:r>
            <a:r>
              <a:rPr b="0" dirty="0" err="1">
                <a:solidFill>
                  <a:srgbClr val="000000"/>
                </a:solidFill>
                <a:latin typeface="Calibri"/>
              </a:rPr>
              <a:t>yeryüzü</a:t>
            </a:r>
            <a:r>
              <a:rPr b="0" dirty="0">
                <a:solidFill>
                  <a:srgbClr val="000000"/>
                </a:solidFill>
                <a:latin typeface="Calibri"/>
              </a:rPr>
              <a:t> </a:t>
            </a:r>
            <a:r>
              <a:rPr b="0" dirty="0" err="1">
                <a:solidFill>
                  <a:srgbClr val="000000"/>
                </a:solidFill>
                <a:latin typeface="Calibri"/>
              </a:rPr>
              <a:t>şekillerini</a:t>
            </a:r>
            <a:r>
              <a:rPr b="0" dirty="0">
                <a:solidFill>
                  <a:srgbClr val="000000"/>
                </a:solidFill>
                <a:latin typeface="Calibri"/>
              </a:rPr>
              <a:t> </a:t>
            </a:r>
            <a:r>
              <a:rPr b="0" dirty="0" err="1">
                <a:solidFill>
                  <a:srgbClr val="000000"/>
                </a:solidFill>
                <a:latin typeface="Calibri"/>
              </a:rPr>
              <a:t>gösteren</a:t>
            </a:r>
            <a:r>
              <a:rPr b="0" dirty="0">
                <a:solidFill>
                  <a:srgbClr val="000000"/>
                </a:solidFill>
                <a:latin typeface="Calibri"/>
              </a:rPr>
              <a:t> </a:t>
            </a:r>
            <a:r>
              <a:rPr b="0" dirty="0" err="1">
                <a:solidFill>
                  <a:srgbClr val="000000"/>
                </a:solidFill>
                <a:latin typeface="Calibri"/>
              </a:rPr>
              <a:t>haritadır</a:t>
            </a:r>
            <a:r>
              <a:rPr b="0" dirty="0">
                <a:solidFill>
                  <a:srgbClr val="000000"/>
                </a:solidFill>
                <a:latin typeface="Calibri"/>
              </a:rPr>
              <a:t>.</a:t>
            </a:r>
          </a:p>
          <a:p>
            <a:pPr>
              <a:buNone/>
            </a:pPr>
            <a:r>
              <a:rPr b="1" dirty="0" err="1">
                <a:solidFill>
                  <a:srgbClr val="000000"/>
                </a:solidFill>
                <a:latin typeface="Calibri"/>
              </a:rPr>
              <a:t>Komşu</a:t>
            </a:r>
            <a:r>
              <a:rPr b="1" dirty="0">
                <a:solidFill>
                  <a:srgbClr val="000000"/>
                </a:solidFill>
                <a:latin typeface="Calibri"/>
              </a:rPr>
              <a:t> İl: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ilin</a:t>
            </a:r>
            <a:r>
              <a:rPr b="0" dirty="0">
                <a:solidFill>
                  <a:srgbClr val="000000"/>
                </a:solidFill>
                <a:latin typeface="Calibri"/>
              </a:rPr>
              <a:t> </a:t>
            </a:r>
            <a:r>
              <a:rPr b="0" dirty="0" err="1">
                <a:solidFill>
                  <a:srgbClr val="000000"/>
                </a:solidFill>
                <a:latin typeface="Calibri"/>
              </a:rPr>
              <a:t>kara</a:t>
            </a:r>
            <a:r>
              <a:rPr b="0" dirty="0">
                <a:solidFill>
                  <a:srgbClr val="000000"/>
                </a:solidFill>
                <a:latin typeface="Calibri"/>
              </a:rPr>
              <a:t> </a:t>
            </a:r>
            <a:r>
              <a:rPr b="0" dirty="0" err="1">
                <a:solidFill>
                  <a:srgbClr val="000000"/>
                </a:solidFill>
                <a:latin typeface="Calibri"/>
              </a:rPr>
              <a:t>sınırı</a:t>
            </a:r>
            <a:r>
              <a:rPr b="0" dirty="0">
                <a:solidFill>
                  <a:srgbClr val="000000"/>
                </a:solidFill>
                <a:latin typeface="Calibri"/>
              </a:rPr>
              <a:t> </a:t>
            </a:r>
            <a:r>
              <a:rPr b="0" dirty="0" err="1">
                <a:solidFill>
                  <a:srgbClr val="000000"/>
                </a:solidFill>
                <a:latin typeface="Calibri"/>
              </a:rPr>
              <a:t>bulunan</a:t>
            </a:r>
            <a:r>
              <a:rPr b="0" dirty="0">
                <a:solidFill>
                  <a:srgbClr val="000000"/>
                </a:solidFill>
                <a:latin typeface="Calibri"/>
              </a:rPr>
              <a:t> </a:t>
            </a:r>
            <a:r>
              <a:rPr b="0" dirty="0" err="1">
                <a:solidFill>
                  <a:srgbClr val="000000"/>
                </a:solidFill>
                <a:latin typeface="Calibri"/>
              </a:rPr>
              <a:t>çevresindeki</a:t>
            </a:r>
            <a:r>
              <a:rPr b="0" dirty="0">
                <a:solidFill>
                  <a:srgbClr val="000000"/>
                </a:solidFill>
                <a:latin typeface="Calibri"/>
              </a:rPr>
              <a:t> </a:t>
            </a:r>
            <a:r>
              <a:rPr b="0" dirty="0" err="1">
                <a:solidFill>
                  <a:srgbClr val="000000"/>
                </a:solidFill>
                <a:latin typeface="Calibri"/>
              </a:rPr>
              <a:t>ildir</a:t>
            </a:r>
            <a:r>
              <a:rPr b="0" dirty="0">
                <a:solidFill>
                  <a:srgbClr val="000000"/>
                </a:solidFill>
                <a:latin typeface="Calibri"/>
              </a:rPr>
              <a:t>.</a:t>
            </a:r>
          </a:p>
          <a:p>
            <a:pPr>
              <a:buNone/>
            </a:pPr>
            <a:r>
              <a:rPr b="1" dirty="0" err="1">
                <a:solidFill>
                  <a:srgbClr val="000000"/>
                </a:solidFill>
                <a:latin typeface="Calibri"/>
              </a:rPr>
              <a:t>Yeryüzü</a:t>
            </a:r>
            <a:r>
              <a:rPr b="1" dirty="0">
                <a:solidFill>
                  <a:srgbClr val="000000"/>
                </a:solidFill>
                <a:latin typeface="Calibri"/>
              </a:rPr>
              <a:t> </a:t>
            </a:r>
            <a:r>
              <a:rPr b="1" dirty="0" err="1">
                <a:solidFill>
                  <a:srgbClr val="000000"/>
                </a:solidFill>
                <a:latin typeface="Calibri"/>
              </a:rPr>
              <a:t>Şekilleri</a:t>
            </a:r>
            <a:r>
              <a:rPr b="1" dirty="0">
                <a:solidFill>
                  <a:srgbClr val="000000"/>
                </a:solidFill>
                <a:latin typeface="Calibri"/>
              </a:rPr>
              <a:t>: </a:t>
            </a:r>
            <a:r>
              <a:rPr b="0" dirty="0" err="1">
                <a:solidFill>
                  <a:srgbClr val="000000"/>
                </a:solidFill>
                <a:latin typeface="Calibri"/>
              </a:rPr>
              <a:t>Dağ</a:t>
            </a:r>
            <a:r>
              <a:rPr b="0" dirty="0">
                <a:solidFill>
                  <a:srgbClr val="000000"/>
                </a:solidFill>
                <a:latin typeface="Calibri"/>
              </a:rPr>
              <a:t>, ova, </a:t>
            </a:r>
            <a:r>
              <a:rPr b="0" dirty="0" err="1">
                <a:solidFill>
                  <a:srgbClr val="000000"/>
                </a:solidFill>
                <a:latin typeface="Calibri"/>
              </a:rPr>
              <a:t>plato</a:t>
            </a:r>
            <a:r>
              <a:rPr b="0" dirty="0">
                <a:solidFill>
                  <a:srgbClr val="000000"/>
                </a:solidFill>
                <a:latin typeface="Calibri"/>
              </a:rPr>
              <a:t>, </a:t>
            </a:r>
            <a:r>
              <a:rPr b="0" dirty="0" err="1">
                <a:solidFill>
                  <a:srgbClr val="000000"/>
                </a:solidFill>
                <a:latin typeface="Calibri"/>
              </a:rPr>
              <a:t>vadi</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benzeri</a:t>
            </a:r>
            <a:r>
              <a:rPr b="0" dirty="0">
                <a:solidFill>
                  <a:srgbClr val="000000"/>
                </a:solidFill>
                <a:latin typeface="Calibri"/>
              </a:rPr>
              <a:t> </a:t>
            </a:r>
            <a:r>
              <a:rPr b="0" dirty="0" err="1">
                <a:solidFill>
                  <a:srgbClr val="000000"/>
                </a:solidFill>
                <a:latin typeface="Calibri"/>
              </a:rPr>
              <a:t>doğal</a:t>
            </a:r>
            <a:r>
              <a:rPr b="0" dirty="0">
                <a:solidFill>
                  <a:srgbClr val="000000"/>
                </a:solidFill>
                <a:latin typeface="Calibri"/>
              </a:rPr>
              <a:t> </a:t>
            </a:r>
            <a:r>
              <a:rPr b="0" dirty="0" err="1">
                <a:solidFill>
                  <a:srgbClr val="000000"/>
                </a:solidFill>
                <a:latin typeface="Calibri"/>
              </a:rPr>
              <a:t>şekillerdir</a:t>
            </a:r>
            <a:r>
              <a:rPr b="0" dirty="0">
                <a:solidFill>
                  <a:srgbClr val="000000"/>
                </a:solidFill>
                <a:latin typeface="Calibri"/>
              </a:rPr>
              <a:t>.</a:t>
            </a:r>
          </a:p>
          <a:p>
            <a:pPr>
              <a:buNone/>
            </a:pPr>
            <a:r>
              <a:rPr b="1" dirty="0">
                <a:solidFill>
                  <a:srgbClr val="000000"/>
                </a:solidFill>
                <a:latin typeface="Calibri"/>
              </a:rPr>
              <a:t>Su </a:t>
            </a:r>
            <a:r>
              <a:rPr b="1" dirty="0" err="1">
                <a:solidFill>
                  <a:srgbClr val="000000"/>
                </a:solidFill>
                <a:latin typeface="Calibri"/>
              </a:rPr>
              <a:t>Kaynakları</a:t>
            </a:r>
            <a:r>
              <a:rPr b="1" dirty="0">
                <a:solidFill>
                  <a:srgbClr val="000000"/>
                </a:solidFill>
                <a:latin typeface="Calibri"/>
              </a:rPr>
              <a:t>: </a:t>
            </a:r>
            <a:r>
              <a:rPr b="0" dirty="0" err="1">
                <a:solidFill>
                  <a:srgbClr val="000000"/>
                </a:solidFill>
                <a:latin typeface="Calibri"/>
              </a:rPr>
              <a:t>Deniz</a:t>
            </a:r>
            <a:r>
              <a:rPr b="0" dirty="0">
                <a:solidFill>
                  <a:srgbClr val="000000"/>
                </a:solidFill>
                <a:latin typeface="Calibri"/>
              </a:rPr>
              <a:t>, </a:t>
            </a:r>
            <a:r>
              <a:rPr b="0" dirty="0" err="1">
                <a:solidFill>
                  <a:srgbClr val="000000"/>
                </a:solidFill>
                <a:latin typeface="Calibri"/>
              </a:rPr>
              <a:t>göl</a:t>
            </a:r>
            <a:r>
              <a:rPr b="0" dirty="0">
                <a:solidFill>
                  <a:srgbClr val="000000"/>
                </a:solidFill>
                <a:latin typeface="Calibri"/>
              </a:rPr>
              <a:t>, </a:t>
            </a:r>
            <a:r>
              <a:rPr b="0" dirty="0" err="1">
                <a:solidFill>
                  <a:srgbClr val="000000"/>
                </a:solidFill>
                <a:latin typeface="Calibri"/>
              </a:rPr>
              <a:t>akarsu</a:t>
            </a:r>
            <a:r>
              <a:rPr b="0" dirty="0">
                <a:solidFill>
                  <a:srgbClr val="000000"/>
                </a:solidFill>
                <a:latin typeface="Calibri"/>
              </a:rPr>
              <a:t>, </a:t>
            </a:r>
            <a:r>
              <a:rPr b="0" dirty="0" err="1">
                <a:solidFill>
                  <a:srgbClr val="000000"/>
                </a:solidFill>
                <a:latin typeface="Calibri"/>
              </a:rPr>
              <a:t>baraj</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yer</a:t>
            </a:r>
            <a:r>
              <a:rPr b="0" dirty="0">
                <a:solidFill>
                  <a:srgbClr val="000000"/>
                </a:solidFill>
                <a:latin typeface="Calibri"/>
              </a:rPr>
              <a:t> </a:t>
            </a:r>
            <a:r>
              <a:rPr b="0" dirty="0" err="1">
                <a:solidFill>
                  <a:srgbClr val="000000"/>
                </a:solidFill>
                <a:latin typeface="Calibri"/>
              </a:rPr>
              <a:t>altı</a:t>
            </a:r>
            <a:r>
              <a:rPr b="0" dirty="0">
                <a:solidFill>
                  <a:srgbClr val="000000"/>
                </a:solidFill>
                <a:latin typeface="Calibri"/>
              </a:rPr>
              <a:t> </a:t>
            </a:r>
            <a:r>
              <a:rPr b="0" dirty="0" err="1">
                <a:solidFill>
                  <a:srgbClr val="000000"/>
                </a:solidFill>
                <a:latin typeface="Calibri"/>
              </a:rPr>
              <a:t>suları</a:t>
            </a:r>
            <a:r>
              <a:rPr b="0" dirty="0">
                <a:solidFill>
                  <a:srgbClr val="000000"/>
                </a:solidFill>
                <a:latin typeface="Calibri"/>
              </a:rPr>
              <a:t> </a:t>
            </a:r>
            <a:r>
              <a:rPr b="0" dirty="0" err="1">
                <a:solidFill>
                  <a:srgbClr val="000000"/>
                </a:solidFill>
                <a:latin typeface="Calibri"/>
              </a:rPr>
              <a:t>gibi</a:t>
            </a:r>
            <a:r>
              <a:rPr b="0" dirty="0">
                <a:solidFill>
                  <a:srgbClr val="000000"/>
                </a:solidFill>
                <a:latin typeface="Calibri"/>
              </a:rPr>
              <a:t> </a:t>
            </a:r>
            <a:r>
              <a:rPr b="0" dirty="0" err="1">
                <a:solidFill>
                  <a:srgbClr val="000000"/>
                </a:solidFill>
                <a:latin typeface="Calibri"/>
              </a:rPr>
              <a:t>su</a:t>
            </a:r>
            <a:r>
              <a:rPr b="0" dirty="0">
                <a:solidFill>
                  <a:srgbClr val="000000"/>
                </a:solidFill>
                <a:latin typeface="Calibri"/>
              </a:rPr>
              <a:t> </a:t>
            </a:r>
            <a:r>
              <a:rPr b="0" dirty="0" err="1">
                <a:solidFill>
                  <a:srgbClr val="000000"/>
                </a:solidFill>
                <a:latin typeface="Calibri"/>
              </a:rPr>
              <a:t>varlıklarıdır</a:t>
            </a:r>
            <a:r>
              <a:rPr b="0" dirty="0">
                <a:solidFill>
                  <a:srgbClr val="000000"/>
                </a:solidFill>
                <a:latin typeface="Calibri"/>
              </a:rPr>
              <a:t>.</a:t>
            </a:r>
          </a:p>
          <a:p>
            <a:pPr>
              <a:buNone/>
            </a:pPr>
            <a:r>
              <a:rPr b="1" dirty="0" err="1">
                <a:solidFill>
                  <a:srgbClr val="000000"/>
                </a:solidFill>
                <a:latin typeface="Calibri"/>
              </a:rPr>
              <a:t>Ulaşım</a:t>
            </a:r>
            <a:r>
              <a:rPr b="1" dirty="0">
                <a:solidFill>
                  <a:srgbClr val="000000"/>
                </a:solidFill>
                <a:latin typeface="Calibri"/>
              </a:rPr>
              <a:t> </a:t>
            </a:r>
            <a:r>
              <a:rPr b="1" dirty="0" err="1">
                <a:solidFill>
                  <a:srgbClr val="000000"/>
                </a:solidFill>
                <a:latin typeface="Calibri"/>
              </a:rPr>
              <a:t>Yolları</a:t>
            </a:r>
            <a:r>
              <a:rPr b="1" dirty="0">
                <a:solidFill>
                  <a:srgbClr val="000000"/>
                </a:solidFill>
                <a:latin typeface="Calibri"/>
              </a:rPr>
              <a:t>: </a:t>
            </a:r>
            <a:r>
              <a:rPr b="0" dirty="0">
                <a:solidFill>
                  <a:srgbClr val="000000"/>
                </a:solidFill>
                <a:latin typeface="Calibri"/>
              </a:rPr>
              <a:t>Kara </a:t>
            </a:r>
            <a:r>
              <a:rPr b="0" dirty="0" err="1">
                <a:solidFill>
                  <a:srgbClr val="000000"/>
                </a:solidFill>
                <a:latin typeface="Calibri"/>
              </a:rPr>
              <a:t>yolu</a:t>
            </a:r>
            <a:r>
              <a:rPr b="0" dirty="0">
                <a:solidFill>
                  <a:srgbClr val="000000"/>
                </a:solidFill>
                <a:latin typeface="Calibri"/>
              </a:rPr>
              <a:t>, </a:t>
            </a:r>
            <a:r>
              <a:rPr b="0" dirty="0" err="1">
                <a:solidFill>
                  <a:srgbClr val="000000"/>
                </a:solidFill>
                <a:latin typeface="Calibri"/>
              </a:rPr>
              <a:t>demir</a:t>
            </a:r>
            <a:r>
              <a:rPr b="0" dirty="0">
                <a:solidFill>
                  <a:srgbClr val="000000"/>
                </a:solidFill>
                <a:latin typeface="Calibri"/>
              </a:rPr>
              <a:t> </a:t>
            </a:r>
            <a:r>
              <a:rPr b="0" dirty="0" err="1">
                <a:solidFill>
                  <a:srgbClr val="000000"/>
                </a:solidFill>
                <a:latin typeface="Calibri"/>
              </a:rPr>
              <a:t>yolu</a:t>
            </a:r>
            <a:r>
              <a:rPr b="0" dirty="0">
                <a:solidFill>
                  <a:srgbClr val="000000"/>
                </a:solidFill>
                <a:latin typeface="Calibri"/>
              </a:rPr>
              <a:t>, </a:t>
            </a:r>
            <a:r>
              <a:rPr b="0" dirty="0" err="1">
                <a:solidFill>
                  <a:srgbClr val="000000"/>
                </a:solidFill>
                <a:latin typeface="Calibri"/>
              </a:rPr>
              <a:t>deniz</a:t>
            </a:r>
            <a:r>
              <a:rPr b="0" dirty="0">
                <a:solidFill>
                  <a:srgbClr val="000000"/>
                </a:solidFill>
                <a:latin typeface="Calibri"/>
              </a:rPr>
              <a:t> </a:t>
            </a:r>
            <a:r>
              <a:rPr b="0" dirty="0" err="1">
                <a:solidFill>
                  <a:srgbClr val="000000"/>
                </a:solidFill>
                <a:latin typeface="Calibri"/>
              </a:rPr>
              <a:t>yolu</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hava</a:t>
            </a:r>
            <a:r>
              <a:rPr b="0" dirty="0">
                <a:solidFill>
                  <a:srgbClr val="000000"/>
                </a:solidFill>
                <a:latin typeface="Calibri"/>
              </a:rPr>
              <a:t> </a:t>
            </a:r>
            <a:r>
              <a:rPr b="0" dirty="0" err="1">
                <a:solidFill>
                  <a:srgbClr val="000000"/>
                </a:solidFill>
                <a:latin typeface="Calibri"/>
              </a:rPr>
              <a:t>yolu</a:t>
            </a:r>
            <a:r>
              <a:rPr b="0" dirty="0">
                <a:solidFill>
                  <a:srgbClr val="000000"/>
                </a:solidFill>
                <a:latin typeface="Calibri"/>
              </a:rPr>
              <a:t> </a:t>
            </a:r>
            <a:r>
              <a:rPr b="0" dirty="0" err="1">
                <a:solidFill>
                  <a:srgbClr val="000000"/>
                </a:solidFill>
                <a:latin typeface="Calibri"/>
              </a:rPr>
              <a:t>gibi</a:t>
            </a:r>
            <a:r>
              <a:rPr b="0" dirty="0">
                <a:solidFill>
                  <a:srgbClr val="000000"/>
                </a:solidFill>
                <a:latin typeface="Calibri"/>
              </a:rPr>
              <a:t> </a:t>
            </a:r>
            <a:r>
              <a:rPr b="0" dirty="0" err="1">
                <a:solidFill>
                  <a:srgbClr val="000000"/>
                </a:solidFill>
                <a:latin typeface="Calibri"/>
              </a:rPr>
              <a:t>ulaşımı</a:t>
            </a:r>
            <a:r>
              <a:rPr b="0" dirty="0">
                <a:solidFill>
                  <a:srgbClr val="000000"/>
                </a:solidFill>
                <a:latin typeface="Calibri"/>
              </a:rPr>
              <a:t> </a:t>
            </a:r>
            <a:r>
              <a:rPr b="0" dirty="0" err="1">
                <a:solidFill>
                  <a:srgbClr val="000000"/>
                </a:solidFill>
                <a:latin typeface="Calibri"/>
              </a:rPr>
              <a:t>sağlayan</a:t>
            </a:r>
            <a:r>
              <a:rPr b="0" dirty="0">
                <a:solidFill>
                  <a:srgbClr val="000000"/>
                </a:solidFill>
                <a:latin typeface="Calibri"/>
              </a:rPr>
              <a:t> </a:t>
            </a:r>
            <a:r>
              <a:rPr b="0" dirty="0" err="1">
                <a:solidFill>
                  <a:srgbClr val="000000"/>
                </a:solidFill>
                <a:latin typeface="Calibri"/>
              </a:rPr>
              <a:t>yollardır</a:t>
            </a:r>
            <a:r>
              <a:rPr b="0" dirty="0">
                <a:solidFill>
                  <a:srgbClr val="000000"/>
                </a:solidFill>
                <a:latin typeface="Calibri"/>
              </a:rPr>
              <a:t>.</a:t>
            </a: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82872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rgbClr val="00B050"/>
                </a:solidFill>
                <a:latin typeface="Calibri"/>
              </a:rPr>
              <a:t>Örnekler</a:t>
            </a:r>
            <a:endParaRPr sz="4400" b="1" dirty="0">
              <a:solidFill>
                <a:srgbClr val="00B050"/>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97334" y="1013798"/>
            <a:ext cx="11012129" cy="5658464"/>
          </a:xfrm>
        </p:spPr>
        <p:txBody>
          <a:bodyPr>
            <a:normAutofit/>
          </a:bodyPr>
          <a:lstStyle/>
          <a:p>
            <a:pPr marL="0" indent="0" algn="just">
              <a:buNone/>
            </a:pPr>
            <a:r>
              <a:rPr b="1" dirty="0" err="1">
                <a:solidFill>
                  <a:srgbClr val="000000"/>
                </a:solidFill>
                <a:latin typeface="Calibri"/>
              </a:rPr>
              <a:t>Coğrafi</a:t>
            </a:r>
            <a:r>
              <a:rPr b="1" dirty="0">
                <a:solidFill>
                  <a:srgbClr val="000000"/>
                </a:solidFill>
                <a:latin typeface="Calibri"/>
              </a:rPr>
              <a:t> </a:t>
            </a:r>
            <a:r>
              <a:rPr b="1" dirty="0" err="1">
                <a:solidFill>
                  <a:srgbClr val="000000"/>
                </a:solidFill>
                <a:latin typeface="Calibri"/>
              </a:rPr>
              <a:t>Konum</a:t>
            </a:r>
            <a:r>
              <a:rPr b="1" dirty="0">
                <a:solidFill>
                  <a:srgbClr val="000000"/>
                </a:solidFill>
                <a:latin typeface="Calibri"/>
              </a:rPr>
              <a:t>: </a:t>
            </a:r>
            <a:r>
              <a:rPr b="0" dirty="0" err="1">
                <a:solidFill>
                  <a:srgbClr val="000000"/>
                </a:solidFill>
                <a:latin typeface="Calibri"/>
              </a:rPr>
              <a:t>Türkiye’nin</a:t>
            </a:r>
            <a:r>
              <a:rPr b="0" dirty="0">
                <a:solidFill>
                  <a:srgbClr val="000000"/>
                </a:solidFill>
                <a:latin typeface="Calibri"/>
              </a:rPr>
              <a:t> </a:t>
            </a:r>
            <a:r>
              <a:rPr b="0" dirty="0" err="1">
                <a:solidFill>
                  <a:srgbClr val="000000"/>
                </a:solidFill>
                <a:latin typeface="Calibri"/>
              </a:rPr>
              <a:t>dünya</a:t>
            </a:r>
            <a:r>
              <a:rPr b="0" dirty="0">
                <a:solidFill>
                  <a:srgbClr val="000000"/>
                </a:solidFill>
                <a:latin typeface="Calibri"/>
              </a:rPr>
              <a:t> </a:t>
            </a:r>
            <a:r>
              <a:rPr b="0" dirty="0" err="1">
                <a:solidFill>
                  <a:srgbClr val="000000"/>
                </a:solidFill>
                <a:latin typeface="Calibri"/>
              </a:rPr>
              <a:t>üzerindeki</a:t>
            </a:r>
            <a:r>
              <a:rPr b="0" dirty="0">
                <a:solidFill>
                  <a:srgbClr val="000000"/>
                </a:solidFill>
                <a:latin typeface="Calibri"/>
              </a:rPr>
              <a:t> </a:t>
            </a:r>
            <a:r>
              <a:rPr b="0" dirty="0" err="1">
                <a:solidFill>
                  <a:srgbClr val="000000"/>
                </a:solidFill>
                <a:latin typeface="Calibri"/>
              </a:rPr>
              <a:t>yerinin</a:t>
            </a:r>
            <a:r>
              <a:rPr b="0" dirty="0">
                <a:solidFill>
                  <a:srgbClr val="000000"/>
                </a:solidFill>
                <a:latin typeface="Calibri"/>
              </a:rPr>
              <a:t> </a:t>
            </a:r>
            <a:r>
              <a:rPr b="0" dirty="0" err="1">
                <a:solidFill>
                  <a:srgbClr val="000000"/>
                </a:solidFill>
                <a:latin typeface="Calibri"/>
              </a:rPr>
              <a:t>haritada</a:t>
            </a:r>
            <a:r>
              <a:rPr b="0" dirty="0">
                <a:solidFill>
                  <a:srgbClr val="000000"/>
                </a:solidFill>
                <a:latin typeface="Calibri"/>
              </a:rPr>
              <a:t> </a:t>
            </a:r>
            <a:r>
              <a:rPr b="0" dirty="0" err="1">
                <a:solidFill>
                  <a:srgbClr val="000000"/>
                </a:solidFill>
                <a:latin typeface="Calibri"/>
              </a:rPr>
              <a:t>gösterilmesi</a:t>
            </a:r>
            <a:r>
              <a:rPr b="0" dirty="0">
                <a:solidFill>
                  <a:srgbClr val="000000"/>
                </a:solidFill>
                <a:latin typeface="Calibri"/>
              </a:rPr>
              <a:t> </a:t>
            </a:r>
            <a:r>
              <a:rPr b="0" dirty="0" err="1">
                <a:solidFill>
                  <a:srgbClr val="000000"/>
                </a:solidFill>
                <a:latin typeface="Calibri"/>
              </a:rPr>
              <a:t>coğrafi</a:t>
            </a:r>
            <a:r>
              <a:rPr b="0" dirty="0">
                <a:solidFill>
                  <a:srgbClr val="000000"/>
                </a:solidFill>
                <a:latin typeface="Calibri"/>
              </a:rPr>
              <a:t> </a:t>
            </a:r>
            <a:r>
              <a:rPr b="0" dirty="0" err="1">
                <a:solidFill>
                  <a:srgbClr val="000000"/>
                </a:solidFill>
                <a:latin typeface="Calibri"/>
              </a:rPr>
              <a:t>konuma</a:t>
            </a:r>
            <a:r>
              <a:rPr b="0" dirty="0">
                <a:solidFill>
                  <a:srgbClr val="000000"/>
                </a:solidFill>
                <a:latin typeface="Calibri"/>
              </a:rPr>
              <a:t> </a:t>
            </a:r>
            <a:r>
              <a:rPr b="0" dirty="0" err="1">
                <a:solidFill>
                  <a:srgbClr val="000000"/>
                </a:solidFill>
                <a:latin typeface="Calibri"/>
              </a:rPr>
              <a:t>örnektir</a:t>
            </a:r>
            <a:r>
              <a:rPr b="0" dirty="0">
                <a:solidFill>
                  <a:srgbClr val="000000"/>
                </a:solidFill>
                <a:latin typeface="Calibri"/>
              </a:rPr>
              <a:t>.</a:t>
            </a:r>
          </a:p>
          <a:p>
            <a:pPr>
              <a:buNone/>
            </a:pPr>
            <a:r>
              <a:rPr b="1" dirty="0" err="1">
                <a:solidFill>
                  <a:srgbClr val="000000"/>
                </a:solidFill>
                <a:latin typeface="Calibri"/>
              </a:rPr>
              <a:t>Mutlak</a:t>
            </a:r>
            <a:r>
              <a:rPr b="1" dirty="0">
                <a:solidFill>
                  <a:srgbClr val="000000"/>
                </a:solidFill>
                <a:latin typeface="Calibri"/>
              </a:rPr>
              <a:t> </a:t>
            </a:r>
            <a:r>
              <a:rPr b="1" dirty="0" err="1">
                <a:solidFill>
                  <a:srgbClr val="000000"/>
                </a:solidFill>
                <a:latin typeface="Calibri"/>
              </a:rPr>
              <a:t>Konum</a:t>
            </a:r>
            <a:r>
              <a:rPr b="1"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yerin</a:t>
            </a:r>
            <a:r>
              <a:rPr b="0" dirty="0">
                <a:solidFill>
                  <a:srgbClr val="000000"/>
                </a:solidFill>
                <a:latin typeface="Calibri"/>
              </a:rPr>
              <a:t> </a:t>
            </a:r>
            <a:r>
              <a:rPr b="0" dirty="0" err="1">
                <a:solidFill>
                  <a:srgbClr val="000000"/>
                </a:solidFill>
                <a:latin typeface="Calibri"/>
              </a:rPr>
              <a:t>enlem</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boylam</a:t>
            </a:r>
            <a:r>
              <a:rPr b="0" dirty="0">
                <a:solidFill>
                  <a:srgbClr val="000000"/>
                </a:solidFill>
                <a:latin typeface="Calibri"/>
              </a:rPr>
              <a:t> </a:t>
            </a:r>
            <a:r>
              <a:rPr b="0" dirty="0" err="1">
                <a:solidFill>
                  <a:srgbClr val="000000"/>
                </a:solidFill>
                <a:latin typeface="Calibri"/>
              </a:rPr>
              <a:t>değerleriyle</a:t>
            </a:r>
            <a:r>
              <a:rPr b="0" dirty="0">
                <a:solidFill>
                  <a:srgbClr val="000000"/>
                </a:solidFill>
                <a:latin typeface="Calibri"/>
              </a:rPr>
              <a:t> </a:t>
            </a:r>
            <a:r>
              <a:rPr b="0" dirty="0" err="1">
                <a:solidFill>
                  <a:srgbClr val="000000"/>
                </a:solidFill>
                <a:latin typeface="Calibri"/>
              </a:rPr>
              <a:t>ifade</a:t>
            </a:r>
            <a:r>
              <a:rPr b="0" dirty="0">
                <a:solidFill>
                  <a:srgbClr val="000000"/>
                </a:solidFill>
                <a:latin typeface="Calibri"/>
              </a:rPr>
              <a:t> </a:t>
            </a:r>
            <a:r>
              <a:rPr b="0" dirty="0" err="1">
                <a:solidFill>
                  <a:srgbClr val="000000"/>
                </a:solidFill>
                <a:latin typeface="Calibri"/>
              </a:rPr>
              <a:t>edilmesi</a:t>
            </a:r>
            <a:r>
              <a:rPr b="0" dirty="0">
                <a:solidFill>
                  <a:srgbClr val="000000"/>
                </a:solidFill>
                <a:latin typeface="Calibri"/>
              </a:rPr>
              <a:t> </a:t>
            </a:r>
            <a:r>
              <a:rPr b="0" dirty="0" err="1">
                <a:solidFill>
                  <a:srgbClr val="000000"/>
                </a:solidFill>
                <a:latin typeface="Calibri"/>
              </a:rPr>
              <a:t>mutlak</a:t>
            </a:r>
            <a:r>
              <a:rPr b="0" dirty="0">
                <a:solidFill>
                  <a:srgbClr val="000000"/>
                </a:solidFill>
                <a:latin typeface="Calibri"/>
              </a:rPr>
              <a:t> </a:t>
            </a:r>
            <a:r>
              <a:rPr b="0" dirty="0" err="1">
                <a:solidFill>
                  <a:srgbClr val="000000"/>
                </a:solidFill>
                <a:latin typeface="Calibri"/>
              </a:rPr>
              <a:t>konumdur</a:t>
            </a:r>
            <a:r>
              <a:rPr b="0" dirty="0">
                <a:solidFill>
                  <a:srgbClr val="000000"/>
                </a:solidFill>
                <a:latin typeface="Calibri"/>
              </a:rPr>
              <a:t>.</a:t>
            </a:r>
          </a:p>
          <a:p>
            <a:pPr>
              <a:buNone/>
            </a:pPr>
            <a:r>
              <a:rPr b="1" dirty="0" err="1">
                <a:solidFill>
                  <a:srgbClr val="000000"/>
                </a:solidFill>
                <a:latin typeface="Calibri"/>
              </a:rPr>
              <a:t>Göreceli</a:t>
            </a:r>
            <a:r>
              <a:rPr b="1" dirty="0">
                <a:solidFill>
                  <a:srgbClr val="000000"/>
                </a:solidFill>
                <a:latin typeface="Calibri"/>
              </a:rPr>
              <a:t> </a:t>
            </a:r>
            <a:r>
              <a:rPr b="1" dirty="0" err="1">
                <a:solidFill>
                  <a:srgbClr val="000000"/>
                </a:solidFill>
                <a:latin typeface="Calibri"/>
              </a:rPr>
              <a:t>Konum</a:t>
            </a:r>
            <a:r>
              <a:rPr b="1" dirty="0">
                <a:solidFill>
                  <a:srgbClr val="000000"/>
                </a:solidFill>
                <a:latin typeface="Calibri"/>
              </a:rPr>
              <a:t>: </a:t>
            </a:r>
            <a:r>
              <a:rPr b="0" dirty="0" err="1">
                <a:solidFill>
                  <a:srgbClr val="000000"/>
                </a:solidFill>
                <a:latin typeface="Calibri"/>
              </a:rPr>
              <a:t>İzmir’in</a:t>
            </a:r>
            <a:r>
              <a:rPr b="0" dirty="0">
                <a:solidFill>
                  <a:srgbClr val="000000"/>
                </a:solidFill>
                <a:latin typeface="Calibri"/>
              </a:rPr>
              <a:t> </a:t>
            </a:r>
            <a:r>
              <a:rPr b="0" dirty="0" err="1">
                <a:solidFill>
                  <a:srgbClr val="000000"/>
                </a:solidFill>
                <a:latin typeface="Calibri"/>
              </a:rPr>
              <a:t>batısında</a:t>
            </a:r>
            <a:r>
              <a:rPr b="0" dirty="0">
                <a:solidFill>
                  <a:srgbClr val="000000"/>
                </a:solidFill>
                <a:latin typeface="Calibri"/>
              </a:rPr>
              <a:t> </a:t>
            </a:r>
            <a:r>
              <a:rPr b="0" dirty="0" err="1">
                <a:solidFill>
                  <a:srgbClr val="000000"/>
                </a:solidFill>
                <a:latin typeface="Calibri"/>
              </a:rPr>
              <a:t>Adalar</a:t>
            </a:r>
            <a:r>
              <a:rPr b="0" dirty="0">
                <a:solidFill>
                  <a:srgbClr val="000000"/>
                </a:solidFill>
                <a:latin typeface="Calibri"/>
              </a:rPr>
              <a:t> </a:t>
            </a:r>
            <a:r>
              <a:rPr b="0" dirty="0" err="1">
                <a:solidFill>
                  <a:srgbClr val="000000"/>
                </a:solidFill>
                <a:latin typeface="Calibri"/>
              </a:rPr>
              <a:t>Denizi’nin</a:t>
            </a:r>
            <a:r>
              <a:rPr b="0" dirty="0">
                <a:solidFill>
                  <a:srgbClr val="000000"/>
                </a:solidFill>
                <a:latin typeface="Calibri"/>
              </a:rPr>
              <a:t>, </a:t>
            </a:r>
            <a:r>
              <a:rPr b="0" dirty="0" err="1">
                <a:solidFill>
                  <a:srgbClr val="000000"/>
                </a:solidFill>
                <a:latin typeface="Calibri"/>
              </a:rPr>
              <a:t>doğusunda</a:t>
            </a:r>
            <a:r>
              <a:rPr b="0" dirty="0">
                <a:solidFill>
                  <a:srgbClr val="000000"/>
                </a:solidFill>
                <a:latin typeface="Calibri"/>
              </a:rPr>
              <a:t> </a:t>
            </a:r>
            <a:r>
              <a:rPr b="0" dirty="0" err="1">
                <a:solidFill>
                  <a:srgbClr val="000000"/>
                </a:solidFill>
                <a:latin typeface="Calibri"/>
              </a:rPr>
              <a:t>Manisa’nın</a:t>
            </a:r>
            <a:r>
              <a:rPr b="0" dirty="0">
                <a:solidFill>
                  <a:srgbClr val="000000"/>
                </a:solidFill>
                <a:latin typeface="Calibri"/>
              </a:rPr>
              <a:t> </a:t>
            </a:r>
            <a:r>
              <a:rPr b="0" dirty="0" err="1">
                <a:solidFill>
                  <a:srgbClr val="000000"/>
                </a:solidFill>
                <a:latin typeface="Calibri"/>
              </a:rPr>
              <a:t>bulunması</a:t>
            </a:r>
            <a:r>
              <a:rPr b="0" dirty="0">
                <a:solidFill>
                  <a:srgbClr val="000000"/>
                </a:solidFill>
                <a:latin typeface="Calibri"/>
              </a:rPr>
              <a:t> </a:t>
            </a:r>
            <a:r>
              <a:rPr b="0" dirty="0" err="1">
                <a:solidFill>
                  <a:srgbClr val="000000"/>
                </a:solidFill>
                <a:latin typeface="Calibri"/>
              </a:rPr>
              <a:t>göreceli</a:t>
            </a:r>
            <a:r>
              <a:rPr b="0" dirty="0">
                <a:solidFill>
                  <a:srgbClr val="000000"/>
                </a:solidFill>
                <a:latin typeface="Calibri"/>
              </a:rPr>
              <a:t> </a:t>
            </a:r>
            <a:r>
              <a:rPr b="0" dirty="0" err="1">
                <a:solidFill>
                  <a:srgbClr val="000000"/>
                </a:solidFill>
                <a:latin typeface="Calibri"/>
              </a:rPr>
              <a:t>konuma</a:t>
            </a:r>
            <a:r>
              <a:rPr b="0" dirty="0">
                <a:solidFill>
                  <a:srgbClr val="000000"/>
                </a:solidFill>
                <a:latin typeface="Calibri"/>
              </a:rPr>
              <a:t> </a:t>
            </a:r>
            <a:r>
              <a:rPr b="0" dirty="0" err="1">
                <a:solidFill>
                  <a:srgbClr val="000000"/>
                </a:solidFill>
                <a:latin typeface="Calibri"/>
              </a:rPr>
              <a:t>örnektir</a:t>
            </a:r>
            <a:r>
              <a:rPr b="0" dirty="0">
                <a:solidFill>
                  <a:srgbClr val="000000"/>
                </a:solidFill>
                <a:latin typeface="Calibri"/>
              </a:rPr>
              <a:t>.</a:t>
            </a:r>
          </a:p>
          <a:p>
            <a:pPr>
              <a:buNone/>
            </a:pPr>
            <a:r>
              <a:rPr b="1" dirty="0" err="1">
                <a:solidFill>
                  <a:srgbClr val="000000"/>
                </a:solidFill>
                <a:latin typeface="Calibri"/>
              </a:rPr>
              <a:t>Yön</a:t>
            </a:r>
            <a:r>
              <a:rPr b="1" dirty="0">
                <a:solidFill>
                  <a:srgbClr val="000000"/>
                </a:solidFill>
                <a:latin typeface="Calibri"/>
              </a:rPr>
              <a:t>: </a:t>
            </a:r>
            <a:r>
              <a:rPr b="0" dirty="0">
                <a:solidFill>
                  <a:srgbClr val="000000"/>
                </a:solidFill>
                <a:latin typeface="Calibri"/>
              </a:rPr>
              <a:t>“</a:t>
            </a:r>
            <a:r>
              <a:rPr b="0" dirty="0" err="1">
                <a:solidFill>
                  <a:srgbClr val="000000"/>
                </a:solidFill>
                <a:latin typeface="Calibri"/>
              </a:rPr>
              <a:t>Okul</a:t>
            </a:r>
            <a:r>
              <a:rPr b="0" dirty="0">
                <a:solidFill>
                  <a:srgbClr val="000000"/>
                </a:solidFill>
                <a:latin typeface="Calibri"/>
              </a:rPr>
              <a:t>, </a:t>
            </a:r>
            <a:r>
              <a:rPr b="0" dirty="0" err="1">
                <a:solidFill>
                  <a:srgbClr val="000000"/>
                </a:solidFill>
                <a:latin typeface="Calibri"/>
              </a:rPr>
              <a:t>parkın</a:t>
            </a:r>
            <a:r>
              <a:rPr b="0" dirty="0">
                <a:solidFill>
                  <a:srgbClr val="000000"/>
                </a:solidFill>
                <a:latin typeface="Calibri"/>
              </a:rPr>
              <a:t> </a:t>
            </a:r>
            <a:r>
              <a:rPr b="0" dirty="0" err="1">
                <a:solidFill>
                  <a:srgbClr val="000000"/>
                </a:solidFill>
                <a:latin typeface="Calibri"/>
              </a:rPr>
              <a:t>doğusundadır</a:t>
            </a:r>
            <a:r>
              <a:rPr b="0" dirty="0">
                <a:solidFill>
                  <a:srgbClr val="000000"/>
                </a:solidFill>
                <a:latin typeface="Calibri"/>
              </a:rPr>
              <a:t>.” </a:t>
            </a:r>
            <a:r>
              <a:rPr b="0" dirty="0" err="1">
                <a:solidFill>
                  <a:srgbClr val="000000"/>
                </a:solidFill>
                <a:latin typeface="Calibri"/>
              </a:rPr>
              <a:t>cümlesinde</a:t>
            </a:r>
            <a:r>
              <a:rPr b="0" dirty="0">
                <a:solidFill>
                  <a:srgbClr val="000000"/>
                </a:solidFill>
                <a:latin typeface="Calibri"/>
              </a:rPr>
              <a:t> </a:t>
            </a:r>
            <a:r>
              <a:rPr b="0" dirty="0" err="1">
                <a:solidFill>
                  <a:srgbClr val="000000"/>
                </a:solidFill>
                <a:latin typeface="Calibri"/>
              </a:rPr>
              <a:t>yön</a:t>
            </a:r>
            <a:r>
              <a:rPr b="0" dirty="0">
                <a:solidFill>
                  <a:srgbClr val="000000"/>
                </a:solidFill>
                <a:latin typeface="Calibri"/>
              </a:rPr>
              <a:t> </a:t>
            </a:r>
            <a:r>
              <a:rPr b="0" dirty="0" err="1">
                <a:solidFill>
                  <a:srgbClr val="000000"/>
                </a:solidFill>
                <a:latin typeface="Calibri"/>
              </a:rPr>
              <a:t>bilgisi</a:t>
            </a:r>
            <a:r>
              <a:rPr b="0" dirty="0">
                <a:solidFill>
                  <a:srgbClr val="000000"/>
                </a:solidFill>
                <a:latin typeface="Calibri"/>
              </a:rPr>
              <a:t> </a:t>
            </a:r>
            <a:r>
              <a:rPr b="0" dirty="0" err="1">
                <a:solidFill>
                  <a:srgbClr val="000000"/>
                </a:solidFill>
                <a:latin typeface="Calibri"/>
              </a:rPr>
              <a:t>kullanılmıştır</a:t>
            </a:r>
            <a:r>
              <a:rPr b="0" dirty="0">
                <a:solidFill>
                  <a:srgbClr val="000000"/>
                </a:solidFill>
                <a:latin typeface="Calibri"/>
              </a:rPr>
              <a:t>.</a:t>
            </a:r>
          </a:p>
          <a:p>
            <a:pPr>
              <a:buNone/>
            </a:pPr>
            <a:r>
              <a:rPr b="1" dirty="0">
                <a:solidFill>
                  <a:srgbClr val="000000"/>
                </a:solidFill>
                <a:latin typeface="Calibri"/>
              </a:rPr>
              <a:t>Ana </a:t>
            </a:r>
            <a:r>
              <a:rPr b="1" dirty="0" err="1">
                <a:solidFill>
                  <a:srgbClr val="000000"/>
                </a:solidFill>
                <a:latin typeface="Calibri"/>
              </a:rPr>
              <a:t>Yönler</a:t>
            </a:r>
            <a:r>
              <a:rPr b="1"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ilin</a:t>
            </a:r>
            <a:r>
              <a:rPr b="0" dirty="0">
                <a:solidFill>
                  <a:srgbClr val="000000"/>
                </a:solidFill>
                <a:latin typeface="Calibri"/>
              </a:rPr>
              <a:t> </a:t>
            </a:r>
            <a:r>
              <a:rPr b="0" dirty="0" err="1">
                <a:solidFill>
                  <a:srgbClr val="000000"/>
                </a:solidFill>
                <a:latin typeface="Calibri"/>
              </a:rPr>
              <a:t>kuzeyinde</a:t>
            </a:r>
            <a:r>
              <a:rPr b="0"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denizin</a:t>
            </a:r>
            <a:r>
              <a:rPr b="0" dirty="0">
                <a:solidFill>
                  <a:srgbClr val="000000"/>
                </a:solidFill>
                <a:latin typeface="Calibri"/>
              </a:rPr>
              <a:t>, </a:t>
            </a:r>
            <a:r>
              <a:rPr b="0" dirty="0" err="1">
                <a:solidFill>
                  <a:srgbClr val="000000"/>
                </a:solidFill>
                <a:latin typeface="Calibri"/>
              </a:rPr>
              <a:t>güneyinde</a:t>
            </a:r>
            <a:r>
              <a:rPr b="0" dirty="0">
                <a:solidFill>
                  <a:srgbClr val="000000"/>
                </a:solidFill>
                <a:latin typeface="Calibri"/>
              </a:rPr>
              <a:t> </a:t>
            </a:r>
            <a:r>
              <a:rPr b="0" dirty="0" err="1">
                <a:solidFill>
                  <a:srgbClr val="000000"/>
                </a:solidFill>
                <a:latin typeface="Calibri"/>
              </a:rPr>
              <a:t>başka</a:t>
            </a:r>
            <a:r>
              <a:rPr b="0"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ilin</a:t>
            </a:r>
            <a:r>
              <a:rPr b="0" dirty="0">
                <a:solidFill>
                  <a:srgbClr val="000000"/>
                </a:solidFill>
                <a:latin typeface="Calibri"/>
              </a:rPr>
              <a:t> </a:t>
            </a:r>
            <a:r>
              <a:rPr b="0" dirty="0" err="1">
                <a:solidFill>
                  <a:srgbClr val="000000"/>
                </a:solidFill>
                <a:latin typeface="Calibri"/>
              </a:rPr>
              <a:t>bulunması</a:t>
            </a:r>
            <a:r>
              <a:rPr b="0" dirty="0">
                <a:solidFill>
                  <a:srgbClr val="000000"/>
                </a:solidFill>
                <a:latin typeface="Calibri"/>
              </a:rPr>
              <a:t> </a:t>
            </a:r>
            <a:r>
              <a:rPr b="0" dirty="0" err="1">
                <a:solidFill>
                  <a:srgbClr val="000000"/>
                </a:solidFill>
                <a:latin typeface="Calibri"/>
              </a:rPr>
              <a:t>ana</a:t>
            </a:r>
            <a:r>
              <a:rPr b="0" dirty="0">
                <a:solidFill>
                  <a:srgbClr val="000000"/>
                </a:solidFill>
                <a:latin typeface="Calibri"/>
              </a:rPr>
              <a:t> </a:t>
            </a:r>
            <a:r>
              <a:rPr b="0" dirty="0" err="1">
                <a:solidFill>
                  <a:srgbClr val="000000"/>
                </a:solidFill>
                <a:latin typeface="Calibri"/>
              </a:rPr>
              <a:t>yönlerle</a:t>
            </a:r>
            <a:r>
              <a:rPr b="0" dirty="0">
                <a:solidFill>
                  <a:srgbClr val="000000"/>
                </a:solidFill>
                <a:latin typeface="Calibri"/>
              </a:rPr>
              <a:t> </a:t>
            </a:r>
            <a:r>
              <a:rPr b="0" dirty="0" err="1">
                <a:solidFill>
                  <a:srgbClr val="000000"/>
                </a:solidFill>
                <a:latin typeface="Calibri"/>
              </a:rPr>
              <a:t>açıklanır</a:t>
            </a:r>
            <a:r>
              <a:rPr b="0" dirty="0">
                <a:solidFill>
                  <a:srgbClr val="000000"/>
                </a:solidFill>
                <a:latin typeface="Calibri"/>
              </a:rPr>
              <a:t>.</a:t>
            </a:r>
          </a:p>
          <a:p>
            <a:pPr>
              <a:buNone/>
            </a:pPr>
            <a:r>
              <a:rPr b="1" dirty="0" err="1">
                <a:solidFill>
                  <a:srgbClr val="000000"/>
                </a:solidFill>
                <a:latin typeface="Calibri"/>
              </a:rPr>
              <a:t>Ara</a:t>
            </a:r>
            <a:r>
              <a:rPr b="1" dirty="0">
                <a:solidFill>
                  <a:srgbClr val="000000"/>
                </a:solidFill>
                <a:latin typeface="Calibri"/>
              </a:rPr>
              <a:t> </a:t>
            </a:r>
            <a:r>
              <a:rPr b="1" dirty="0" err="1">
                <a:solidFill>
                  <a:srgbClr val="000000"/>
                </a:solidFill>
                <a:latin typeface="Calibri"/>
              </a:rPr>
              <a:t>Yönler</a:t>
            </a:r>
            <a:r>
              <a:rPr b="1" dirty="0">
                <a:solidFill>
                  <a:srgbClr val="000000"/>
                </a:solidFill>
                <a:latin typeface="Calibri"/>
              </a:rPr>
              <a:t>: </a:t>
            </a:r>
            <a:r>
              <a:rPr b="0" dirty="0">
                <a:solidFill>
                  <a:srgbClr val="000000"/>
                </a:solidFill>
                <a:latin typeface="Calibri"/>
              </a:rPr>
              <a:t>“İl </a:t>
            </a:r>
            <a:r>
              <a:rPr b="0" dirty="0" err="1">
                <a:solidFill>
                  <a:srgbClr val="000000"/>
                </a:solidFill>
                <a:latin typeface="Calibri"/>
              </a:rPr>
              <a:t>merkezinin</a:t>
            </a:r>
            <a:r>
              <a:rPr b="0" dirty="0">
                <a:solidFill>
                  <a:srgbClr val="000000"/>
                </a:solidFill>
                <a:latin typeface="Calibri"/>
              </a:rPr>
              <a:t> </a:t>
            </a:r>
            <a:r>
              <a:rPr b="0" dirty="0" err="1">
                <a:solidFill>
                  <a:srgbClr val="000000"/>
                </a:solidFill>
                <a:latin typeface="Calibri"/>
              </a:rPr>
              <a:t>kuzeybatısında</a:t>
            </a:r>
            <a:r>
              <a:rPr b="0" dirty="0">
                <a:solidFill>
                  <a:srgbClr val="000000"/>
                </a:solidFill>
                <a:latin typeface="Calibri"/>
              </a:rPr>
              <a:t> </a:t>
            </a:r>
            <a:r>
              <a:rPr b="0" dirty="0" err="1">
                <a:solidFill>
                  <a:srgbClr val="000000"/>
                </a:solidFill>
                <a:latin typeface="Calibri"/>
              </a:rPr>
              <a:t>kalır</a:t>
            </a:r>
            <a:r>
              <a:rPr b="0" dirty="0">
                <a:solidFill>
                  <a:srgbClr val="000000"/>
                </a:solidFill>
                <a:latin typeface="Calibri"/>
              </a:rPr>
              <a:t>.” </a:t>
            </a:r>
            <a:r>
              <a:rPr b="0" dirty="0" err="1">
                <a:solidFill>
                  <a:srgbClr val="000000"/>
                </a:solidFill>
                <a:latin typeface="Calibri"/>
              </a:rPr>
              <a:t>ifadesinde</a:t>
            </a:r>
            <a:r>
              <a:rPr b="0" dirty="0">
                <a:solidFill>
                  <a:srgbClr val="000000"/>
                </a:solidFill>
                <a:latin typeface="Calibri"/>
              </a:rPr>
              <a:t> </a:t>
            </a:r>
            <a:r>
              <a:rPr b="0" dirty="0" err="1">
                <a:solidFill>
                  <a:srgbClr val="000000"/>
                </a:solidFill>
                <a:latin typeface="Calibri"/>
              </a:rPr>
              <a:t>ara</a:t>
            </a:r>
            <a:r>
              <a:rPr b="0" dirty="0">
                <a:solidFill>
                  <a:srgbClr val="000000"/>
                </a:solidFill>
                <a:latin typeface="Calibri"/>
              </a:rPr>
              <a:t> </a:t>
            </a:r>
            <a:r>
              <a:rPr b="0" dirty="0" err="1">
                <a:solidFill>
                  <a:srgbClr val="000000"/>
                </a:solidFill>
                <a:latin typeface="Calibri"/>
              </a:rPr>
              <a:t>yön</a:t>
            </a:r>
            <a:r>
              <a:rPr b="0" dirty="0">
                <a:solidFill>
                  <a:srgbClr val="000000"/>
                </a:solidFill>
                <a:latin typeface="Calibri"/>
              </a:rPr>
              <a:t> </a:t>
            </a:r>
            <a:r>
              <a:rPr b="0" dirty="0" err="1">
                <a:solidFill>
                  <a:srgbClr val="000000"/>
                </a:solidFill>
                <a:latin typeface="Calibri"/>
              </a:rPr>
              <a:t>kullanılmıştır</a:t>
            </a:r>
            <a:r>
              <a:rPr b="0" dirty="0">
                <a:solidFill>
                  <a:srgbClr val="000000"/>
                </a:solidFill>
                <a:latin typeface="Calibri"/>
              </a:rPr>
              <a:t>.</a:t>
            </a:r>
          </a:p>
          <a:p>
            <a:pPr>
              <a:buNone/>
            </a:pPr>
            <a:r>
              <a:rPr b="1" dirty="0" err="1">
                <a:solidFill>
                  <a:srgbClr val="000000"/>
                </a:solidFill>
                <a:latin typeface="Calibri"/>
              </a:rPr>
              <a:t>Siyasi</a:t>
            </a:r>
            <a:r>
              <a:rPr b="1" dirty="0">
                <a:solidFill>
                  <a:srgbClr val="000000"/>
                </a:solidFill>
                <a:latin typeface="Calibri"/>
              </a:rPr>
              <a:t> </a:t>
            </a:r>
            <a:r>
              <a:rPr b="1" dirty="0" err="1">
                <a:solidFill>
                  <a:srgbClr val="000000"/>
                </a:solidFill>
                <a:latin typeface="Calibri"/>
              </a:rPr>
              <a:t>Harita</a:t>
            </a:r>
            <a:r>
              <a:rPr b="1" dirty="0">
                <a:solidFill>
                  <a:srgbClr val="000000"/>
                </a:solidFill>
                <a:latin typeface="Calibri"/>
              </a:rPr>
              <a:t>: </a:t>
            </a:r>
            <a:r>
              <a:rPr b="0" dirty="0" err="1">
                <a:solidFill>
                  <a:srgbClr val="000000"/>
                </a:solidFill>
                <a:latin typeface="Calibri"/>
              </a:rPr>
              <a:t>Bir</a:t>
            </a:r>
            <a:r>
              <a:rPr b="0" dirty="0">
                <a:solidFill>
                  <a:srgbClr val="000000"/>
                </a:solidFill>
                <a:latin typeface="Calibri"/>
              </a:rPr>
              <a:t> </a:t>
            </a:r>
            <a:r>
              <a:rPr b="0" dirty="0" err="1">
                <a:solidFill>
                  <a:srgbClr val="000000"/>
                </a:solidFill>
                <a:latin typeface="Calibri"/>
              </a:rPr>
              <a:t>ilin</a:t>
            </a:r>
            <a:r>
              <a:rPr b="0" dirty="0">
                <a:solidFill>
                  <a:srgbClr val="000000"/>
                </a:solidFill>
                <a:latin typeface="Calibri"/>
              </a:rPr>
              <a:t> </a:t>
            </a:r>
            <a:r>
              <a:rPr b="0" dirty="0" err="1">
                <a:solidFill>
                  <a:srgbClr val="000000"/>
                </a:solidFill>
                <a:latin typeface="Calibri"/>
              </a:rPr>
              <a:t>komşularını</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sınırlarını</a:t>
            </a:r>
            <a:r>
              <a:rPr b="0" dirty="0">
                <a:solidFill>
                  <a:srgbClr val="000000"/>
                </a:solidFill>
                <a:latin typeface="Calibri"/>
              </a:rPr>
              <a:t> </a:t>
            </a:r>
            <a:r>
              <a:rPr b="0" dirty="0" err="1">
                <a:solidFill>
                  <a:srgbClr val="000000"/>
                </a:solidFill>
                <a:latin typeface="Calibri"/>
              </a:rPr>
              <a:t>görmek</a:t>
            </a:r>
            <a:r>
              <a:rPr b="0" dirty="0">
                <a:solidFill>
                  <a:srgbClr val="000000"/>
                </a:solidFill>
                <a:latin typeface="Calibri"/>
              </a:rPr>
              <a:t> </a:t>
            </a:r>
            <a:r>
              <a:rPr b="0" dirty="0" err="1">
                <a:solidFill>
                  <a:srgbClr val="000000"/>
                </a:solidFill>
                <a:latin typeface="Calibri"/>
              </a:rPr>
              <a:t>için</a:t>
            </a:r>
            <a:r>
              <a:rPr b="0" dirty="0">
                <a:solidFill>
                  <a:srgbClr val="000000"/>
                </a:solidFill>
                <a:latin typeface="Calibri"/>
              </a:rPr>
              <a:t> </a:t>
            </a:r>
            <a:r>
              <a:rPr b="0" dirty="0" err="1">
                <a:solidFill>
                  <a:srgbClr val="000000"/>
                </a:solidFill>
                <a:latin typeface="Calibri"/>
              </a:rPr>
              <a:t>siyasi</a:t>
            </a:r>
            <a:r>
              <a:rPr b="0" dirty="0">
                <a:solidFill>
                  <a:srgbClr val="000000"/>
                </a:solidFill>
                <a:latin typeface="Calibri"/>
              </a:rPr>
              <a:t> </a:t>
            </a:r>
            <a:r>
              <a:rPr b="0" dirty="0" err="1">
                <a:solidFill>
                  <a:srgbClr val="000000"/>
                </a:solidFill>
                <a:latin typeface="Calibri"/>
              </a:rPr>
              <a:t>haritadan</a:t>
            </a:r>
            <a:r>
              <a:rPr b="0" dirty="0">
                <a:solidFill>
                  <a:srgbClr val="000000"/>
                </a:solidFill>
                <a:latin typeface="Calibri"/>
              </a:rPr>
              <a:t> </a:t>
            </a:r>
            <a:r>
              <a:rPr b="0" dirty="0" err="1">
                <a:solidFill>
                  <a:srgbClr val="000000"/>
                </a:solidFill>
                <a:latin typeface="Calibri"/>
              </a:rPr>
              <a:t>yararlanılır</a:t>
            </a:r>
            <a:r>
              <a:rPr b="0" dirty="0">
                <a:solidFill>
                  <a:srgbClr val="000000"/>
                </a:solidFill>
                <a:latin typeface="Calibri"/>
              </a:rPr>
              <a:t>.</a:t>
            </a:r>
          </a:p>
          <a:p>
            <a:pPr>
              <a:buNone/>
            </a:pPr>
            <a:r>
              <a:rPr b="1" dirty="0" err="1">
                <a:solidFill>
                  <a:srgbClr val="000000"/>
                </a:solidFill>
                <a:latin typeface="Calibri"/>
              </a:rPr>
              <a:t>Fiziki</a:t>
            </a:r>
            <a:r>
              <a:rPr b="1" dirty="0">
                <a:solidFill>
                  <a:srgbClr val="000000"/>
                </a:solidFill>
                <a:latin typeface="Calibri"/>
              </a:rPr>
              <a:t> </a:t>
            </a:r>
            <a:r>
              <a:rPr b="1" dirty="0" err="1">
                <a:solidFill>
                  <a:srgbClr val="000000"/>
                </a:solidFill>
                <a:latin typeface="Calibri"/>
              </a:rPr>
              <a:t>Harita</a:t>
            </a:r>
            <a:r>
              <a:rPr b="1" dirty="0">
                <a:solidFill>
                  <a:srgbClr val="000000"/>
                </a:solidFill>
                <a:latin typeface="Calibri"/>
              </a:rPr>
              <a:t>: </a:t>
            </a:r>
            <a:r>
              <a:rPr b="0" dirty="0" err="1">
                <a:solidFill>
                  <a:srgbClr val="000000"/>
                </a:solidFill>
                <a:latin typeface="Calibri"/>
              </a:rPr>
              <a:t>Ağrı</a:t>
            </a:r>
            <a:r>
              <a:rPr b="0" dirty="0">
                <a:solidFill>
                  <a:srgbClr val="000000"/>
                </a:solidFill>
                <a:latin typeface="Calibri"/>
              </a:rPr>
              <a:t> </a:t>
            </a:r>
            <a:r>
              <a:rPr b="0" dirty="0" err="1">
                <a:solidFill>
                  <a:srgbClr val="000000"/>
                </a:solidFill>
                <a:latin typeface="Calibri"/>
              </a:rPr>
              <a:t>Dağı’nı</a:t>
            </a:r>
            <a:r>
              <a:rPr b="0" dirty="0">
                <a:solidFill>
                  <a:srgbClr val="000000"/>
                </a:solidFill>
                <a:latin typeface="Calibri"/>
              </a:rPr>
              <a:t>, Van </a:t>
            </a:r>
            <a:r>
              <a:rPr b="0" dirty="0" err="1">
                <a:solidFill>
                  <a:srgbClr val="000000"/>
                </a:solidFill>
                <a:latin typeface="Calibri"/>
              </a:rPr>
              <a:t>Gölü’nü</a:t>
            </a:r>
            <a:r>
              <a:rPr b="0" dirty="0">
                <a:solidFill>
                  <a:srgbClr val="000000"/>
                </a:solidFill>
                <a:latin typeface="Calibri"/>
              </a:rPr>
              <a:t> </a:t>
            </a:r>
            <a:r>
              <a:rPr b="0" dirty="0" err="1">
                <a:solidFill>
                  <a:srgbClr val="000000"/>
                </a:solidFill>
                <a:latin typeface="Calibri"/>
              </a:rPr>
              <a:t>veya</a:t>
            </a:r>
            <a:r>
              <a:rPr b="0" dirty="0">
                <a:solidFill>
                  <a:srgbClr val="000000"/>
                </a:solidFill>
                <a:latin typeface="Calibri"/>
              </a:rPr>
              <a:t> </a:t>
            </a:r>
            <a:r>
              <a:rPr b="0" dirty="0" err="1">
                <a:solidFill>
                  <a:srgbClr val="000000"/>
                </a:solidFill>
                <a:latin typeface="Calibri"/>
              </a:rPr>
              <a:t>Toros</a:t>
            </a:r>
            <a:r>
              <a:rPr b="0" dirty="0">
                <a:solidFill>
                  <a:srgbClr val="000000"/>
                </a:solidFill>
                <a:latin typeface="Calibri"/>
              </a:rPr>
              <a:t> </a:t>
            </a:r>
            <a:r>
              <a:rPr b="0" dirty="0" err="1">
                <a:solidFill>
                  <a:srgbClr val="000000"/>
                </a:solidFill>
                <a:latin typeface="Calibri"/>
              </a:rPr>
              <a:t>Dağları’nı</a:t>
            </a:r>
            <a:r>
              <a:rPr b="0" dirty="0">
                <a:solidFill>
                  <a:srgbClr val="000000"/>
                </a:solidFill>
                <a:latin typeface="Calibri"/>
              </a:rPr>
              <a:t> </a:t>
            </a:r>
            <a:r>
              <a:rPr b="0" dirty="0" err="1">
                <a:solidFill>
                  <a:srgbClr val="000000"/>
                </a:solidFill>
                <a:latin typeface="Calibri"/>
              </a:rPr>
              <a:t>incelemek</a:t>
            </a:r>
            <a:r>
              <a:rPr b="0" dirty="0">
                <a:solidFill>
                  <a:srgbClr val="000000"/>
                </a:solidFill>
                <a:latin typeface="Calibri"/>
              </a:rPr>
              <a:t> </a:t>
            </a:r>
            <a:r>
              <a:rPr b="0" dirty="0" err="1">
                <a:solidFill>
                  <a:srgbClr val="000000"/>
                </a:solidFill>
                <a:latin typeface="Calibri"/>
              </a:rPr>
              <a:t>için</a:t>
            </a:r>
            <a:r>
              <a:rPr b="0" dirty="0">
                <a:solidFill>
                  <a:srgbClr val="000000"/>
                </a:solidFill>
                <a:latin typeface="Calibri"/>
              </a:rPr>
              <a:t> </a:t>
            </a:r>
            <a:r>
              <a:rPr b="0" dirty="0" err="1">
                <a:solidFill>
                  <a:srgbClr val="000000"/>
                </a:solidFill>
                <a:latin typeface="Calibri"/>
              </a:rPr>
              <a:t>fiziki</a:t>
            </a:r>
            <a:r>
              <a:rPr b="0" dirty="0">
                <a:solidFill>
                  <a:srgbClr val="000000"/>
                </a:solidFill>
                <a:latin typeface="Calibri"/>
              </a:rPr>
              <a:t> </a:t>
            </a:r>
            <a:r>
              <a:rPr b="0" dirty="0" err="1">
                <a:solidFill>
                  <a:srgbClr val="000000"/>
                </a:solidFill>
                <a:latin typeface="Calibri"/>
              </a:rPr>
              <a:t>harita</a:t>
            </a:r>
            <a:r>
              <a:rPr b="0" dirty="0">
                <a:solidFill>
                  <a:srgbClr val="000000"/>
                </a:solidFill>
                <a:latin typeface="Calibri"/>
              </a:rPr>
              <a:t> </a:t>
            </a:r>
            <a:r>
              <a:rPr b="0" dirty="0" err="1">
                <a:solidFill>
                  <a:srgbClr val="000000"/>
                </a:solidFill>
                <a:latin typeface="Calibri"/>
              </a:rPr>
              <a:t>kullanılır</a:t>
            </a:r>
            <a:r>
              <a:rPr b="0" dirty="0">
                <a:solidFill>
                  <a:srgbClr val="000000"/>
                </a:solidFill>
                <a:latin typeface="Calibri"/>
              </a:rPr>
              <a:t>.</a:t>
            </a:r>
          </a:p>
          <a:p>
            <a:pPr>
              <a:buNone/>
            </a:pPr>
            <a:r>
              <a:rPr b="1" dirty="0" err="1">
                <a:solidFill>
                  <a:srgbClr val="000000"/>
                </a:solidFill>
                <a:latin typeface="Calibri"/>
              </a:rPr>
              <a:t>Komşu</a:t>
            </a:r>
            <a:r>
              <a:rPr b="1" dirty="0">
                <a:solidFill>
                  <a:srgbClr val="000000"/>
                </a:solidFill>
                <a:latin typeface="Calibri"/>
              </a:rPr>
              <a:t> İl: </a:t>
            </a:r>
            <a:r>
              <a:rPr b="0" dirty="0" err="1">
                <a:solidFill>
                  <a:srgbClr val="000000"/>
                </a:solidFill>
                <a:latin typeface="Calibri"/>
              </a:rPr>
              <a:t>İzmir’in</a:t>
            </a:r>
            <a:r>
              <a:rPr b="0" dirty="0">
                <a:solidFill>
                  <a:srgbClr val="000000"/>
                </a:solidFill>
                <a:latin typeface="Calibri"/>
              </a:rPr>
              <a:t> </a:t>
            </a:r>
            <a:r>
              <a:rPr b="0" dirty="0" err="1">
                <a:solidFill>
                  <a:srgbClr val="000000"/>
                </a:solidFill>
                <a:latin typeface="Calibri"/>
              </a:rPr>
              <a:t>kuzeyinde</a:t>
            </a:r>
            <a:r>
              <a:rPr b="0" dirty="0">
                <a:solidFill>
                  <a:srgbClr val="000000"/>
                </a:solidFill>
                <a:latin typeface="Calibri"/>
              </a:rPr>
              <a:t> </a:t>
            </a:r>
            <a:r>
              <a:rPr b="0" dirty="0" err="1">
                <a:solidFill>
                  <a:srgbClr val="000000"/>
                </a:solidFill>
                <a:latin typeface="Calibri"/>
              </a:rPr>
              <a:t>Balıkesir</a:t>
            </a:r>
            <a:r>
              <a:rPr b="0" dirty="0">
                <a:solidFill>
                  <a:srgbClr val="000000"/>
                </a:solidFill>
                <a:latin typeface="Calibri"/>
              </a:rPr>
              <a:t>, </a:t>
            </a:r>
            <a:r>
              <a:rPr b="0" dirty="0" err="1">
                <a:solidFill>
                  <a:srgbClr val="000000"/>
                </a:solidFill>
                <a:latin typeface="Calibri"/>
              </a:rPr>
              <a:t>doğusunda</a:t>
            </a:r>
            <a:r>
              <a:rPr b="0" dirty="0">
                <a:solidFill>
                  <a:srgbClr val="000000"/>
                </a:solidFill>
                <a:latin typeface="Calibri"/>
              </a:rPr>
              <a:t> </a:t>
            </a:r>
            <a:r>
              <a:rPr b="0" dirty="0" err="1">
                <a:solidFill>
                  <a:srgbClr val="000000"/>
                </a:solidFill>
                <a:latin typeface="Calibri"/>
              </a:rPr>
              <a:t>Manisa</a:t>
            </a:r>
            <a:r>
              <a:rPr b="0" dirty="0">
                <a:solidFill>
                  <a:srgbClr val="000000"/>
                </a:solidFill>
                <a:latin typeface="Calibri"/>
              </a:rPr>
              <a:t>, </a:t>
            </a:r>
            <a:r>
              <a:rPr b="0" dirty="0" err="1">
                <a:solidFill>
                  <a:srgbClr val="000000"/>
                </a:solidFill>
                <a:latin typeface="Calibri"/>
              </a:rPr>
              <a:t>güneyinde</a:t>
            </a:r>
            <a:r>
              <a:rPr b="0" dirty="0">
                <a:solidFill>
                  <a:srgbClr val="000000"/>
                </a:solidFill>
                <a:latin typeface="Calibri"/>
              </a:rPr>
              <a:t> Aydın </a:t>
            </a:r>
            <a:r>
              <a:rPr b="0" dirty="0" err="1">
                <a:solidFill>
                  <a:srgbClr val="000000"/>
                </a:solidFill>
                <a:latin typeface="Calibri"/>
              </a:rPr>
              <a:t>bulunur</a:t>
            </a:r>
            <a:r>
              <a:rPr b="0" dirty="0">
                <a:solidFill>
                  <a:srgbClr val="000000"/>
                </a:solidFill>
                <a:latin typeface="Calibri"/>
              </a:rPr>
              <a:t>.</a:t>
            </a:r>
          </a:p>
          <a:p>
            <a:pPr>
              <a:buNone/>
            </a:pPr>
            <a:r>
              <a:rPr b="1" dirty="0">
                <a:solidFill>
                  <a:srgbClr val="000000"/>
                </a:solidFill>
                <a:latin typeface="Calibri"/>
              </a:rPr>
              <a:t>Su </a:t>
            </a:r>
            <a:r>
              <a:rPr b="1" dirty="0" err="1">
                <a:solidFill>
                  <a:srgbClr val="000000"/>
                </a:solidFill>
                <a:latin typeface="Calibri"/>
              </a:rPr>
              <a:t>Kaynakları</a:t>
            </a:r>
            <a:r>
              <a:rPr b="1" dirty="0">
                <a:solidFill>
                  <a:srgbClr val="000000"/>
                </a:solidFill>
                <a:latin typeface="Calibri"/>
              </a:rPr>
              <a:t>: </a:t>
            </a:r>
            <a:r>
              <a:rPr b="0" dirty="0" err="1">
                <a:solidFill>
                  <a:srgbClr val="000000"/>
                </a:solidFill>
                <a:latin typeface="Calibri"/>
              </a:rPr>
              <a:t>Gediz</a:t>
            </a:r>
            <a:r>
              <a:rPr b="0" dirty="0">
                <a:solidFill>
                  <a:srgbClr val="000000"/>
                </a:solidFill>
                <a:latin typeface="Calibri"/>
              </a:rPr>
              <a:t> </a:t>
            </a:r>
            <a:r>
              <a:rPr b="0" dirty="0" err="1">
                <a:solidFill>
                  <a:srgbClr val="000000"/>
                </a:solidFill>
                <a:latin typeface="Calibri"/>
              </a:rPr>
              <a:t>Nehri</a:t>
            </a:r>
            <a:r>
              <a:rPr b="0" dirty="0">
                <a:solidFill>
                  <a:srgbClr val="000000"/>
                </a:solidFill>
                <a:latin typeface="Calibri"/>
              </a:rPr>
              <a:t>, </a:t>
            </a:r>
            <a:r>
              <a:rPr b="0" dirty="0" err="1">
                <a:solidFill>
                  <a:srgbClr val="000000"/>
                </a:solidFill>
                <a:latin typeface="Calibri"/>
              </a:rPr>
              <a:t>Küçük</a:t>
            </a:r>
            <a:r>
              <a:rPr b="0" dirty="0">
                <a:solidFill>
                  <a:srgbClr val="000000"/>
                </a:solidFill>
                <a:latin typeface="Calibri"/>
              </a:rPr>
              <a:t> Menderes </a:t>
            </a:r>
            <a:r>
              <a:rPr b="0" dirty="0" err="1">
                <a:solidFill>
                  <a:srgbClr val="000000"/>
                </a:solidFill>
                <a:latin typeface="Calibri"/>
              </a:rPr>
              <a:t>Nehri</a:t>
            </a:r>
            <a:r>
              <a:rPr b="0" dirty="0">
                <a:solidFill>
                  <a:srgbClr val="000000"/>
                </a:solidFill>
                <a:latin typeface="Calibri"/>
              </a:rPr>
              <a:t>, Van </a:t>
            </a:r>
            <a:r>
              <a:rPr b="0" dirty="0" err="1">
                <a:solidFill>
                  <a:srgbClr val="000000"/>
                </a:solidFill>
                <a:latin typeface="Calibri"/>
              </a:rPr>
              <a:t>Gölü</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Akdeniz</a:t>
            </a:r>
            <a:r>
              <a:rPr b="0" dirty="0">
                <a:solidFill>
                  <a:srgbClr val="000000"/>
                </a:solidFill>
                <a:latin typeface="Calibri"/>
              </a:rPr>
              <a:t> </a:t>
            </a:r>
            <a:r>
              <a:rPr b="0" dirty="0" err="1">
                <a:solidFill>
                  <a:srgbClr val="000000"/>
                </a:solidFill>
                <a:latin typeface="Calibri"/>
              </a:rPr>
              <a:t>su</a:t>
            </a:r>
            <a:r>
              <a:rPr b="0" dirty="0">
                <a:solidFill>
                  <a:srgbClr val="000000"/>
                </a:solidFill>
                <a:latin typeface="Calibri"/>
              </a:rPr>
              <a:t> </a:t>
            </a:r>
            <a:r>
              <a:rPr b="0" dirty="0" err="1">
                <a:solidFill>
                  <a:srgbClr val="000000"/>
                </a:solidFill>
                <a:latin typeface="Calibri"/>
              </a:rPr>
              <a:t>kaynaklarına</a:t>
            </a:r>
            <a:r>
              <a:rPr b="0" dirty="0">
                <a:solidFill>
                  <a:srgbClr val="000000"/>
                </a:solidFill>
                <a:latin typeface="Calibri"/>
              </a:rPr>
              <a:t> </a:t>
            </a:r>
            <a:r>
              <a:rPr b="0" dirty="0" err="1">
                <a:solidFill>
                  <a:srgbClr val="000000"/>
                </a:solidFill>
                <a:latin typeface="Calibri"/>
              </a:rPr>
              <a:t>örnektir</a:t>
            </a:r>
            <a:r>
              <a:rPr b="0" dirty="0">
                <a:solidFill>
                  <a:srgbClr val="000000"/>
                </a:solidFill>
                <a:latin typeface="Calibri"/>
              </a:rPr>
              <a:t>.</a:t>
            </a:r>
          </a:p>
          <a:p>
            <a:pPr>
              <a:buNone/>
            </a:pPr>
            <a:r>
              <a:rPr b="1" dirty="0" err="1">
                <a:solidFill>
                  <a:srgbClr val="000000"/>
                </a:solidFill>
                <a:latin typeface="Calibri"/>
              </a:rPr>
              <a:t>Tarihî</a:t>
            </a:r>
            <a:r>
              <a:rPr b="1" dirty="0">
                <a:solidFill>
                  <a:srgbClr val="000000"/>
                </a:solidFill>
                <a:latin typeface="Calibri"/>
              </a:rPr>
              <a:t> </a:t>
            </a:r>
            <a:r>
              <a:rPr b="1" dirty="0" err="1">
                <a:solidFill>
                  <a:srgbClr val="000000"/>
                </a:solidFill>
                <a:latin typeface="Calibri"/>
              </a:rPr>
              <a:t>Mekân</a:t>
            </a:r>
            <a:r>
              <a:rPr b="1" dirty="0">
                <a:solidFill>
                  <a:srgbClr val="000000"/>
                </a:solidFill>
                <a:latin typeface="Calibri"/>
              </a:rPr>
              <a:t>: </a:t>
            </a:r>
            <a:r>
              <a:rPr b="0" dirty="0" err="1">
                <a:solidFill>
                  <a:srgbClr val="000000"/>
                </a:solidFill>
                <a:latin typeface="Calibri"/>
              </a:rPr>
              <a:t>Efes</a:t>
            </a:r>
            <a:r>
              <a:rPr b="0" dirty="0">
                <a:solidFill>
                  <a:srgbClr val="000000"/>
                </a:solidFill>
                <a:latin typeface="Calibri"/>
              </a:rPr>
              <a:t> </a:t>
            </a:r>
            <a:r>
              <a:rPr b="0" dirty="0" err="1">
                <a:solidFill>
                  <a:srgbClr val="000000"/>
                </a:solidFill>
                <a:latin typeface="Calibri"/>
              </a:rPr>
              <a:t>Antik</a:t>
            </a:r>
            <a:r>
              <a:rPr b="0" dirty="0">
                <a:solidFill>
                  <a:srgbClr val="000000"/>
                </a:solidFill>
                <a:latin typeface="Calibri"/>
              </a:rPr>
              <a:t> </a:t>
            </a:r>
            <a:r>
              <a:rPr b="0" dirty="0" err="1">
                <a:solidFill>
                  <a:srgbClr val="000000"/>
                </a:solidFill>
                <a:latin typeface="Calibri"/>
              </a:rPr>
              <a:t>Kenti</a:t>
            </a:r>
            <a:r>
              <a:rPr b="0" dirty="0">
                <a:solidFill>
                  <a:srgbClr val="000000"/>
                </a:solidFill>
                <a:latin typeface="Calibri"/>
              </a:rPr>
              <a:t>, </a:t>
            </a:r>
            <a:r>
              <a:rPr b="0" dirty="0" err="1">
                <a:solidFill>
                  <a:srgbClr val="000000"/>
                </a:solidFill>
                <a:latin typeface="Calibri"/>
              </a:rPr>
              <a:t>Anıtkabir</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Selimiye</a:t>
            </a:r>
            <a:r>
              <a:rPr b="0" dirty="0">
                <a:solidFill>
                  <a:srgbClr val="000000"/>
                </a:solidFill>
                <a:latin typeface="Calibri"/>
              </a:rPr>
              <a:t> </a:t>
            </a:r>
            <a:r>
              <a:rPr b="0" dirty="0" err="1">
                <a:solidFill>
                  <a:srgbClr val="000000"/>
                </a:solidFill>
                <a:latin typeface="Calibri"/>
              </a:rPr>
              <a:t>Camii</a:t>
            </a:r>
            <a:r>
              <a:rPr b="0" dirty="0">
                <a:solidFill>
                  <a:srgbClr val="000000"/>
                </a:solidFill>
                <a:latin typeface="Calibri"/>
              </a:rPr>
              <a:t> </a:t>
            </a:r>
            <a:r>
              <a:rPr b="0" dirty="0" err="1">
                <a:solidFill>
                  <a:srgbClr val="000000"/>
                </a:solidFill>
                <a:latin typeface="Calibri"/>
              </a:rPr>
              <a:t>tarihî</a:t>
            </a:r>
            <a:r>
              <a:rPr b="0" dirty="0">
                <a:solidFill>
                  <a:srgbClr val="000000"/>
                </a:solidFill>
                <a:latin typeface="Calibri"/>
              </a:rPr>
              <a:t> </a:t>
            </a:r>
            <a:r>
              <a:rPr b="0" dirty="0" err="1">
                <a:solidFill>
                  <a:srgbClr val="000000"/>
                </a:solidFill>
                <a:latin typeface="Calibri"/>
              </a:rPr>
              <a:t>mekânlara</a:t>
            </a:r>
            <a:r>
              <a:rPr b="0" dirty="0">
                <a:solidFill>
                  <a:srgbClr val="000000"/>
                </a:solidFill>
                <a:latin typeface="Calibri"/>
              </a:rPr>
              <a:t> </a:t>
            </a:r>
            <a:r>
              <a:rPr b="0" dirty="0" err="1">
                <a:solidFill>
                  <a:srgbClr val="000000"/>
                </a:solidFill>
                <a:latin typeface="Calibri"/>
              </a:rPr>
              <a:t>örnek</a:t>
            </a:r>
            <a:r>
              <a:rPr b="0" dirty="0">
                <a:solidFill>
                  <a:srgbClr val="000000"/>
                </a:solidFill>
                <a:latin typeface="Calibri"/>
              </a:rPr>
              <a:t> </a:t>
            </a:r>
            <a:r>
              <a:rPr b="0" dirty="0" err="1">
                <a:solidFill>
                  <a:srgbClr val="000000"/>
                </a:solidFill>
                <a:latin typeface="Calibri"/>
              </a:rPr>
              <a:t>verilebilir</a:t>
            </a:r>
            <a:r>
              <a:rPr b="0" dirty="0">
                <a:solidFill>
                  <a:srgbClr val="000000"/>
                </a:solidFill>
                <a:latin typeface="Calibri"/>
              </a:rPr>
              <a:t>.</a:t>
            </a:r>
          </a:p>
          <a:p>
            <a:pPr>
              <a:buNone/>
            </a:pPr>
            <a:r>
              <a:rPr b="1" dirty="0" err="1">
                <a:solidFill>
                  <a:srgbClr val="000000"/>
                </a:solidFill>
                <a:latin typeface="Calibri"/>
              </a:rPr>
              <a:t>Doğal</a:t>
            </a:r>
            <a:r>
              <a:rPr b="1" dirty="0">
                <a:solidFill>
                  <a:srgbClr val="000000"/>
                </a:solidFill>
                <a:latin typeface="Calibri"/>
              </a:rPr>
              <a:t> </a:t>
            </a:r>
            <a:r>
              <a:rPr b="1" dirty="0" err="1">
                <a:solidFill>
                  <a:srgbClr val="000000"/>
                </a:solidFill>
                <a:latin typeface="Calibri"/>
              </a:rPr>
              <a:t>Güzellik</a:t>
            </a:r>
            <a:r>
              <a:rPr b="1" dirty="0">
                <a:solidFill>
                  <a:srgbClr val="000000"/>
                </a:solidFill>
                <a:latin typeface="Calibri"/>
              </a:rPr>
              <a:t>: </a:t>
            </a:r>
            <a:r>
              <a:rPr b="0" dirty="0" err="1">
                <a:solidFill>
                  <a:srgbClr val="000000"/>
                </a:solidFill>
                <a:latin typeface="Calibri"/>
              </a:rPr>
              <a:t>Pamukkale</a:t>
            </a:r>
            <a:r>
              <a:rPr b="0" dirty="0">
                <a:solidFill>
                  <a:srgbClr val="000000"/>
                </a:solidFill>
                <a:latin typeface="Calibri"/>
              </a:rPr>
              <a:t> </a:t>
            </a:r>
            <a:r>
              <a:rPr b="0" dirty="0" err="1">
                <a:solidFill>
                  <a:srgbClr val="000000"/>
                </a:solidFill>
                <a:latin typeface="Calibri"/>
              </a:rPr>
              <a:t>travertenleri</a:t>
            </a:r>
            <a:r>
              <a:rPr b="0" dirty="0">
                <a:solidFill>
                  <a:srgbClr val="000000"/>
                </a:solidFill>
                <a:latin typeface="Calibri"/>
              </a:rPr>
              <a:t>, </a:t>
            </a:r>
            <a:r>
              <a:rPr b="0" dirty="0" err="1">
                <a:solidFill>
                  <a:srgbClr val="000000"/>
                </a:solidFill>
                <a:latin typeface="Calibri"/>
              </a:rPr>
              <a:t>Uzungöl</a:t>
            </a:r>
            <a:r>
              <a:rPr b="0" dirty="0">
                <a:solidFill>
                  <a:srgbClr val="000000"/>
                </a:solidFill>
                <a:latin typeface="Calibri"/>
              </a:rPr>
              <a:t> </a:t>
            </a:r>
            <a:r>
              <a:rPr b="0" dirty="0" err="1">
                <a:solidFill>
                  <a:srgbClr val="000000"/>
                </a:solidFill>
                <a:latin typeface="Calibri"/>
              </a:rPr>
              <a:t>ve</a:t>
            </a:r>
            <a:r>
              <a:rPr b="0" dirty="0">
                <a:solidFill>
                  <a:srgbClr val="000000"/>
                </a:solidFill>
                <a:latin typeface="Calibri"/>
              </a:rPr>
              <a:t> </a:t>
            </a:r>
            <a:r>
              <a:rPr b="0" dirty="0" err="1">
                <a:solidFill>
                  <a:srgbClr val="000000"/>
                </a:solidFill>
                <a:latin typeface="Calibri"/>
              </a:rPr>
              <a:t>Manavgat</a:t>
            </a:r>
            <a:r>
              <a:rPr b="0" dirty="0">
                <a:solidFill>
                  <a:srgbClr val="000000"/>
                </a:solidFill>
                <a:latin typeface="Calibri"/>
              </a:rPr>
              <a:t> </a:t>
            </a:r>
            <a:r>
              <a:rPr b="0" dirty="0" err="1">
                <a:solidFill>
                  <a:srgbClr val="000000"/>
                </a:solidFill>
                <a:latin typeface="Calibri"/>
              </a:rPr>
              <a:t>Şelalesi</a:t>
            </a:r>
            <a:r>
              <a:rPr b="0" dirty="0">
                <a:solidFill>
                  <a:srgbClr val="000000"/>
                </a:solidFill>
                <a:latin typeface="Calibri"/>
              </a:rPr>
              <a:t> </a:t>
            </a:r>
            <a:r>
              <a:rPr b="0" dirty="0" err="1">
                <a:solidFill>
                  <a:srgbClr val="000000"/>
                </a:solidFill>
                <a:latin typeface="Calibri"/>
              </a:rPr>
              <a:t>doğal</a:t>
            </a:r>
            <a:r>
              <a:rPr b="0" dirty="0">
                <a:solidFill>
                  <a:srgbClr val="000000"/>
                </a:solidFill>
                <a:latin typeface="Calibri"/>
              </a:rPr>
              <a:t> </a:t>
            </a:r>
            <a:r>
              <a:rPr b="0" dirty="0" err="1">
                <a:solidFill>
                  <a:srgbClr val="000000"/>
                </a:solidFill>
                <a:latin typeface="Calibri"/>
              </a:rPr>
              <a:t>güzelliklerdendir</a:t>
            </a:r>
            <a:r>
              <a:rPr b="0" dirty="0">
                <a:solidFill>
                  <a:srgbClr val="000000"/>
                </a:solidFill>
                <a:latin typeface="Calibri"/>
              </a:rPr>
              <a:t>.</a:t>
            </a: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3804175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chemeClr val="accent2">
                    <a:lumMod val="50000"/>
                  </a:schemeClr>
                </a:solidFill>
                <a:latin typeface="Calibri"/>
              </a:rPr>
              <a:t>Anlatım</a:t>
            </a:r>
            <a:endParaRPr sz="4400" b="1" dirty="0">
              <a:solidFill>
                <a:schemeClr val="accent2">
                  <a:lumMod val="50000"/>
                </a:schemeClr>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6748" y="953730"/>
            <a:ext cx="5614220" cy="5739580"/>
          </a:xfrm>
        </p:spPr>
        <p:txBody>
          <a:bodyPr>
            <a:normAutofit/>
          </a:bodyPr>
          <a:lstStyle/>
          <a:p>
            <a:pPr marL="0" indent="0">
              <a:buNone/>
            </a:pPr>
            <a:r>
              <a:rPr lang="tr-TR" sz="2400" dirty="0" smtClean="0">
                <a:latin typeface="Calibri" panose="020F0502020204030204" pitchFamily="34" charset="0"/>
                <a:cs typeface="Calibri" panose="020F0502020204030204" pitchFamily="34" charset="0"/>
              </a:rPr>
              <a:t>Günlük </a:t>
            </a:r>
            <a:r>
              <a:rPr lang="tr-TR" sz="2400" dirty="0">
                <a:latin typeface="Calibri" panose="020F0502020204030204" pitchFamily="34" charset="0"/>
                <a:cs typeface="Calibri" panose="020F0502020204030204" pitchFamily="34" charset="0"/>
              </a:rPr>
              <a:t>yaşamımızda bir yeri tarif ederken çoğu zaman farkında olmadan </a:t>
            </a:r>
            <a:r>
              <a:rPr lang="tr-TR" sz="2400" b="1" dirty="0">
                <a:solidFill>
                  <a:schemeClr val="accent3">
                    <a:lumMod val="50000"/>
                  </a:schemeClr>
                </a:solidFill>
                <a:latin typeface="Calibri" panose="020F0502020204030204" pitchFamily="34" charset="0"/>
                <a:cs typeface="Calibri" panose="020F0502020204030204" pitchFamily="34" charset="0"/>
              </a:rPr>
              <a:t>göreceli konum </a:t>
            </a:r>
            <a:r>
              <a:rPr lang="tr-TR" sz="2400" dirty="0">
                <a:latin typeface="Calibri" panose="020F0502020204030204" pitchFamily="34" charset="0"/>
                <a:cs typeface="Calibri" panose="020F0502020204030204" pitchFamily="34" charset="0"/>
              </a:rPr>
              <a:t>özelliklerinden yararlanırız. </a:t>
            </a:r>
            <a:endParaRPr lang="tr-TR" sz="2400" dirty="0" smtClean="0">
              <a:latin typeface="Calibri" panose="020F0502020204030204" pitchFamily="34" charset="0"/>
              <a:cs typeface="Calibri" panose="020F0502020204030204" pitchFamily="34" charset="0"/>
            </a:endParaRPr>
          </a:p>
          <a:p>
            <a:pPr marL="0" indent="0">
              <a:buNone/>
            </a:pPr>
            <a:endParaRPr lang="tr-TR" sz="2400" dirty="0">
              <a:latin typeface="Calibri" panose="020F0502020204030204" pitchFamily="34" charset="0"/>
              <a:cs typeface="Calibri" panose="020F0502020204030204" pitchFamily="34" charset="0"/>
            </a:endParaRPr>
          </a:p>
          <a:p>
            <a:pPr marL="0" indent="0">
              <a:buNone/>
            </a:pPr>
            <a:r>
              <a:rPr lang="tr-TR" sz="2400" dirty="0" smtClean="0">
                <a:latin typeface="Calibri" panose="020F0502020204030204" pitchFamily="34" charset="0"/>
                <a:cs typeface="Calibri" panose="020F0502020204030204" pitchFamily="34" charset="0"/>
              </a:rPr>
              <a:t>Bir </a:t>
            </a:r>
            <a:r>
              <a:rPr lang="tr-TR" sz="2400" dirty="0">
                <a:latin typeface="Calibri" panose="020F0502020204030204" pitchFamily="34" charset="0"/>
                <a:cs typeface="Calibri" panose="020F0502020204030204" pitchFamily="34" charset="0"/>
              </a:rPr>
              <a:t>arkadaşımıza buluşacağımız yeri anlatırken “Kütüphanenin karşısında, parkın yanında, okulun doğusunda” gibi ifadeler kullanabiliriz. </a:t>
            </a:r>
            <a:endParaRPr lang="tr-TR" sz="2400" dirty="0" smtClean="0">
              <a:latin typeface="Calibri" panose="020F0502020204030204" pitchFamily="34" charset="0"/>
              <a:cs typeface="Calibri" panose="020F0502020204030204" pitchFamily="34" charset="0"/>
            </a:endParaRPr>
          </a:p>
          <a:p>
            <a:pPr marL="0" indent="0">
              <a:buNone/>
            </a:pPr>
            <a:endParaRPr lang="tr-TR" sz="2400" dirty="0">
              <a:latin typeface="Calibri" panose="020F0502020204030204" pitchFamily="34" charset="0"/>
              <a:cs typeface="Calibri" panose="020F0502020204030204" pitchFamily="34" charset="0"/>
            </a:endParaRPr>
          </a:p>
          <a:p>
            <a:pPr marL="0" indent="0">
              <a:buNone/>
            </a:pPr>
            <a:r>
              <a:rPr lang="tr-TR" sz="2400" dirty="0" smtClean="0">
                <a:latin typeface="Calibri" panose="020F0502020204030204" pitchFamily="34" charset="0"/>
                <a:cs typeface="Calibri" panose="020F0502020204030204" pitchFamily="34" charset="0"/>
              </a:rPr>
              <a:t>Bu </a:t>
            </a:r>
            <a:r>
              <a:rPr lang="tr-TR" sz="2400" dirty="0">
                <a:latin typeface="Calibri" panose="020F0502020204030204" pitchFamily="34" charset="0"/>
                <a:cs typeface="Calibri" panose="020F0502020204030204" pitchFamily="34" charset="0"/>
              </a:rPr>
              <a:t>tür anlatımlarda yalnızca yer adı söylemek yerine çevredeki önemli yapılar, yönler ve mesafelerden yararlanırız. </a:t>
            </a:r>
            <a:endParaRPr sz="2400" b="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1604F1BA-9A81-45F3-B711-5DB73F240AF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11021961" y="13520"/>
            <a:ext cx="1148590" cy="1274506"/>
          </a:xfrm>
          <a:prstGeom prst="rect">
            <a:avLst/>
          </a:prstGeom>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1310" y="1288026"/>
            <a:ext cx="3897745" cy="5196993"/>
          </a:xfrm>
          <a:prstGeom prst="rect">
            <a:avLst/>
          </a:prstGeom>
        </p:spPr>
      </p:pic>
    </p:spTree>
    <p:extLst>
      <p:ext uri="{BB962C8B-B14F-4D97-AF65-F5344CB8AC3E}">
        <p14:creationId xmlns:p14="http://schemas.microsoft.com/office/powerpoint/2010/main" val="139355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chemeClr val="accent2">
                    <a:lumMod val="50000"/>
                  </a:schemeClr>
                </a:solidFill>
                <a:latin typeface="Calibri"/>
              </a:rPr>
              <a:t>Anlatım</a:t>
            </a:r>
            <a:endParaRPr sz="5400" b="1" dirty="0">
              <a:solidFill>
                <a:schemeClr val="accent2">
                  <a:lumMod val="50000"/>
                </a:schemeClr>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7" y="1071717"/>
            <a:ext cx="11169446" cy="3126658"/>
          </a:xfrm>
        </p:spPr>
        <p:txBody>
          <a:bodyPr>
            <a:normAutofit/>
          </a:bodyPr>
          <a:lstStyle/>
          <a:p>
            <a:pPr marL="0" indent="0">
              <a:buNone/>
            </a:pPr>
            <a:r>
              <a:rPr lang="tr-TR" sz="2400" dirty="0">
                <a:latin typeface="Calibri" panose="020F0502020204030204" pitchFamily="34" charset="0"/>
                <a:cs typeface="Calibri" panose="020F0502020204030204" pitchFamily="34" charset="0"/>
              </a:rPr>
              <a:t>Bir ilin </a:t>
            </a:r>
            <a:r>
              <a:rPr lang="tr-TR" sz="2400" b="1" dirty="0">
                <a:solidFill>
                  <a:schemeClr val="accent3">
                    <a:lumMod val="50000"/>
                  </a:schemeClr>
                </a:solidFill>
                <a:latin typeface="Calibri" panose="020F0502020204030204" pitchFamily="34" charset="0"/>
                <a:cs typeface="Calibri" panose="020F0502020204030204" pitchFamily="34" charset="0"/>
              </a:rPr>
              <a:t>göreceli konumu</a:t>
            </a:r>
            <a:r>
              <a:rPr lang="tr-TR" sz="2400" dirty="0">
                <a:solidFill>
                  <a:schemeClr val="accent3">
                    <a:lumMod val="50000"/>
                  </a:schemeClr>
                </a:solidFill>
                <a:latin typeface="Calibri" panose="020F0502020204030204" pitchFamily="34" charset="0"/>
                <a:cs typeface="Calibri" panose="020F0502020204030204" pitchFamily="34" charset="0"/>
              </a:rPr>
              <a:t> </a:t>
            </a:r>
            <a:r>
              <a:rPr lang="tr-TR" sz="2400" dirty="0">
                <a:latin typeface="Calibri" panose="020F0502020204030204" pitchFamily="34" charset="0"/>
                <a:cs typeface="Calibri" panose="020F0502020204030204" pitchFamily="34" charset="0"/>
              </a:rPr>
              <a:t>anlatılırken o ilin çevresindeki komşu iller, denizler, göller, akarsular, dağlar, ovalar, ulaşım yolları, doğal güzellikler ve tarihî mekânlar dikkate alınır. </a:t>
            </a:r>
            <a:endParaRPr lang="tr-TR" sz="2400" dirty="0" smtClean="0">
              <a:latin typeface="Calibri" panose="020F0502020204030204" pitchFamily="34" charset="0"/>
              <a:cs typeface="Calibri" panose="020F0502020204030204" pitchFamily="34" charset="0"/>
            </a:endParaRPr>
          </a:p>
          <a:p>
            <a:pPr marL="0" indent="0">
              <a:buNone/>
            </a:pPr>
            <a:endParaRPr lang="tr-TR" sz="2400" dirty="0">
              <a:latin typeface="Calibri" panose="020F0502020204030204" pitchFamily="34" charset="0"/>
              <a:cs typeface="Calibri" panose="020F0502020204030204" pitchFamily="34" charset="0"/>
            </a:endParaRPr>
          </a:p>
          <a:p>
            <a:pPr marL="0" indent="0">
              <a:buNone/>
            </a:pPr>
            <a:r>
              <a:rPr lang="tr-TR" sz="2400" dirty="0" smtClean="0">
                <a:latin typeface="Calibri" panose="020F0502020204030204" pitchFamily="34" charset="0"/>
                <a:cs typeface="Calibri" panose="020F0502020204030204" pitchFamily="34" charset="0"/>
              </a:rPr>
              <a:t>Örneğin </a:t>
            </a:r>
            <a:r>
              <a:rPr lang="tr-TR" sz="2400" dirty="0">
                <a:latin typeface="Calibri" panose="020F0502020204030204" pitchFamily="34" charset="0"/>
                <a:cs typeface="Calibri" panose="020F0502020204030204" pitchFamily="34" charset="0"/>
              </a:rPr>
              <a:t>bir ilin denize kıyısının olması, önemli yollar üzerinde bulunması, verimli ovalara sahip olması ya da tarihî yapılarıyla tanınması o ilin kendine özgü özelliklerini ortaya koyar. Bu bilgiler, ilin yalnızca haritadaki yerini değil; ekonomik, kültürel ve günlük yaşamla ilgili özelliklerini de anlamamıza yardımcı olur.</a:t>
            </a:r>
            <a:endParaRPr sz="2400" b="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8DBE85E-705F-4348-A6FF-63F7679B319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7326" y="4198375"/>
            <a:ext cx="6483927" cy="2592916"/>
          </a:xfrm>
          <a:prstGeom prst="rect">
            <a:avLst/>
          </a:prstGeom>
        </p:spPr>
      </p:pic>
    </p:spTree>
    <p:extLst>
      <p:ext uri="{BB962C8B-B14F-4D97-AF65-F5344CB8AC3E}">
        <p14:creationId xmlns:p14="http://schemas.microsoft.com/office/powerpoint/2010/main" val="375839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chemeClr val="accent2">
                    <a:lumMod val="50000"/>
                  </a:schemeClr>
                </a:solidFill>
                <a:latin typeface="Calibri"/>
              </a:rPr>
              <a:t>Anlatım</a:t>
            </a:r>
            <a:endParaRPr sz="5400" b="1" dirty="0">
              <a:solidFill>
                <a:schemeClr val="accent2">
                  <a:lumMod val="50000"/>
                </a:schemeClr>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78374" y="1071564"/>
            <a:ext cx="11153969" cy="5621746"/>
          </a:xfrm>
        </p:spPr>
        <p:txBody>
          <a:bodyPr>
            <a:normAutofit/>
          </a:bodyPr>
          <a:lstStyle/>
          <a:p>
            <a:pPr marL="0" indent="0">
              <a:buNone/>
            </a:pPr>
            <a:r>
              <a:rPr lang="tr-TR" sz="2400" dirty="0"/>
              <a:t>Bir yerin konumunu daha iyi anlayabilmek için </a:t>
            </a:r>
            <a:r>
              <a:rPr lang="tr-TR" sz="2400" b="1" dirty="0">
                <a:solidFill>
                  <a:schemeClr val="accent2">
                    <a:lumMod val="50000"/>
                  </a:schemeClr>
                </a:solidFill>
              </a:rPr>
              <a:t>harita</a:t>
            </a:r>
            <a:r>
              <a:rPr lang="tr-TR" sz="2400" dirty="0"/>
              <a:t>lardan yararlanırız. </a:t>
            </a:r>
            <a:endParaRPr lang="tr-TR" sz="2400" dirty="0" smtClean="0"/>
          </a:p>
          <a:p>
            <a:pPr marL="0" indent="0">
              <a:buNone/>
            </a:pPr>
            <a:r>
              <a:rPr lang="tr-TR" sz="2400" b="1" dirty="0" smtClean="0">
                <a:solidFill>
                  <a:schemeClr val="accent2">
                    <a:lumMod val="50000"/>
                  </a:schemeClr>
                </a:solidFill>
              </a:rPr>
              <a:t>Siyasi </a:t>
            </a:r>
            <a:r>
              <a:rPr lang="tr-TR" sz="2400" b="1" dirty="0">
                <a:solidFill>
                  <a:schemeClr val="accent2">
                    <a:lumMod val="50000"/>
                  </a:schemeClr>
                </a:solidFill>
              </a:rPr>
              <a:t>harita</a:t>
            </a:r>
            <a:r>
              <a:rPr lang="tr-TR" sz="2400" dirty="0"/>
              <a:t>, il ve ülke sınırlarını gösterdiği için bir ilin komşularını bulmamıza yardımcı olur</a:t>
            </a:r>
            <a:r>
              <a:rPr lang="tr-TR" sz="2400" dirty="0" smtClean="0"/>
              <a:t>.</a:t>
            </a:r>
          </a:p>
          <a:p>
            <a:pPr marL="0" indent="0">
              <a:buNone/>
            </a:pPr>
            <a:r>
              <a:rPr lang="tr-TR" sz="2400" dirty="0" smtClean="0"/>
              <a:t> </a:t>
            </a:r>
            <a:r>
              <a:rPr lang="tr-TR" sz="2400" b="1" dirty="0">
                <a:solidFill>
                  <a:schemeClr val="accent2">
                    <a:lumMod val="50000"/>
                  </a:schemeClr>
                </a:solidFill>
              </a:rPr>
              <a:t>Fiziki harita</a:t>
            </a:r>
            <a:r>
              <a:rPr lang="tr-TR" sz="2400" dirty="0">
                <a:solidFill>
                  <a:schemeClr val="accent2">
                    <a:lumMod val="50000"/>
                  </a:schemeClr>
                </a:solidFill>
              </a:rPr>
              <a:t> </a:t>
            </a:r>
            <a:r>
              <a:rPr lang="tr-TR" sz="2400" dirty="0"/>
              <a:t>ise dağ, ova, göl, akarsu, deniz ve yükselti gibi doğal özellikleri gösterir. Fiziki haritalarda renkler yükselti farklarını anlamak için kullanılır; denizler ve göller mavi, alçak yerler yeşil, yüksek yerler kahverengi tonlarıyla gösterilir.</a:t>
            </a:r>
            <a:endParaRPr sz="2400" b="0" dirty="0">
              <a:latin typeface="Calibri"/>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1030" y="4141378"/>
            <a:ext cx="9208655" cy="2716622"/>
          </a:xfrm>
          <a:prstGeom prst="rect">
            <a:avLst/>
          </a:prstGeom>
        </p:spPr>
      </p:pic>
    </p:spTree>
    <p:extLst>
      <p:ext uri="{BB962C8B-B14F-4D97-AF65-F5344CB8AC3E}">
        <p14:creationId xmlns:p14="http://schemas.microsoft.com/office/powerpoint/2010/main" val="996054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chemeClr val="accent2">
                    <a:lumMod val="50000"/>
                  </a:schemeClr>
                </a:solidFill>
                <a:latin typeface="Calibri"/>
              </a:rPr>
              <a:t>Anlatım</a:t>
            </a:r>
            <a:endParaRPr sz="5400" b="1" dirty="0">
              <a:solidFill>
                <a:schemeClr val="accent2">
                  <a:lumMod val="50000"/>
                </a:schemeClr>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9" y="1185864"/>
            <a:ext cx="5565056" cy="5507446"/>
          </a:xfrm>
        </p:spPr>
        <p:txBody>
          <a:bodyPr>
            <a:normAutofit lnSpcReduction="10000"/>
          </a:bodyPr>
          <a:lstStyle/>
          <a:p>
            <a:pPr marL="0" indent="0">
              <a:buNone/>
            </a:pPr>
            <a:r>
              <a:rPr lang="tr-TR" sz="2400" dirty="0">
                <a:latin typeface="Calibri" panose="020F0502020204030204" pitchFamily="34" charset="0"/>
                <a:cs typeface="Calibri" panose="020F0502020204030204" pitchFamily="34" charset="0"/>
              </a:rPr>
              <a:t>Göreceli konum zamanla değişebilir. Bir </a:t>
            </a:r>
            <a:r>
              <a:rPr lang="tr-TR" sz="2400" dirty="0" smtClean="0">
                <a:latin typeface="Calibri" panose="020F0502020204030204" pitchFamily="34" charset="0"/>
                <a:cs typeface="Calibri" panose="020F0502020204030204" pitchFamily="34" charset="0"/>
              </a:rPr>
              <a:t>yere </a:t>
            </a:r>
            <a:r>
              <a:rPr lang="tr-TR" sz="2400" dirty="0">
                <a:latin typeface="Calibri" panose="020F0502020204030204" pitchFamily="34" charset="0"/>
                <a:cs typeface="Calibri" panose="020F0502020204030204" pitchFamily="34" charset="0"/>
              </a:rPr>
              <a:t>yeni yollar yapılması, köprü ve tünellerin açılması, yeni yerleşim alanlarının kurulması veya çevresindeki ekonomik faaliyetlerin gelişmesi o ilin özelliklerini etkileyebilir</a:t>
            </a:r>
            <a:r>
              <a:rPr lang="tr-TR" sz="2400" dirty="0" smtClean="0">
                <a:latin typeface="Calibri" panose="020F0502020204030204" pitchFamily="34" charset="0"/>
                <a:cs typeface="Calibri" panose="020F0502020204030204" pitchFamily="34" charset="0"/>
              </a:rPr>
              <a:t>.</a:t>
            </a:r>
            <a:r>
              <a:rPr lang="tr-TR" sz="2400" dirty="0">
                <a:latin typeface="Calibri" panose="020F0502020204030204" pitchFamily="34" charset="0"/>
                <a:cs typeface="Calibri" panose="020F0502020204030204" pitchFamily="34" charset="0"/>
              </a:rPr>
              <a:t> </a:t>
            </a:r>
            <a:endParaRPr lang="tr-TR" sz="2400" dirty="0" smtClean="0">
              <a:latin typeface="Calibri" panose="020F0502020204030204" pitchFamily="34" charset="0"/>
              <a:cs typeface="Calibri" panose="020F0502020204030204" pitchFamily="34" charset="0"/>
            </a:endParaRPr>
          </a:p>
          <a:p>
            <a:pPr marL="0" indent="0">
              <a:buNone/>
            </a:pPr>
            <a:r>
              <a:rPr lang="tr-TR" sz="2400" dirty="0" smtClean="0">
                <a:latin typeface="Calibri" panose="020F0502020204030204" pitchFamily="34" charset="0"/>
                <a:cs typeface="Calibri" panose="020F0502020204030204" pitchFamily="34" charset="0"/>
              </a:rPr>
              <a:t>Bu nedenle </a:t>
            </a:r>
            <a:r>
              <a:rPr lang="tr-TR" sz="2400" dirty="0">
                <a:latin typeface="Calibri" panose="020F0502020204030204" pitchFamily="34" charset="0"/>
                <a:cs typeface="Calibri" panose="020F0502020204030204" pitchFamily="34" charset="0"/>
              </a:rPr>
              <a:t>bir ilin göreceli konumunu öğrenmek, sadece “nerede?” sorusuna cevap vermek değildir. Aynı zamanda “Çevresinde neler var?”, “Hangi özellikleriyle tanınır?”, “Ulaşımı nasıldır?”, “Hangi doğal ve tarihî değerlere sahiptir?” gibi sorulara da cevap aramaktır. </a:t>
            </a:r>
            <a:endParaRPr lang="tr-TR" sz="2400" dirty="0" smtClean="0">
              <a:latin typeface="Calibri" panose="020F0502020204030204" pitchFamily="34" charset="0"/>
              <a:cs typeface="Calibri" panose="020F0502020204030204" pitchFamily="34" charset="0"/>
            </a:endParaRPr>
          </a:p>
          <a:p>
            <a:pPr marL="0" indent="0">
              <a:buNone/>
            </a:pPr>
            <a:r>
              <a:rPr lang="tr-TR" sz="2400" dirty="0" smtClean="0">
                <a:latin typeface="Calibri" panose="020F0502020204030204" pitchFamily="34" charset="0"/>
                <a:cs typeface="Calibri" panose="020F0502020204030204" pitchFamily="34" charset="0"/>
              </a:rPr>
              <a:t>Böylece </a:t>
            </a:r>
            <a:r>
              <a:rPr lang="tr-TR" sz="2400" dirty="0">
                <a:latin typeface="Calibri" panose="020F0502020204030204" pitchFamily="34" charset="0"/>
                <a:cs typeface="Calibri" panose="020F0502020204030204" pitchFamily="34" charset="0"/>
              </a:rPr>
              <a:t>yaşadığımız ili daha yakından tanır, çevremize karşı daha bilinçli ve duyarlı oluruz.</a:t>
            </a:r>
            <a:endParaRPr sz="2400" b="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1858" y="1314150"/>
            <a:ext cx="4202197" cy="5250873"/>
          </a:xfrm>
          <a:prstGeom prst="rect">
            <a:avLst/>
          </a:prstGeom>
        </p:spPr>
      </p:pic>
    </p:spTree>
    <p:extLst>
      <p:ext uri="{BB962C8B-B14F-4D97-AF65-F5344CB8AC3E}">
        <p14:creationId xmlns:p14="http://schemas.microsoft.com/office/powerpoint/2010/main" val="4055667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4400" b="1" dirty="0" err="1">
                <a:latin typeface="Calibri"/>
              </a:rPr>
              <a:t>Şiir</a:t>
            </a:r>
            <a:endParaRPr sz="4400" b="1" dirty="0">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1417320" y="1051560"/>
            <a:ext cx="9479567" cy="5394960"/>
          </a:xfrm>
        </p:spPr>
        <p:txBody>
          <a:bodyPr>
            <a:noAutofit/>
          </a:bodyPr>
          <a:lstStyle/>
          <a:p>
            <a:pPr marL="0" indent="0" algn="ctr">
              <a:buNone/>
            </a:pPr>
            <a:r>
              <a:rPr sz="1800" b="0" dirty="0" err="1">
                <a:latin typeface="Calibri"/>
              </a:rPr>
              <a:t>Bir</a:t>
            </a:r>
            <a:r>
              <a:rPr sz="1800" b="0" dirty="0">
                <a:latin typeface="Calibri"/>
              </a:rPr>
              <a:t> </a:t>
            </a:r>
            <a:r>
              <a:rPr sz="1800" b="0" dirty="0" err="1">
                <a:latin typeface="Calibri"/>
              </a:rPr>
              <a:t>şehir</a:t>
            </a:r>
            <a:r>
              <a:rPr sz="1800" b="0" dirty="0">
                <a:latin typeface="Calibri"/>
              </a:rPr>
              <a:t> </a:t>
            </a:r>
            <a:r>
              <a:rPr sz="1800" b="0" dirty="0" err="1">
                <a:latin typeface="Calibri"/>
              </a:rPr>
              <a:t>düşün</a:t>
            </a:r>
            <a:r>
              <a:rPr sz="1800" b="0" dirty="0">
                <a:latin typeface="Calibri"/>
              </a:rPr>
              <a:t>, </a:t>
            </a:r>
            <a:r>
              <a:rPr sz="1800" b="0" dirty="0" err="1">
                <a:latin typeface="Calibri"/>
              </a:rPr>
              <a:t>adı</a:t>
            </a:r>
            <a:r>
              <a:rPr sz="1800" b="0" dirty="0">
                <a:latin typeface="Calibri"/>
              </a:rPr>
              <a:t> </a:t>
            </a:r>
            <a:r>
              <a:rPr sz="1800" b="0" dirty="0" err="1">
                <a:latin typeface="Calibri"/>
              </a:rPr>
              <a:t>söylenmeden</a:t>
            </a:r>
            <a:r>
              <a:rPr sz="1800" b="0" dirty="0">
                <a:latin typeface="Calibri"/>
              </a:rPr>
              <a:t> </a:t>
            </a:r>
            <a:r>
              <a:rPr sz="1800" b="0" dirty="0" err="1">
                <a:latin typeface="Calibri"/>
              </a:rPr>
              <a:t>bilinir</a:t>
            </a:r>
            <a:r>
              <a:rPr sz="1800" b="0" dirty="0">
                <a:latin typeface="Calibri"/>
              </a:rPr>
              <a:t>,</a:t>
            </a:r>
          </a:p>
          <a:p>
            <a:pPr algn="ctr">
              <a:buNone/>
            </a:pPr>
            <a:r>
              <a:rPr sz="1800" b="0" dirty="0" err="1">
                <a:latin typeface="Calibri"/>
              </a:rPr>
              <a:t>Kimi</a:t>
            </a:r>
            <a:r>
              <a:rPr sz="1800" b="0" dirty="0">
                <a:latin typeface="Calibri"/>
              </a:rPr>
              <a:t> </a:t>
            </a:r>
            <a:r>
              <a:rPr sz="1800" b="0" dirty="0" err="1">
                <a:latin typeface="Calibri"/>
              </a:rPr>
              <a:t>denizle</a:t>
            </a:r>
            <a:r>
              <a:rPr sz="1800" b="0" dirty="0">
                <a:latin typeface="Calibri"/>
              </a:rPr>
              <a:t>, </a:t>
            </a:r>
            <a:r>
              <a:rPr sz="1800" b="0" dirty="0" err="1">
                <a:latin typeface="Calibri"/>
              </a:rPr>
              <a:t>kimi</a:t>
            </a:r>
            <a:r>
              <a:rPr sz="1800" b="0" dirty="0">
                <a:latin typeface="Calibri"/>
              </a:rPr>
              <a:t> </a:t>
            </a:r>
            <a:r>
              <a:rPr sz="1800" b="0" dirty="0" err="1">
                <a:latin typeface="Calibri"/>
              </a:rPr>
              <a:t>dağla</a:t>
            </a:r>
            <a:r>
              <a:rPr sz="1800" b="0" dirty="0">
                <a:latin typeface="Calibri"/>
              </a:rPr>
              <a:t> </a:t>
            </a:r>
            <a:r>
              <a:rPr sz="1800" b="0" dirty="0" err="1">
                <a:latin typeface="Calibri"/>
              </a:rPr>
              <a:t>anılır</a:t>
            </a:r>
            <a:r>
              <a:rPr sz="1800" b="0" dirty="0">
                <a:latin typeface="Calibri"/>
              </a:rPr>
              <a:t>.</a:t>
            </a:r>
          </a:p>
          <a:p>
            <a:pPr algn="ctr">
              <a:buNone/>
            </a:pPr>
            <a:r>
              <a:rPr sz="1800" b="0" dirty="0" err="1">
                <a:latin typeface="Calibri"/>
              </a:rPr>
              <a:t>Kuzeyinde</a:t>
            </a:r>
            <a:r>
              <a:rPr sz="1800" b="0" dirty="0">
                <a:latin typeface="Calibri"/>
              </a:rPr>
              <a:t> </a:t>
            </a:r>
            <a:r>
              <a:rPr sz="1800" b="0" dirty="0" err="1">
                <a:latin typeface="Calibri"/>
              </a:rPr>
              <a:t>orman</a:t>
            </a:r>
            <a:r>
              <a:rPr sz="1800" b="0" dirty="0">
                <a:latin typeface="Calibri"/>
              </a:rPr>
              <a:t>, </a:t>
            </a:r>
            <a:r>
              <a:rPr sz="1800" b="0" dirty="0" err="1">
                <a:latin typeface="Calibri"/>
              </a:rPr>
              <a:t>güneyinde</a:t>
            </a:r>
            <a:r>
              <a:rPr sz="1800" b="0" dirty="0">
                <a:latin typeface="Calibri"/>
              </a:rPr>
              <a:t> ova,</a:t>
            </a:r>
          </a:p>
          <a:p>
            <a:pPr algn="ctr">
              <a:buNone/>
            </a:pPr>
            <a:r>
              <a:rPr sz="1800" b="0" dirty="0">
                <a:latin typeface="Calibri"/>
              </a:rPr>
              <a:t>Her </a:t>
            </a:r>
            <a:r>
              <a:rPr sz="1800" b="0" dirty="0" err="1">
                <a:latin typeface="Calibri"/>
              </a:rPr>
              <a:t>ilin</a:t>
            </a:r>
            <a:r>
              <a:rPr sz="1800" b="0" dirty="0">
                <a:latin typeface="Calibri"/>
              </a:rPr>
              <a:t> </a:t>
            </a:r>
            <a:r>
              <a:rPr sz="1800" b="0" dirty="0" err="1">
                <a:latin typeface="Calibri"/>
              </a:rPr>
              <a:t>haritada</a:t>
            </a:r>
            <a:r>
              <a:rPr sz="1800" b="0" dirty="0">
                <a:latin typeface="Calibri"/>
              </a:rPr>
              <a:t> </a:t>
            </a:r>
            <a:r>
              <a:rPr sz="1800" b="0" dirty="0" err="1">
                <a:latin typeface="Calibri"/>
              </a:rPr>
              <a:t>ayrı</a:t>
            </a:r>
            <a:r>
              <a:rPr sz="1800" b="0" dirty="0">
                <a:latin typeface="Calibri"/>
              </a:rPr>
              <a:t> </a:t>
            </a:r>
            <a:r>
              <a:rPr sz="1800" b="0" dirty="0" err="1">
                <a:latin typeface="Calibri"/>
              </a:rPr>
              <a:t>bir</a:t>
            </a:r>
            <a:r>
              <a:rPr sz="1800" b="0" dirty="0">
                <a:latin typeface="Calibri"/>
              </a:rPr>
              <a:t> </a:t>
            </a:r>
            <a:r>
              <a:rPr sz="1800" b="0" dirty="0" err="1">
                <a:latin typeface="Calibri"/>
              </a:rPr>
              <a:t>yolu</a:t>
            </a:r>
            <a:r>
              <a:rPr sz="1800" b="0" dirty="0">
                <a:latin typeface="Calibri"/>
              </a:rPr>
              <a:t> var.</a:t>
            </a:r>
          </a:p>
          <a:p>
            <a:pPr algn="ctr">
              <a:buNone/>
            </a:pPr>
            <a:endParaRPr sz="1800" b="0" dirty="0">
              <a:latin typeface="Calibri"/>
            </a:endParaRPr>
          </a:p>
          <a:p>
            <a:pPr algn="ctr">
              <a:buNone/>
            </a:pPr>
            <a:r>
              <a:rPr sz="1800" b="0" dirty="0" err="1">
                <a:latin typeface="Calibri"/>
              </a:rPr>
              <a:t>Komşusunu</a:t>
            </a:r>
            <a:r>
              <a:rPr sz="1800" b="0" dirty="0">
                <a:latin typeface="Calibri"/>
              </a:rPr>
              <a:t> </a:t>
            </a:r>
            <a:r>
              <a:rPr sz="1800" b="0" dirty="0" err="1">
                <a:latin typeface="Calibri"/>
              </a:rPr>
              <a:t>sorarsın</a:t>
            </a:r>
            <a:r>
              <a:rPr sz="1800" b="0" dirty="0">
                <a:latin typeface="Calibri"/>
              </a:rPr>
              <a:t>, </a:t>
            </a:r>
            <a:r>
              <a:rPr sz="1800" b="0" dirty="0" err="1">
                <a:latin typeface="Calibri"/>
              </a:rPr>
              <a:t>yönlerle</a:t>
            </a:r>
            <a:r>
              <a:rPr sz="1800" b="0" dirty="0">
                <a:latin typeface="Calibri"/>
              </a:rPr>
              <a:t> </a:t>
            </a:r>
            <a:r>
              <a:rPr sz="1800" b="0" dirty="0" err="1">
                <a:latin typeface="Calibri"/>
              </a:rPr>
              <a:t>anlatır</a:t>
            </a:r>
            <a:r>
              <a:rPr sz="1800" b="0" dirty="0">
                <a:latin typeface="Calibri"/>
              </a:rPr>
              <a:t>,</a:t>
            </a:r>
          </a:p>
          <a:p>
            <a:pPr algn="ctr">
              <a:buNone/>
            </a:pPr>
            <a:r>
              <a:rPr sz="1800" b="0" dirty="0" err="1">
                <a:latin typeface="Calibri"/>
              </a:rPr>
              <a:t>Doğusunu</a:t>
            </a:r>
            <a:r>
              <a:rPr sz="1800" b="0" dirty="0">
                <a:latin typeface="Calibri"/>
              </a:rPr>
              <a:t>, </a:t>
            </a:r>
            <a:r>
              <a:rPr sz="1800" b="0" dirty="0" err="1">
                <a:latin typeface="Calibri"/>
              </a:rPr>
              <a:t>batısını</a:t>
            </a:r>
            <a:r>
              <a:rPr sz="1800" b="0" dirty="0">
                <a:latin typeface="Calibri"/>
              </a:rPr>
              <a:t> </a:t>
            </a:r>
            <a:r>
              <a:rPr sz="1800" b="0" dirty="0" err="1">
                <a:latin typeface="Calibri"/>
              </a:rPr>
              <a:t>bir</a:t>
            </a:r>
            <a:r>
              <a:rPr sz="1800" b="0" dirty="0">
                <a:latin typeface="Calibri"/>
              </a:rPr>
              <a:t> </a:t>
            </a:r>
            <a:r>
              <a:rPr sz="1800" b="0" dirty="0" err="1">
                <a:latin typeface="Calibri"/>
              </a:rPr>
              <a:t>bir</a:t>
            </a:r>
            <a:r>
              <a:rPr sz="1800" b="0" dirty="0">
                <a:latin typeface="Calibri"/>
              </a:rPr>
              <a:t> </a:t>
            </a:r>
            <a:r>
              <a:rPr sz="1800" b="0" dirty="0" err="1">
                <a:latin typeface="Calibri"/>
              </a:rPr>
              <a:t>hatırlatır</a:t>
            </a:r>
            <a:r>
              <a:rPr sz="1800" b="0" dirty="0">
                <a:latin typeface="Calibri"/>
              </a:rPr>
              <a:t>.</a:t>
            </a:r>
          </a:p>
          <a:p>
            <a:pPr algn="ctr">
              <a:buNone/>
            </a:pPr>
            <a:r>
              <a:rPr sz="1800" b="0" dirty="0" err="1">
                <a:latin typeface="Calibri"/>
              </a:rPr>
              <a:t>Kimi</a:t>
            </a:r>
            <a:r>
              <a:rPr sz="1800" b="0" dirty="0">
                <a:latin typeface="Calibri"/>
              </a:rPr>
              <a:t> </a:t>
            </a:r>
            <a:r>
              <a:rPr sz="1800" b="0" dirty="0" err="1">
                <a:latin typeface="Calibri"/>
              </a:rPr>
              <a:t>köprüyle</a:t>
            </a:r>
            <a:r>
              <a:rPr sz="1800" b="0" dirty="0">
                <a:latin typeface="Calibri"/>
              </a:rPr>
              <a:t> </a:t>
            </a:r>
            <a:r>
              <a:rPr sz="1800" b="0" dirty="0" err="1">
                <a:latin typeface="Calibri"/>
              </a:rPr>
              <a:t>bağlanır</a:t>
            </a:r>
            <a:r>
              <a:rPr sz="1800" b="0" dirty="0">
                <a:latin typeface="Calibri"/>
              </a:rPr>
              <a:t> </a:t>
            </a:r>
            <a:r>
              <a:rPr sz="1800" b="0" dirty="0" err="1">
                <a:latin typeface="Calibri"/>
              </a:rPr>
              <a:t>uzak</a:t>
            </a:r>
            <a:r>
              <a:rPr sz="1800" b="0" dirty="0">
                <a:latin typeface="Calibri"/>
              </a:rPr>
              <a:t> </a:t>
            </a:r>
            <a:r>
              <a:rPr sz="1800" b="0" dirty="0" err="1">
                <a:latin typeface="Calibri"/>
              </a:rPr>
              <a:t>diyara</a:t>
            </a:r>
            <a:r>
              <a:rPr sz="1800" b="0" dirty="0">
                <a:latin typeface="Calibri"/>
              </a:rPr>
              <a:t>,</a:t>
            </a:r>
          </a:p>
          <a:p>
            <a:pPr algn="ctr">
              <a:buNone/>
            </a:pPr>
            <a:r>
              <a:rPr sz="1800" b="0" dirty="0" err="1">
                <a:latin typeface="Calibri"/>
              </a:rPr>
              <a:t>Kimi</a:t>
            </a:r>
            <a:r>
              <a:rPr sz="1800" b="0" dirty="0">
                <a:latin typeface="Calibri"/>
              </a:rPr>
              <a:t> </a:t>
            </a:r>
            <a:r>
              <a:rPr sz="1800" b="0" dirty="0" err="1">
                <a:latin typeface="Calibri"/>
              </a:rPr>
              <a:t>tarih</a:t>
            </a:r>
            <a:r>
              <a:rPr sz="1800" b="0" dirty="0">
                <a:latin typeface="Calibri"/>
              </a:rPr>
              <a:t> </a:t>
            </a:r>
            <a:r>
              <a:rPr sz="1800" b="0" dirty="0" err="1">
                <a:latin typeface="Calibri"/>
              </a:rPr>
              <a:t>taşır</a:t>
            </a:r>
            <a:r>
              <a:rPr sz="1800" b="0" dirty="0">
                <a:latin typeface="Calibri"/>
              </a:rPr>
              <a:t> </a:t>
            </a:r>
            <a:r>
              <a:rPr sz="1800" b="0" dirty="0" err="1">
                <a:latin typeface="Calibri"/>
              </a:rPr>
              <a:t>eski</a:t>
            </a:r>
            <a:r>
              <a:rPr sz="1800" b="0" dirty="0">
                <a:latin typeface="Calibri"/>
              </a:rPr>
              <a:t> </a:t>
            </a:r>
            <a:r>
              <a:rPr sz="1800" b="0" dirty="0" err="1">
                <a:latin typeface="Calibri"/>
              </a:rPr>
              <a:t>duvarlara</a:t>
            </a:r>
            <a:r>
              <a:rPr sz="1800" b="0" dirty="0">
                <a:latin typeface="Calibri"/>
              </a:rPr>
              <a:t>.</a:t>
            </a:r>
          </a:p>
          <a:p>
            <a:pPr algn="ctr">
              <a:buNone/>
            </a:pPr>
            <a:endParaRPr sz="1800" b="0" dirty="0">
              <a:latin typeface="Calibri"/>
            </a:endParaRPr>
          </a:p>
          <a:p>
            <a:pPr algn="ctr">
              <a:buNone/>
            </a:pPr>
            <a:r>
              <a:rPr sz="1800" b="0" dirty="0" err="1">
                <a:latin typeface="Calibri"/>
              </a:rPr>
              <a:t>Fiziki</a:t>
            </a:r>
            <a:r>
              <a:rPr sz="1800" b="0" dirty="0">
                <a:latin typeface="Calibri"/>
              </a:rPr>
              <a:t> </a:t>
            </a:r>
            <a:r>
              <a:rPr sz="1800" b="0" dirty="0" err="1">
                <a:latin typeface="Calibri"/>
              </a:rPr>
              <a:t>haritada</a:t>
            </a:r>
            <a:r>
              <a:rPr sz="1800" b="0" dirty="0">
                <a:latin typeface="Calibri"/>
              </a:rPr>
              <a:t> </a:t>
            </a:r>
            <a:r>
              <a:rPr sz="1800" b="0" dirty="0" err="1">
                <a:latin typeface="Calibri"/>
              </a:rPr>
              <a:t>renkler</a:t>
            </a:r>
            <a:r>
              <a:rPr sz="1800" b="0" dirty="0">
                <a:latin typeface="Calibri"/>
              </a:rPr>
              <a:t> </a:t>
            </a:r>
            <a:r>
              <a:rPr sz="1800" b="0" dirty="0" err="1">
                <a:latin typeface="Calibri"/>
              </a:rPr>
              <a:t>konuşur</a:t>
            </a:r>
            <a:r>
              <a:rPr sz="1800" b="0" dirty="0">
                <a:latin typeface="Calibri"/>
              </a:rPr>
              <a:t>,</a:t>
            </a:r>
          </a:p>
          <a:p>
            <a:pPr algn="ctr">
              <a:buNone/>
            </a:pPr>
            <a:r>
              <a:rPr sz="1800" b="0" dirty="0" err="1">
                <a:latin typeface="Calibri"/>
              </a:rPr>
              <a:t>Mavi</a:t>
            </a:r>
            <a:r>
              <a:rPr sz="1800" b="0" dirty="0">
                <a:latin typeface="Calibri"/>
              </a:rPr>
              <a:t> </a:t>
            </a:r>
            <a:r>
              <a:rPr sz="1800" b="0" dirty="0" err="1">
                <a:latin typeface="Calibri"/>
              </a:rPr>
              <a:t>sular</a:t>
            </a:r>
            <a:r>
              <a:rPr sz="1800" b="0" dirty="0">
                <a:latin typeface="Calibri"/>
              </a:rPr>
              <a:t> </a:t>
            </a:r>
            <a:r>
              <a:rPr sz="1800" b="0" dirty="0" err="1">
                <a:latin typeface="Calibri"/>
              </a:rPr>
              <a:t>akar</a:t>
            </a:r>
            <a:r>
              <a:rPr sz="1800" b="0" dirty="0">
                <a:latin typeface="Calibri"/>
              </a:rPr>
              <a:t>, </a:t>
            </a:r>
            <a:r>
              <a:rPr sz="1800" b="0" dirty="0" err="1">
                <a:latin typeface="Calibri"/>
              </a:rPr>
              <a:t>dağlar</a:t>
            </a:r>
            <a:r>
              <a:rPr sz="1800" b="0" dirty="0">
                <a:latin typeface="Calibri"/>
              </a:rPr>
              <a:t> </a:t>
            </a:r>
            <a:r>
              <a:rPr sz="1800" b="0" dirty="0" err="1">
                <a:latin typeface="Calibri"/>
              </a:rPr>
              <a:t>yükselir</a:t>
            </a:r>
            <a:r>
              <a:rPr sz="1800" b="0" dirty="0">
                <a:latin typeface="Calibri"/>
              </a:rPr>
              <a:t>.</a:t>
            </a:r>
          </a:p>
          <a:p>
            <a:pPr algn="ctr">
              <a:buNone/>
            </a:pPr>
            <a:r>
              <a:rPr sz="1800" b="0" dirty="0" err="1">
                <a:latin typeface="Calibri"/>
              </a:rPr>
              <a:t>Siyasi</a:t>
            </a:r>
            <a:r>
              <a:rPr sz="1800" b="0" dirty="0">
                <a:latin typeface="Calibri"/>
              </a:rPr>
              <a:t> </a:t>
            </a:r>
            <a:r>
              <a:rPr sz="1800" b="0" dirty="0" err="1">
                <a:latin typeface="Calibri"/>
              </a:rPr>
              <a:t>haritada</a:t>
            </a:r>
            <a:r>
              <a:rPr sz="1800" b="0" dirty="0">
                <a:latin typeface="Calibri"/>
              </a:rPr>
              <a:t> </a:t>
            </a:r>
            <a:r>
              <a:rPr sz="1800" b="0" dirty="0" err="1">
                <a:latin typeface="Calibri"/>
              </a:rPr>
              <a:t>sınırlar</a:t>
            </a:r>
            <a:r>
              <a:rPr sz="1800" b="0" dirty="0">
                <a:latin typeface="Calibri"/>
              </a:rPr>
              <a:t> </a:t>
            </a:r>
            <a:r>
              <a:rPr sz="1800" b="0" dirty="0" err="1">
                <a:latin typeface="Calibri"/>
              </a:rPr>
              <a:t>görünür</a:t>
            </a:r>
            <a:r>
              <a:rPr sz="1800" b="0" dirty="0">
                <a:latin typeface="Calibri"/>
              </a:rPr>
              <a:t>,</a:t>
            </a:r>
          </a:p>
          <a:p>
            <a:pPr algn="ctr">
              <a:buNone/>
            </a:pPr>
            <a:r>
              <a:rPr sz="1800" b="0" dirty="0">
                <a:latin typeface="Calibri"/>
              </a:rPr>
              <a:t>İl </a:t>
            </a:r>
            <a:r>
              <a:rPr sz="1800" b="0" dirty="0" err="1">
                <a:latin typeface="Calibri"/>
              </a:rPr>
              <a:t>il</a:t>
            </a:r>
            <a:r>
              <a:rPr sz="1800" b="0" dirty="0">
                <a:latin typeface="Calibri"/>
              </a:rPr>
              <a:t> </a:t>
            </a:r>
            <a:r>
              <a:rPr sz="1800" b="0" dirty="0" err="1">
                <a:latin typeface="Calibri"/>
              </a:rPr>
              <a:t>ülkemiz</a:t>
            </a:r>
            <a:r>
              <a:rPr sz="1800" b="0" dirty="0">
                <a:latin typeface="Calibri"/>
              </a:rPr>
              <a:t> </a:t>
            </a:r>
            <a:r>
              <a:rPr sz="1800" b="0" dirty="0" err="1">
                <a:latin typeface="Calibri"/>
              </a:rPr>
              <a:t>gözümüzde</a:t>
            </a:r>
            <a:r>
              <a:rPr sz="1800" b="0" dirty="0">
                <a:latin typeface="Calibri"/>
              </a:rPr>
              <a:t> </a:t>
            </a:r>
            <a:r>
              <a:rPr sz="1800" b="0" dirty="0" err="1">
                <a:latin typeface="Calibri"/>
              </a:rPr>
              <a:t>belirir</a:t>
            </a:r>
            <a:r>
              <a:rPr sz="1800" b="0" dirty="0" smtClean="0">
                <a:latin typeface="Calibri"/>
              </a:rPr>
              <a:t>.</a:t>
            </a:r>
            <a:endParaRPr sz="1800" b="0" dirty="0">
              <a:latin typeface="Calibri"/>
            </a:endParaRPr>
          </a:p>
        </p:txBody>
      </p:sp>
      <p:pic>
        <p:nvPicPr>
          <p:cNvPr id="5" name="Resim 4">
            <a:extLst>
              <a:ext uri="{FF2B5EF4-FFF2-40B4-BE49-F238E27FC236}">
                <a16:creationId xmlns:a16="http://schemas.microsoft.com/office/drawing/2014/main" id="{664EC579-FBD3-47A3-AA27-D03F29A09DF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013399" y="0"/>
            <a:ext cx="1178601" cy="1288026"/>
          </a:xfrm>
          <a:prstGeom prst="rect">
            <a:avLst/>
          </a:prstGeom>
        </p:spPr>
      </p:pic>
    </p:spTree>
    <p:extLst>
      <p:ext uri="{BB962C8B-B14F-4D97-AF65-F5344CB8AC3E}">
        <p14:creationId xmlns:p14="http://schemas.microsoft.com/office/powerpoint/2010/main" val="1933673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4400" b="1">
                <a:latin typeface="Calibri"/>
              </a:rPr>
              <a:t>Çizgi</a:t>
            </a:r>
          </a:p>
        </p:txBody>
      </p:sp>
      <p:pic>
        <p:nvPicPr>
          <p:cNvPr id="9" name="Resim 8">
            <a:extLst>
              <a:ext uri="{FF2B5EF4-FFF2-40B4-BE49-F238E27FC236}">
                <a16:creationId xmlns:a16="http://schemas.microsoft.com/office/drawing/2014/main" id="{E6CE5BCD-6618-4C55-8D81-853F56692EF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10972799" y="-63910"/>
            <a:ext cx="1219200" cy="1288026"/>
          </a:xfrm>
          <a:prstGeom prst="rect">
            <a:avLst/>
          </a:prstGeom>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8495" y="1080655"/>
            <a:ext cx="7388496" cy="5541372"/>
          </a:xfrm>
          <a:prstGeom prst="rect">
            <a:avLst/>
          </a:prstGeom>
        </p:spPr>
      </p:pic>
    </p:spTree>
    <p:extLst>
      <p:ext uri="{BB962C8B-B14F-4D97-AF65-F5344CB8AC3E}">
        <p14:creationId xmlns:p14="http://schemas.microsoft.com/office/powerpoint/2010/main" val="8176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chemeClr val="accent2">
                    <a:lumMod val="75000"/>
                  </a:schemeClr>
                </a:solidFill>
                <a:latin typeface="Calibri"/>
              </a:rPr>
              <a:t>Etkinlik</a:t>
            </a:r>
            <a:endParaRPr sz="5400" b="1" dirty="0">
              <a:solidFill>
                <a:schemeClr val="accent2">
                  <a:lumMod val="75000"/>
                </a:schemeClr>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66916" y="904568"/>
            <a:ext cx="11336594" cy="5953431"/>
          </a:xfrm>
        </p:spPr>
        <p:txBody>
          <a:bodyPr>
            <a:normAutofit/>
          </a:bodyPr>
          <a:lstStyle/>
          <a:p>
            <a:pPr marL="0" indent="0">
              <a:buNone/>
            </a:pPr>
            <a:r>
              <a:rPr sz="2200" b="0" dirty="0">
                <a:latin typeface="Calibri"/>
              </a:rPr>
              <a:t>5-B </a:t>
            </a:r>
            <a:r>
              <a:rPr sz="2200" b="0" dirty="0" err="1">
                <a:latin typeface="Calibri"/>
              </a:rPr>
              <a:t>sınıfı</a:t>
            </a:r>
            <a:r>
              <a:rPr sz="2200" b="0" dirty="0">
                <a:latin typeface="Calibri"/>
              </a:rPr>
              <a:t> </a:t>
            </a:r>
            <a:r>
              <a:rPr sz="2200" b="0" dirty="0" err="1">
                <a:latin typeface="Calibri"/>
              </a:rPr>
              <a:t>öğrencileri</a:t>
            </a:r>
            <a:r>
              <a:rPr sz="2200" b="0" dirty="0">
                <a:latin typeface="Calibri"/>
              </a:rPr>
              <a:t>, “</a:t>
            </a:r>
            <a:r>
              <a:rPr sz="2200" b="0" dirty="0" err="1">
                <a:latin typeface="Calibri"/>
              </a:rPr>
              <a:t>Yaşadığım</a:t>
            </a:r>
            <a:r>
              <a:rPr sz="2200" b="0" dirty="0">
                <a:latin typeface="Calibri"/>
              </a:rPr>
              <a:t> İli </a:t>
            </a:r>
            <a:r>
              <a:rPr sz="2200" b="0" dirty="0" err="1">
                <a:latin typeface="Calibri"/>
              </a:rPr>
              <a:t>Tanıtıyorum</a:t>
            </a:r>
            <a:r>
              <a:rPr sz="2200" b="0" dirty="0">
                <a:latin typeface="Calibri"/>
              </a:rPr>
              <a:t>” </a:t>
            </a:r>
            <a:r>
              <a:rPr sz="2200" b="0" dirty="0" err="1">
                <a:latin typeface="Calibri"/>
              </a:rPr>
              <a:t>adlı</a:t>
            </a:r>
            <a:r>
              <a:rPr sz="2200" b="0" dirty="0">
                <a:latin typeface="Calibri"/>
              </a:rPr>
              <a:t> </a:t>
            </a:r>
            <a:r>
              <a:rPr sz="2200" b="0" dirty="0" err="1">
                <a:latin typeface="Calibri"/>
              </a:rPr>
              <a:t>bir</a:t>
            </a:r>
            <a:r>
              <a:rPr sz="2200" b="0" dirty="0">
                <a:latin typeface="Calibri"/>
              </a:rPr>
              <a:t> </a:t>
            </a:r>
            <a:r>
              <a:rPr sz="2200" b="0" dirty="0" err="1">
                <a:latin typeface="Calibri"/>
              </a:rPr>
              <a:t>çalışma</a:t>
            </a:r>
            <a:r>
              <a:rPr sz="2200" b="0" dirty="0">
                <a:latin typeface="Calibri"/>
              </a:rPr>
              <a:t> </a:t>
            </a:r>
            <a:r>
              <a:rPr sz="2200" b="0" dirty="0" err="1">
                <a:latin typeface="Calibri"/>
              </a:rPr>
              <a:t>hazırlamıştır</a:t>
            </a:r>
            <a:r>
              <a:rPr sz="2200" b="0" dirty="0">
                <a:latin typeface="Calibri"/>
              </a:rPr>
              <a:t>. </a:t>
            </a:r>
            <a:r>
              <a:rPr sz="2200" b="0" dirty="0" err="1">
                <a:latin typeface="Calibri"/>
              </a:rPr>
              <a:t>Öğrencilerden</a:t>
            </a:r>
            <a:r>
              <a:rPr sz="2200" b="0" dirty="0">
                <a:latin typeface="Calibri"/>
              </a:rPr>
              <a:t> </a:t>
            </a:r>
            <a:r>
              <a:rPr sz="2200" b="0" dirty="0" err="1">
                <a:latin typeface="Calibri"/>
              </a:rPr>
              <a:t>bazıları</a:t>
            </a:r>
            <a:r>
              <a:rPr sz="2200" b="0" dirty="0">
                <a:latin typeface="Calibri"/>
              </a:rPr>
              <a:t> </a:t>
            </a:r>
            <a:r>
              <a:rPr sz="2200" b="0" dirty="0" err="1">
                <a:latin typeface="Calibri"/>
              </a:rPr>
              <a:t>yaşadıkları</a:t>
            </a:r>
            <a:r>
              <a:rPr sz="2200" b="0" dirty="0">
                <a:latin typeface="Calibri"/>
              </a:rPr>
              <a:t> </a:t>
            </a:r>
            <a:r>
              <a:rPr sz="2200" b="0" dirty="0" err="1">
                <a:latin typeface="Calibri"/>
              </a:rPr>
              <a:t>ilin</a:t>
            </a:r>
            <a:r>
              <a:rPr sz="2200" b="0" dirty="0">
                <a:latin typeface="Calibri"/>
              </a:rPr>
              <a:t> </a:t>
            </a:r>
            <a:r>
              <a:rPr sz="2200" b="0" dirty="0" err="1">
                <a:latin typeface="Calibri"/>
              </a:rPr>
              <a:t>komşu</a:t>
            </a:r>
            <a:r>
              <a:rPr sz="2200" b="0" dirty="0">
                <a:latin typeface="Calibri"/>
              </a:rPr>
              <a:t> </a:t>
            </a:r>
            <a:r>
              <a:rPr sz="2200" b="0" dirty="0" err="1">
                <a:latin typeface="Calibri"/>
              </a:rPr>
              <a:t>illerini</a:t>
            </a:r>
            <a:r>
              <a:rPr sz="2200" b="0" dirty="0">
                <a:latin typeface="Calibri"/>
              </a:rPr>
              <a:t>, </a:t>
            </a:r>
            <a:r>
              <a:rPr sz="2200" b="0" dirty="0" err="1">
                <a:latin typeface="Calibri"/>
              </a:rPr>
              <a:t>bazıları</a:t>
            </a:r>
            <a:r>
              <a:rPr sz="2200" b="0" dirty="0">
                <a:latin typeface="Calibri"/>
              </a:rPr>
              <a:t> </a:t>
            </a:r>
            <a:r>
              <a:rPr sz="2200" b="0" dirty="0" err="1">
                <a:latin typeface="Calibri"/>
              </a:rPr>
              <a:t>yeryüzü</a:t>
            </a:r>
            <a:r>
              <a:rPr sz="2200" b="0" dirty="0">
                <a:latin typeface="Calibri"/>
              </a:rPr>
              <a:t> </a:t>
            </a:r>
            <a:r>
              <a:rPr sz="2200" b="0" dirty="0" err="1">
                <a:latin typeface="Calibri"/>
              </a:rPr>
              <a:t>şekillerini</a:t>
            </a:r>
            <a:r>
              <a:rPr sz="2200" b="0" dirty="0">
                <a:latin typeface="Calibri"/>
              </a:rPr>
              <a:t>, </a:t>
            </a:r>
            <a:r>
              <a:rPr sz="2200" b="0" dirty="0" err="1">
                <a:latin typeface="Calibri"/>
              </a:rPr>
              <a:t>bazıları</a:t>
            </a:r>
            <a:r>
              <a:rPr sz="2200" b="0" dirty="0">
                <a:latin typeface="Calibri"/>
              </a:rPr>
              <a:t> </a:t>
            </a:r>
            <a:r>
              <a:rPr sz="2200" b="0" dirty="0" err="1">
                <a:latin typeface="Calibri"/>
              </a:rPr>
              <a:t>su</a:t>
            </a:r>
            <a:r>
              <a:rPr sz="2200" b="0" dirty="0">
                <a:latin typeface="Calibri"/>
              </a:rPr>
              <a:t> </a:t>
            </a:r>
            <a:r>
              <a:rPr sz="2200" b="0" dirty="0" err="1">
                <a:latin typeface="Calibri"/>
              </a:rPr>
              <a:t>kaynaklarını</a:t>
            </a:r>
            <a:r>
              <a:rPr sz="2200" b="0" dirty="0">
                <a:latin typeface="Calibri"/>
              </a:rPr>
              <a:t>, </a:t>
            </a:r>
            <a:r>
              <a:rPr sz="2200" b="0" dirty="0" err="1">
                <a:latin typeface="Calibri"/>
              </a:rPr>
              <a:t>bazıları</a:t>
            </a:r>
            <a:r>
              <a:rPr sz="2200" b="0" dirty="0">
                <a:latin typeface="Calibri"/>
              </a:rPr>
              <a:t> </a:t>
            </a:r>
            <a:r>
              <a:rPr sz="2200" b="0" dirty="0" err="1">
                <a:latin typeface="Calibri"/>
              </a:rPr>
              <a:t>ise</a:t>
            </a:r>
            <a:r>
              <a:rPr sz="2200" b="0" dirty="0">
                <a:latin typeface="Calibri"/>
              </a:rPr>
              <a:t> </a:t>
            </a:r>
            <a:r>
              <a:rPr sz="2200" b="0" dirty="0" err="1">
                <a:latin typeface="Calibri"/>
              </a:rPr>
              <a:t>doğal</a:t>
            </a:r>
            <a:r>
              <a:rPr sz="2200" b="0" dirty="0">
                <a:latin typeface="Calibri"/>
              </a:rPr>
              <a:t> </a:t>
            </a:r>
            <a:r>
              <a:rPr sz="2200" b="0" dirty="0" err="1">
                <a:latin typeface="Calibri"/>
              </a:rPr>
              <a:t>güzelliklerini</a:t>
            </a:r>
            <a:r>
              <a:rPr sz="2200" b="0" dirty="0">
                <a:latin typeface="Calibri"/>
              </a:rPr>
              <a:t> </a:t>
            </a:r>
            <a:r>
              <a:rPr sz="2200" b="0" dirty="0" err="1">
                <a:latin typeface="Calibri"/>
              </a:rPr>
              <a:t>ve</a:t>
            </a:r>
            <a:r>
              <a:rPr sz="2200" b="0" dirty="0">
                <a:latin typeface="Calibri"/>
              </a:rPr>
              <a:t> </a:t>
            </a:r>
            <a:r>
              <a:rPr sz="2200" b="0" dirty="0" err="1">
                <a:latin typeface="Calibri"/>
              </a:rPr>
              <a:t>tarihî</a:t>
            </a:r>
            <a:r>
              <a:rPr sz="2200" b="0" dirty="0">
                <a:latin typeface="Calibri"/>
              </a:rPr>
              <a:t> </a:t>
            </a:r>
            <a:r>
              <a:rPr sz="2200" b="0" dirty="0" err="1">
                <a:latin typeface="Calibri"/>
              </a:rPr>
              <a:t>mekânlarını</a:t>
            </a:r>
            <a:r>
              <a:rPr sz="2200" b="0" dirty="0">
                <a:latin typeface="Calibri"/>
              </a:rPr>
              <a:t> </a:t>
            </a:r>
            <a:r>
              <a:rPr sz="2200" b="0" dirty="0" err="1">
                <a:latin typeface="Calibri"/>
              </a:rPr>
              <a:t>araştırmıştır</a:t>
            </a:r>
            <a:r>
              <a:rPr sz="2200" b="0" dirty="0" smtClean="0">
                <a:latin typeface="Calibri"/>
              </a:rPr>
              <a:t>.</a:t>
            </a:r>
            <a:r>
              <a:rPr lang="tr-TR" sz="2200" dirty="0">
                <a:latin typeface="Calibri"/>
              </a:rPr>
              <a:t> </a:t>
            </a:r>
            <a:endParaRPr lang="tr-TR" sz="2200" dirty="0" smtClean="0">
              <a:latin typeface="Calibri"/>
            </a:endParaRPr>
          </a:p>
          <a:p>
            <a:pPr marL="0" indent="0">
              <a:buNone/>
            </a:pPr>
            <a:r>
              <a:rPr lang="tr-TR" sz="2200" dirty="0" smtClean="0">
                <a:latin typeface="Calibri"/>
              </a:rPr>
              <a:t>Çalışma </a:t>
            </a:r>
            <a:r>
              <a:rPr lang="tr-TR" sz="2200" dirty="0">
                <a:latin typeface="Calibri"/>
              </a:rPr>
              <a:t>sonunda her grup, ilin farklı bir özelliğini tanıtsa da bütün bilgilerin birlikte ilin göreceli konumunu daha iyi açıkladığını fark etmiştir.</a:t>
            </a:r>
          </a:p>
          <a:p>
            <a:pPr>
              <a:buNone/>
            </a:pPr>
            <a:endParaRPr b="0" dirty="0">
              <a:latin typeface="Calibri"/>
            </a:endParaRPr>
          </a:p>
          <a:p>
            <a:pPr>
              <a:buNone/>
            </a:pPr>
            <a:r>
              <a:rPr sz="2200" b="1" dirty="0">
                <a:latin typeface="Calibri"/>
              </a:rPr>
              <a:t>a. </a:t>
            </a:r>
            <a:r>
              <a:rPr sz="2200" b="1" dirty="0" err="1">
                <a:latin typeface="Calibri"/>
              </a:rPr>
              <a:t>Metinde</a:t>
            </a:r>
            <a:r>
              <a:rPr sz="2200" b="1" dirty="0">
                <a:latin typeface="Calibri"/>
              </a:rPr>
              <a:t> </a:t>
            </a:r>
            <a:r>
              <a:rPr sz="2200" b="1" dirty="0" err="1">
                <a:latin typeface="Calibri"/>
              </a:rPr>
              <a:t>öğrenciler</a:t>
            </a:r>
            <a:r>
              <a:rPr sz="2200" b="1" dirty="0">
                <a:latin typeface="Calibri"/>
              </a:rPr>
              <a:t> </a:t>
            </a:r>
            <a:r>
              <a:rPr sz="2200" b="1" dirty="0" err="1">
                <a:latin typeface="Calibri"/>
              </a:rPr>
              <a:t>hangi</a:t>
            </a:r>
            <a:r>
              <a:rPr sz="2200" b="1" dirty="0">
                <a:latin typeface="Calibri"/>
              </a:rPr>
              <a:t> </a:t>
            </a:r>
            <a:r>
              <a:rPr sz="2200" b="1" dirty="0" err="1">
                <a:latin typeface="Calibri"/>
              </a:rPr>
              <a:t>özelliklerden</a:t>
            </a:r>
            <a:r>
              <a:rPr sz="2200" b="1" dirty="0">
                <a:latin typeface="Calibri"/>
              </a:rPr>
              <a:t> </a:t>
            </a:r>
            <a:r>
              <a:rPr sz="2200" b="1" dirty="0" err="1">
                <a:latin typeface="Calibri"/>
              </a:rPr>
              <a:t>yararlanmıştır</a:t>
            </a:r>
            <a:r>
              <a:rPr sz="2200" b="1" dirty="0">
                <a:latin typeface="Calibri"/>
              </a:rPr>
              <a:t>?</a:t>
            </a:r>
          </a:p>
          <a:p>
            <a:pPr>
              <a:buNone/>
            </a:pPr>
            <a:endParaRPr sz="2200" b="1" dirty="0">
              <a:latin typeface="Calibri"/>
            </a:endParaRPr>
          </a:p>
          <a:p>
            <a:pPr>
              <a:buNone/>
            </a:pPr>
            <a:r>
              <a:rPr sz="2200" b="1" dirty="0">
                <a:latin typeface="Calibri"/>
              </a:rPr>
              <a:t>b. </a:t>
            </a:r>
            <a:r>
              <a:rPr sz="2200" b="1" dirty="0" err="1">
                <a:latin typeface="Calibri"/>
              </a:rPr>
              <a:t>Bir</a:t>
            </a:r>
            <a:r>
              <a:rPr sz="2200" b="1" dirty="0">
                <a:latin typeface="Calibri"/>
              </a:rPr>
              <a:t> </a:t>
            </a:r>
            <a:r>
              <a:rPr sz="2200" b="1" dirty="0" err="1">
                <a:latin typeface="Calibri"/>
              </a:rPr>
              <a:t>ilin</a:t>
            </a:r>
            <a:r>
              <a:rPr sz="2200" b="1" dirty="0">
                <a:latin typeface="Calibri"/>
              </a:rPr>
              <a:t> </a:t>
            </a:r>
            <a:r>
              <a:rPr sz="2200" b="1" dirty="0" err="1">
                <a:latin typeface="Calibri"/>
              </a:rPr>
              <a:t>komşu</a:t>
            </a:r>
            <a:r>
              <a:rPr sz="2200" b="1" dirty="0">
                <a:latin typeface="Calibri"/>
              </a:rPr>
              <a:t> </a:t>
            </a:r>
            <a:r>
              <a:rPr sz="2200" b="1" dirty="0" err="1">
                <a:latin typeface="Calibri"/>
              </a:rPr>
              <a:t>illerini</a:t>
            </a:r>
            <a:r>
              <a:rPr sz="2200" b="1" dirty="0">
                <a:latin typeface="Calibri"/>
              </a:rPr>
              <a:t> </a:t>
            </a:r>
            <a:r>
              <a:rPr sz="2200" b="1" dirty="0" err="1">
                <a:latin typeface="Calibri"/>
              </a:rPr>
              <a:t>bilmek</a:t>
            </a:r>
            <a:r>
              <a:rPr sz="2200" b="1" dirty="0">
                <a:latin typeface="Calibri"/>
              </a:rPr>
              <a:t> </a:t>
            </a:r>
            <a:r>
              <a:rPr sz="2200" b="1" dirty="0" err="1">
                <a:latin typeface="Calibri"/>
              </a:rPr>
              <a:t>göreceli</a:t>
            </a:r>
            <a:r>
              <a:rPr sz="2200" b="1" dirty="0">
                <a:latin typeface="Calibri"/>
              </a:rPr>
              <a:t> </a:t>
            </a:r>
            <a:r>
              <a:rPr sz="2200" b="1" dirty="0" err="1">
                <a:latin typeface="Calibri"/>
              </a:rPr>
              <a:t>konumu</a:t>
            </a:r>
            <a:r>
              <a:rPr sz="2200" b="1" dirty="0">
                <a:latin typeface="Calibri"/>
              </a:rPr>
              <a:t> </a:t>
            </a:r>
            <a:r>
              <a:rPr sz="2200" b="1" dirty="0" err="1">
                <a:latin typeface="Calibri"/>
              </a:rPr>
              <a:t>anlamaya</a:t>
            </a:r>
            <a:r>
              <a:rPr sz="2200" b="1" dirty="0">
                <a:latin typeface="Calibri"/>
              </a:rPr>
              <a:t> </a:t>
            </a:r>
            <a:r>
              <a:rPr sz="2200" b="1" dirty="0" err="1">
                <a:latin typeface="Calibri"/>
              </a:rPr>
              <a:t>nasıl</a:t>
            </a:r>
            <a:r>
              <a:rPr sz="2200" b="1" dirty="0">
                <a:latin typeface="Calibri"/>
              </a:rPr>
              <a:t> </a:t>
            </a:r>
            <a:r>
              <a:rPr sz="2200" b="1" dirty="0" err="1">
                <a:latin typeface="Calibri"/>
              </a:rPr>
              <a:t>katkı</a:t>
            </a:r>
            <a:r>
              <a:rPr sz="2200" b="1" dirty="0">
                <a:latin typeface="Calibri"/>
              </a:rPr>
              <a:t> </a:t>
            </a:r>
            <a:r>
              <a:rPr sz="2200" b="1" dirty="0" err="1">
                <a:latin typeface="Calibri"/>
              </a:rPr>
              <a:t>sağlar</a:t>
            </a:r>
            <a:r>
              <a:rPr sz="2200" b="1" dirty="0">
                <a:latin typeface="Calibri"/>
              </a:rPr>
              <a:t>?</a:t>
            </a:r>
          </a:p>
          <a:p>
            <a:pPr>
              <a:buNone/>
            </a:pPr>
            <a:endParaRPr sz="2200" b="1" dirty="0">
              <a:latin typeface="Calibri"/>
            </a:endParaRPr>
          </a:p>
          <a:p>
            <a:pPr>
              <a:buNone/>
            </a:pPr>
            <a:r>
              <a:rPr sz="2200" b="1" dirty="0">
                <a:latin typeface="Calibri"/>
              </a:rPr>
              <a:t>c. Su </a:t>
            </a:r>
            <a:r>
              <a:rPr sz="2200" b="1" dirty="0" err="1">
                <a:latin typeface="Calibri"/>
              </a:rPr>
              <a:t>kaynakları</a:t>
            </a:r>
            <a:r>
              <a:rPr sz="2200" b="1" dirty="0">
                <a:latin typeface="Calibri"/>
              </a:rPr>
              <a:t> </a:t>
            </a:r>
            <a:r>
              <a:rPr sz="2200" b="1" dirty="0" err="1">
                <a:latin typeface="Calibri"/>
              </a:rPr>
              <a:t>ve</a:t>
            </a:r>
            <a:r>
              <a:rPr sz="2200" b="1" dirty="0">
                <a:latin typeface="Calibri"/>
              </a:rPr>
              <a:t> </a:t>
            </a:r>
            <a:r>
              <a:rPr sz="2200" b="1" dirty="0" err="1">
                <a:latin typeface="Calibri"/>
              </a:rPr>
              <a:t>yeryüzü</a:t>
            </a:r>
            <a:r>
              <a:rPr sz="2200" b="1" dirty="0">
                <a:latin typeface="Calibri"/>
              </a:rPr>
              <a:t> </a:t>
            </a:r>
            <a:r>
              <a:rPr sz="2200" b="1" dirty="0" err="1">
                <a:latin typeface="Calibri"/>
              </a:rPr>
              <a:t>şekilleri</a:t>
            </a:r>
            <a:r>
              <a:rPr sz="2200" b="1" dirty="0">
                <a:latin typeface="Calibri"/>
              </a:rPr>
              <a:t> </a:t>
            </a:r>
            <a:r>
              <a:rPr sz="2200" b="1" dirty="0" err="1">
                <a:latin typeface="Calibri"/>
              </a:rPr>
              <a:t>bir</a:t>
            </a:r>
            <a:r>
              <a:rPr sz="2200" b="1" dirty="0">
                <a:latin typeface="Calibri"/>
              </a:rPr>
              <a:t> </a:t>
            </a:r>
            <a:r>
              <a:rPr sz="2200" b="1" dirty="0" err="1">
                <a:latin typeface="Calibri"/>
              </a:rPr>
              <a:t>ilin</a:t>
            </a:r>
            <a:r>
              <a:rPr sz="2200" b="1" dirty="0">
                <a:latin typeface="Calibri"/>
              </a:rPr>
              <a:t> </a:t>
            </a:r>
            <a:r>
              <a:rPr sz="2200" b="1" dirty="0" err="1">
                <a:latin typeface="Calibri"/>
              </a:rPr>
              <a:t>tanıtımında</a:t>
            </a:r>
            <a:r>
              <a:rPr sz="2200" b="1" dirty="0">
                <a:latin typeface="Calibri"/>
              </a:rPr>
              <a:t> </a:t>
            </a:r>
            <a:r>
              <a:rPr sz="2200" b="1" dirty="0" err="1">
                <a:latin typeface="Calibri"/>
              </a:rPr>
              <a:t>neden</a:t>
            </a:r>
            <a:r>
              <a:rPr sz="2200" b="1" dirty="0">
                <a:latin typeface="Calibri"/>
              </a:rPr>
              <a:t> </a:t>
            </a:r>
            <a:r>
              <a:rPr sz="2200" b="1" dirty="0" err="1">
                <a:latin typeface="Calibri"/>
              </a:rPr>
              <a:t>önemlidir</a:t>
            </a:r>
            <a:r>
              <a:rPr sz="2200" b="1" dirty="0">
                <a:latin typeface="Calibri"/>
              </a:rPr>
              <a:t>?</a:t>
            </a:r>
          </a:p>
          <a:p>
            <a:pPr>
              <a:buNone/>
            </a:pPr>
            <a:endParaRPr sz="2200" b="1" dirty="0">
              <a:latin typeface="Calibri"/>
            </a:endParaRPr>
          </a:p>
          <a:p>
            <a:pPr>
              <a:buNone/>
            </a:pPr>
            <a:r>
              <a:rPr sz="2200" b="1" dirty="0">
                <a:latin typeface="Calibri"/>
              </a:rPr>
              <a:t>d. </a:t>
            </a:r>
            <a:r>
              <a:rPr sz="2200" b="1" dirty="0" err="1">
                <a:latin typeface="Calibri"/>
              </a:rPr>
              <a:t>Farklı</a:t>
            </a:r>
            <a:r>
              <a:rPr sz="2200" b="1" dirty="0">
                <a:latin typeface="Calibri"/>
              </a:rPr>
              <a:t> </a:t>
            </a:r>
            <a:r>
              <a:rPr sz="2200" b="1" dirty="0" err="1">
                <a:latin typeface="Calibri"/>
              </a:rPr>
              <a:t>grupların</a:t>
            </a:r>
            <a:r>
              <a:rPr sz="2200" b="1" dirty="0">
                <a:latin typeface="Calibri"/>
              </a:rPr>
              <a:t> </a:t>
            </a:r>
            <a:r>
              <a:rPr sz="2200" b="1" dirty="0" err="1">
                <a:latin typeface="Calibri"/>
              </a:rPr>
              <a:t>bilgileri</a:t>
            </a:r>
            <a:r>
              <a:rPr sz="2200" b="1" dirty="0">
                <a:latin typeface="Calibri"/>
              </a:rPr>
              <a:t> </a:t>
            </a:r>
            <a:r>
              <a:rPr sz="2200" b="1" dirty="0" err="1">
                <a:latin typeface="Calibri"/>
              </a:rPr>
              <a:t>birleştirmesi</a:t>
            </a:r>
            <a:r>
              <a:rPr sz="2200" b="1" dirty="0">
                <a:latin typeface="Calibri"/>
              </a:rPr>
              <a:t> </a:t>
            </a:r>
            <a:r>
              <a:rPr sz="2200" b="1" dirty="0" err="1">
                <a:latin typeface="Calibri"/>
              </a:rPr>
              <a:t>ilin</a:t>
            </a:r>
            <a:r>
              <a:rPr sz="2200" b="1" dirty="0">
                <a:latin typeface="Calibri"/>
              </a:rPr>
              <a:t> </a:t>
            </a:r>
            <a:r>
              <a:rPr sz="2200" b="1" dirty="0" err="1">
                <a:latin typeface="Calibri"/>
              </a:rPr>
              <a:t>daha</a:t>
            </a:r>
            <a:r>
              <a:rPr sz="2200" b="1" dirty="0">
                <a:latin typeface="Calibri"/>
              </a:rPr>
              <a:t> </a:t>
            </a:r>
            <a:r>
              <a:rPr sz="2200" b="1" dirty="0" err="1">
                <a:latin typeface="Calibri"/>
              </a:rPr>
              <a:t>iyi</a:t>
            </a:r>
            <a:r>
              <a:rPr sz="2200" b="1" dirty="0">
                <a:latin typeface="Calibri"/>
              </a:rPr>
              <a:t> </a:t>
            </a:r>
            <a:r>
              <a:rPr sz="2200" b="1" dirty="0" err="1">
                <a:latin typeface="Calibri"/>
              </a:rPr>
              <a:t>tanınmasına</a:t>
            </a:r>
            <a:r>
              <a:rPr sz="2200" b="1" dirty="0">
                <a:latin typeface="Calibri"/>
              </a:rPr>
              <a:t> </a:t>
            </a:r>
            <a:r>
              <a:rPr sz="2200" b="1" dirty="0" err="1">
                <a:latin typeface="Calibri"/>
              </a:rPr>
              <a:t>nasıl</a:t>
            </a:r>
            <a:r>
              <a:rPr sz="2200" b="1" dirty="0">
                <a:latin typeface="Calibri"/>
              </a:rPr>
              <a:t> </a:t>
            </a:r>
            <a:r>
              <a:rPr sz="2200" b="1" dirty="0" err="1">
                <a:latin typeface="Calibri"/>
              </a:rPr>
              <a:t>yardımcı</a:t>
            </a:r>
            <a:r>
              <a:rPr sz="2200" b="1" dirty="0">
                <a:latin typeface="Calibri"/>
              </a:rPr>
              <a:t> </a:t>
            </a:r>
            <a:r>
              <a:rPr sz="2200" b="1" dirty="0" err="1">
                <a:latin typeface="Calibri"/>
              </a:rPr>
              <a:t>olur</a:t>
            </a:r>
            <a:r>
              <a:rPr sz="2200" b="1" dirty="0">
                <a:latin typeface="Calibri"/>
              </a:rPr>
              <a:t>?</a:t>
            </a:r>
          </a:p>
        </p:txBody>
      </p:sp>
      <p:pic>
        <p:nvPicPr>
          <p:cNvPr id="5" name="Resim 4">
            <a:extLst>
              <a:ext uri="{FF2B5EF4-FFF2-40B4-BE49-F238E27FC236}">
                <a16:creationId xmlns:a16="http://schemas.microsoft.com/office/drawing/2014/main" id="{8BB1D446-9B31-4D58-9DDB-F9255CEE900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Tree>
    <p:extLst>
      <p:ext uri="{BB962C8B-B14F-4D97-AF65-F5344CB8AC3E}">
        <p14:creationId xmlns:p14="http://schemas.microsoft.com/office/powerpoint/2010/main" val="1361819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pPr>
              <a:buNone/>
            </a:pPr>
            <a:r>
              <a:rPr sz="5400" b="1" dirty="0" err="1">
                <a:solidFill>
                  <a:schemeClr val="accent2">
                    <a:lumMod val="75000"/>
                  </a:schemeClr>
                </a:solidFill>
                <a:latin typeface="Calibri"/>
              </a:rPr>
              <a:t>Etkinlik</a:t>
            </a:r>
            <a:endParaRPr sz="4400" b="1" dirty="0">
              <a:solidFill>
                <a:schemeClr val="accent2">
                  <a:lumMod val="75000"/>
                </a:schemeClr>
              </a:solidFill>
              <a:latin typeface="Calibri"/>
            </a:endParaRP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55406" y="1042218"/>
            <a:ext cx="11257936" cy="5968181"/>
          </a:xfrm>
        </p:spPr>
        <p:txBody>
          <a:bodyPr>
            <a:normAutofit/>
          </a:bodyPr>
          <a:lstStyle/>
          <a:p>
            <a:pPr marL="0" indent="0">
              <a:buNone/>
            </a:pPr>
            <a:r>
              <a:rPr sz="2400" b="1" dirty="0" err="1">
                <a:latin typeface="Calibri"/>
              </a:rPr>
              <a:t>Aşağıdaki</a:t>
            </a:r>
            <a:r>
              <a:rPr sz="2400" b="1" dirty="0">
                <a:latin typeface="Calibri"/>
              </a:rPr>
              <a:t> </a:t>
            </a:r>
            <a:r>
              <a:rPr sz="2400" b="1" dirty="0" err="1">
                <a:latin typeface="Calibri"/>
              </a:rPr>
              <a:t>cümlelerde</a:t>
            </a:r>
            <a:r>
              <a:rPr sz="2400" b="1" dirty="0">
                <a:latin typeface="Calibri"/>
              </a:rPr>
              <a:t> </a:t>
            </a:r>
            <a:r>
              <a:rPr sz="2400" b="1" dirty="0" err="1">
                <a:latin typeface="Calibri"/>
              </a:rPr>
              <a:t>boş</a:t>
            </a:r>
            <a:r>
              <a:rPr sz="2400" b="1" dirty="0">
                <a:latin typeface="Calibri"/>
              </a:rPr>
              <a:t> </a:t>
            </a:r>
            <a:r>
              <a:rPr sz="2400" b="1" dirty="0" err="1">
                <a:latin typeface="Calibri"/>
              </a:rPr>
              <a:t>bırakılan</a:t>
            </a:r>
            <a:r>
              <a:rPr sz="2400" b="1" dirty="0">
                <a:latin typeface="Calibri"/>
              </a:rPr>
              <a:t> </a:t>
            </a:r>
            <a:r>
              <a:rPr sz="2400" b="1" dirty="0" err="1">
                <a:latin typeface="Calibri"/>
              </a:rPr>
              <a:t>yerleri</a:t>
            </a:r>
            <a:r>
              <a:rPr sz="2400" b="1" dirty="0">
                <a:latin typeface="Calibri"/>
              </a:rPr>
              <a:t> </a:t>
            </a:r>
            <a:r>
              <a:rPr sz="2400" b="1" dirty="0" err="1">
                <a:latin typeface="Calibri"/>
              </a:rPr>
              <a:t>uygun</a:t>
            </a:r>
            <a:r>
              <a:rPr sz="2400" b="1" dirty="0">
                <a:latin typeface="Calibri"/>
              </a:rPr>
              <a:t> </a:t>
            </a:r>
            <a:r>
              <a:rPr sz="2400" b="1" dirty="0" err="1">
                <a:latin typeface="Calibri"/>
              </a:rPr>
              <a:t>kavramlarla</a:t>
            </a:r>
            <a:r>
              <a:rPr sz="2400" b="1" dirty="0">
                <a:latin typeface="Calibri"/>
              </a:rPr>
              <a:t> </a:t>
            </a:r>
            <a:r>
              <a:rPr sz="2400" b="1" dirty="0" err="1">
                <a:latin typeface="Calibri"/>
              </a:rPr>
              <a:t>tamamlayınız</a:t>
            </a:r>
            <a:r>
              <a:rPr sz="2400" b="1" dirty="0">
                <a:latin typeface="Calibri"/>
              </a:rPr>
              <a:t>.</a:t>
            </a:r>
          </a:p>
          <a:p>
            <a:pPr>
              <a:buNone/>
            </a:pPr>
            <a:r>
              <a:rPr sz="1800" b="0" i="1" dirty="0" smtClean="0">
                <a:latin typeface="Calibri"/>
              </a:rPr>
              <a:t>(</a:t>
            </a:r>
            <a:r>
              <a:rPr lang="tr-TR" sz="2200" i="1" dirty="0">
                <a:latin typeface="Calibri"/>
              </a:rPr>
              <a:t>siyasi </a:t>
            </a:r>
            <a:r>
              <a:rPr lang="tr-TR" sz="2200" i="1" dirty="0" smtClean="0">
                <a:latin typeface="Calibri"/>
              </a:rPr>
              <a:t>harita</a:t>
            </a:r>
            <a:r>
              <a:rPr lang="tr-TR" sz="2200" i="1" dirty="0">
                <a:latin typeface="Calibri"/>
              </a:rPr>
              <a:t> - ulaşım yolları</a:t>
            </a:r>
            <a:r>
              <a:rPr lang="tr-TR" sz="2200" i="1" dirty="0" smtClean="0">
                <a:latin typeface="Calibri"/>
              </a:rPr>
              <a:t> </a:t>
            </a:r>
            <a:r>
              <a:rPr lang="tr-TR" sz="2200" i="1" dirty="0">
                <a:latin typeface="Calibri"/>
              </a:rPr>
              <a:t>- </a:t>
            </a:r>
            <a:r>
              <a:rPr sz="2200" b="0" i="1" dirty="0" err="1" smtClean="0">
                <a:latin typeface="Calibri"/>
              </a:rPr>
              <a:t>göreceli</a:t>
            </a:r>
            <a:r>
              <a:rPr sz="2200" b="0" i="1" dirty="0" smtClean="0">
                <a:latin typeface="Calibri"/>
              </a:rPr>
              <a:t> </a:t>
            </a:r>
            <a:r>
              <a:rPr sz="2200" b="0" i="1" dirty="0" err="1" smtClean="0">
                <a:latin typeface="Calibri"/>
              </a:rPr>
              <a:t>konum</a:t>
            </a:r>
            <a:r>
              <a:rPr lang="tr-TR" sz="2200" i="1" dirty="0">
                <a:latin typeface="Calibri"/>
              </a:rPr>
              <a:t> - su kaynakları</a:t>
            </a:r>
            <a:r>
              <a:rPr sz="2200" b="0" i="1" dirty="0" smtClean="0">
                <a:latin typeface="Calibri"/>
              </a:rPr>
              <a:t> </a:t>
            </a:r>
            <a:r>
              <a:rPr sz="2200" b="0" i="1" dirty="0">
                <a:latin typeface="Calibri"/>
              </a:rPr>
              <a:t>- </a:t>
            </a:r>
            <a:r>
              <a:rPr sz="2200" b="0" i="1" dirty="0" err="1">
                <a:latin typeface="Calibri"/>
              </a:rPr>
              <a:t>fiziki</a:t>
            </a:r>
            <a:r>
              <a:rPr sz="2200" b="0" i="1" dirty="0">
                <a:latin typeface="Calibri"/>
              </a:rPr>
              <a:t> </a:t>
            </a:r>
            <a:r>
              <a:rPr sz="2200" b="0" i="1" dirty="0" err="1">
                <a:latin typeface="Calibri"/>
              </a:rPr>
              <a:t>harita</a:t>
            </a:r>
            <a:r>
              <a:rPr sz="2200" b="0" i="1" dirty="0">
                <a:latin typeface="Calibri"/>
              </a:rPr>
              <a:t> - </a:t>
            </a:r>
            <a:r>
              <a:rPr sz="2200" b="0" i="1" dirty="0" err="1" smtClean="0">
                <a:latin typeface="Calibri"/>
              </a:rPr>
              <a:t>komşu</a:t>
            </a:r>
            <a:r>
              <a:rPr sz="2200" b="0" i="1" dirty="0" smtClean="0">
                <a:latin typeface="Calibri"/>
              </a:rPr>
              <a:t> </a:t>
            </a:r>
            <a:r>
              <a:rPr sz="2200" b="0" i="1" dirty="0" err="1" smtClean="0">
                <a:latin typeface="Calibri"/>
              </a:rPr>
              <a:t>il</a:t>
            </a:r>
            <a:r>
              <a:rPr sz="2200" b="0" i="1" dirty="0" smtClean="0">
                <a:latin typeface="Calibri"/>
              </a:rPr>
              <a:t>)</a:t>
            </a:r>
            <a:endParaRPr lang="tr-TR" sz="2200" i="1" dirty="0">
              <a:latin typeface="Calibri"/>
            </a:endParaRPr>
          </a:p>
          <a:p>
            <a:pPr>
              <a:buNone/>
            </a:pPr>
            <a:endParaRPr lang="tr-TR" sz="2200" b="0" dirty="0" smtClean="0">
              <a:latin typeface="Calibri"/>
            </a:endParaRPr>
          </a:p>
          <a:p>
            <a:pPr>
              <a:buNone/>
            </a:pPr>
            <a:r>
              <a:rPr lang="tr-TR" sz="2400" b="1" dirty="0" smtClean="0">
                <a:latin typeface="Calibri"/>
              </a:rPr>
              <a:t>1. </a:t>
            </a:r>
            <a:r>
              <a:rPr sz="2400" b="0" dirty="0" err="1" smtClean="0">
                <a:latin typeface="Calibri"/>
              </a:rPr>
              <a:t>Bir</a:t>
            </a:r>
            <a:r>
              <a:rPr sz="2400" b="0" dirty="0" smtClean="0">
                <a:latin typeface="Calibri"/>
              </a:rPr>
              <a:t> </a:t>
            </a:r>
            <a:r>
              <a:rPr sz="2400" b="0" dirty="0" err="1">
                <a:latin typeface="Calibri"/>
              </a:rPr>
              <a:t>ilin</a:t>
            </a:r>
            <a:r>
              <a:rPr sz="2400" b="0" dirty="0">
                <a:latin typeface="Calibri"/>
              </a:rPr>
              <a:t> </a:t>
            </a:r>
            <a:r>
              <a:rPr sz="2400" b="0" dirty="0" err="1">
                <a:latin typeface="Calibri"/>
              </a:rPr>
              <a:t>çevresindeki</a:t>
            </a:r>
            <a:r>
              <a:rPr sz="2400" b="0" dirty="0">
                <a:latin typeface="Calibri"/>
              </a:rPr>
              <a:t> </a:t>
            </a:r>
            <a:r>
              <a:rPr sz="2400" b="0" dirty="0" err="1">
                <a:latin typeface="Calibri"/>
              </a:rPr>
              <a:t>doğal</a:t>
            </a:r>
            <a:r>
              <a:rPr sz="2400" b="0" dirty="0">
                <a:latin typeface="Calibri"/>
              </a:rPr>
              <a:t> </a:t>
            </a:r>
            <a:r>
              <a:rPr sz="2400" b="0" dirty="0" err="1">
                <a:latin typeface="Calibri"/>
              </a:rPr>
              <a:t>ve</a:t>
            </a:r>
            <a:r>
              <a:rPr sz="2400" b="0" dirty="0">
                <a:latin typeface="Calibri"/>
              </a:rPr>
              <a:t> </a:t>
            </a:r>
            <a:r>
              <a:rPr sz="2400" b="0" dirty="0" err="1">
                <a:latin typeface="Calibri"/>
              </a:rPr>
              <a:t>beşerî</a:t>
            </a:r>
            <a:r>
              <a:rPr sz="2400" b="0" dirty="0">
                <a:latin typeface="Calibri"/>
              </a:rPr>
              <a:t> </a:t>
            </a:r>
            <a:r>
              <a:rPr sz="2400" b="0" dirty="0" err="1">
                <a:latin typeface="Calibri"/>
              </a:rPr>
              <a:t>özelliklere</a:t>
            </a:r>
            <a:r>
              <a:rPr sz="2400" b="0" dirty="0">
                <a:latin typeface="Calibri"/>
              </a:rPr>
              <a:t> </a:t>
            </a:r>
            <a:r>
              <a:rPr sz="2400" b="0" dirty="0" err="1">
                <a:latin typeface="Calibri"/>
              </a:rPr>
              <a:t>göre</a:t>
            </a:r>
            <a:r>
              <a:rPr sz="2400" b="0" dirty="0">
                <a:latin typeface="Calibri"/>
              </a:rPr>
              <a:t> </a:t>
            </a:r>
            <a:r>
              <a:rPr sz="2400" b="0" dirty="0" err="1">
                <a:latin typeface="Calibri"/>
              </a:rPr>
              <a:t>tanımlanan</a:t>
            </a:r>
            <a:r>
              <a:rPr sz="2400" b="0" dirty="0">
                <a:latin typeface="Calibri"/>
              </a:rPr>
              <a:t> </a:t>
            </a:r>
            <a:r>
              <a:rPr sz="2400" b="0" dirty="0" err="1">
                <a:latin typeface="Calibri"/>
              </a:rPr>
              <a:t>konumuna</a:t>
            </a:r>
            <a:r>
              <a:rPr sz="2400" b="0" dirty="0">
                <a:latin typeface="Calibri"/>
              </a:rPr>
              <a:t> ......................... </a:t>
            </a:r>
            <a:r>
              <a:rPr sz="2400" b="0" dirty="0" err="1">
                <a:latin typeface="Calibri"/>
              </a:rPr>
              <a:t>denir</a:t>
            </a:r>
            <a:r>
              <a:rPr sz="2400" b="0" dirty="0">
                <a:latin typeface="Calibri"/>
              </a:rPr>
              <a:t>.</a:t>
            </a:r>
          </a:p>
          <a:p>
            <a:pPr>
              <a:buNone/>
            </a:pPr>
            <a:r>
              <a:rPr lang="tr-TR" sz="2400" b="1" dirty="0" smtClean="0">
                <a:latin typeface="Calibri"/>
              </a:rPr>
              <a:t>2.</a:t>
            </a:r>
            <a:r>
              <a:rPr lang="tr-TR" sz="2400" b="1" dirty="0" smtClean="0">
                <a:latin typeface="Calibri"/>
              </a:rPr>
              <a:t> </a:t>
            </a:r>
            <a:r>
              <a:rPr sz="2400" b="0" dirty="0" err="1" smtClean="0">
                <a:latin typeface="Calibri"/>
              </a:rPr>
              <a:t>Dağları</a:t>
            </a:r>
            <a:r>
              <a:rPr sz="2400" b="0" dirty="0">
                <a:latin typeface="Calibri"/>
              </a:rPr>
              <a:t>, </a:t>
            </a:r>
            <a:r>
              <a:rPr sz="2400" b="0" dirty="0" err="1">
                <a:latin typeface="Calibri"/>
              </a:rPr>
              <a:t>ovaları</a:t>
            </a:r>
            <a:r>
              <a:rPr sz="2400" b="0" dirty="0">
                <a:latin typeface="Calibri"/>
              </a:rPr>
              <a:t>, </a:t>
            </a:r>
            <a:r>
              <a:rPr sz="2400" b="0" dirty="0" err="1">
                <a:latin typeface="Calibri"/>
              </a:rPr>
              <a:t>akarsuları</a:t>
            </a:r>
            <a:r>
              <a:rPr sz="2400" b="0" dirty="0">
                <a:latin typeface="Calibri"/>
              </a:rPr>
              <a:t> </a:t>
            </a:r>
            <a:r>
              <a:rPr sz="2400" b="0" dirty="0" err="1">
                <a:latin typeface="Calibri"/>
              </a:rPr>
              <a:t>ve</a:t>
            </a:r>
            <a:r>
              <a:rPr sz="2400" b="0" dirty="0">
                <a:latin typeface="Calibri"/>
              </a:rPr>
              <a:t> </a:t>
            </a:r>
            <a:r>
              <a:rPr sz="2400" b="0" dirty="0" err="1">
                <a:latin typeface="Calibri"/>
              </a:rPr>
              <a:t>yükselti</a:t>
            </a:r>
            <a:r>
              <a:rPr sz="2400" b="0" dirty="0">
                <a:latin typeface="Calibri"/>
              </a:rPr>
              <a:t> </a:t>
            </a:r>
            <a:r>
              <a:rPr sz="2400" b="0" dirty="0" err="1">
                <a:latin typeface="Calibri"/>
              </a:rPr>
              <a:t>farklarını</a:t>
            </a:r>
            <a:r>
              <a:rPr sz="2400" b="0" dirty="0">
                <a:latin typeface="Calibri"/>
              </a:rPr>
              <a:t> </a:t>
            </a:r>
            <a:r>
              <a:rPr sz="2400" b="0" dirty="0" err="1">
                <a:latin typeface="Calibri"/>
              </a:rPr>
              <a:t>görmek</a:t>
            </a:r>
            <a:r>
              <a:rPr sz="2400" b="0" dirty="0">
                <a:latin typeface="Calibri"/>
              </a:rPr>
              <a:t> </a:t>
            </a:r>
            <a:r>
              <a:rPr sz="2400" b="0" dirty="0" err="1">
                <a:latin typeface="Calibri"/>
              </a:rPr>
              <a:t>için</a:t>
            </a:r>
            <a:r>
              <a:rPr sz="2400" b="0" dirty="0">
                <a:latin typeface="Calibri"/>
              </a:rPr>
              <a:t> ......................... </a:t>
            </a:r>
            <a:r>
              <a:rPr sz="2400" b="0" dirty="0" err="1">
                <a:latin typeface="Calibri"/>
              </a:rPr>
              <a:t>kullanılır</a:t>
            </a:r>
            <a:r>
              <a:rPr sz="2400" b="0" dirty="0">
                <a:latin typeface="Calibri"/>
              </a:rPr>
              <a:t>.</a:t>
            </a:r>
          </a:p>
          <a:p>
            <a:pPr>
              <a:buNone/>
            </a:pPr>
            <a:r>
              <a:rPr lang="tr-TR" sz="2400" b="1" dirty="0" smtClean="0">
                <a:latin typeface="Calibri"/>
              </a:rPr>
              <a:t>3.</a:t>
            </a:r>
            <a:r>
              <a:rPr lang="tr-TR" sz="2400" b="1" dirty="0" smtClean="0">
                <a:latin typeface="Calibri"/>
              </a:rPr>
              <a:t> </a:t>
            </a:r>
            <a:r>
              <a:rPr sz="2400" b="0" dirty="0" smtClean="0">
                <a:latin typeface="Calibri"/>
              </a:rPr>
              <a:t>İl </a:t>
            </a:r>
            <a:r>
              <a:rPr sz="2400" b="0" dirty="0" err="1">
                <a:latin typeface="Calibri"/>
              </a:rPr>
              <a:t>ve</a:t>
            </a:r>
            <a:r>
              <a:rPr sz="2400" b="0" dirty="0">
                <a:latin typeface="Calibri"/>
              </a:rPr>
              <a:t> </a:t>
            </a:r>
            <a:r>
              <a:rPr sz="2400" b="0" dirty="0" err="1">
                <a:latin typeface="Calibri"/>
              </a:rPr>
              <a:t>ülke</a:t>
            </a:r>
            <a:r>
              <a:rPr sz="2400" b="0" dirty="0">
                <a:latin typeface="Calibri"/>
              </a:rPr>
              <a:t> </a:t>
            </a:r>
            <a:r>
              <a:rPr sz="2400" b="0" dirty="0" err="1">
                <a:latin typeface="Calibri"/>
              </a:rPr>
              <a:t>sınırlarını</a:t>
            </a:r>
            <a:r>
              <a:rPr sz="2400" b="0" dirty="0">
                <a:latin typeface="Calibri"/>
              </a:rPr>
              <a:t> </a:t>
            </a:r>
            <a:r>
              <a:rPr sz="2400" b="0" dirty="0" err="1">
                <a:latin typeface="Calibri"/>
              </a:rPr>
              <a:t>incelemek</a:t>
            </a:r>
            <a:r>
              <a:rPr sz="2400" b="0" dirty="0">
                <a:latin typeface="Calibri"/>
              </a:rPr>
              <a:t> </a:t>
            </a:r>
            <a:r>
              <a:rPr sz="2400" b="0" dirty="0" err="1">
                <a:latin typeface="Calibri"/>
              </a:rPr>
              <a:t>için</a:t>
            </a:r>
            <a:r>
              <a:rPr sz="2400" b="0" dirty="0">
                <a:latin typeface="Calibri"/>
              </a:rPr>
              <a:t> ......................... </a:t>
            </a:r>
            <a:r>
              <a:rPr sz="2400" b="0" dirty="0" err="1">
                <a:latin typeface="Calibri"/>
              </a:rPr>
              <a:t>kullanılır</a:t>
            </a:r>
            <a:r>
              <a:rPr sz="2400" b="0" dirty="0">
                <a:latin typeface="Calibri"/>
              </a:rPr>
              <a:t>.</a:t>
            </a:r>
          </a:p>
          <a:p>
            <a:pPr>
              <a:buNone/>
            </a:pPr>
            <a:r>
              <a:rPr lang="tr-TR" sz="2400" b="1" dirty="0" smtClean="0">
                <a:latin typeface="Calibri"/>
              </a:rPr>
              <a:t>4. </a:t>
            </a:r>
            <a:r>
              <a:rPr sz="2400" b="0" dirty="0" err="1" smtClean="0">
                <a:latin typeface="Calibri"/>
              </a:rPr>
              <a:t>Bir</a:t>
            </a:r>
            <a:r>
              <a:rPr sz="2400" b="0" dirty="0" smtClean="0">
                <a:latin typeface="Calibri"/>
              </a:rPr>
              <a:t> </a:t>
            </a:r>
            <a:r>
              <a:rPr sz="2400" b="0" dirty="0" err="1">
                <a:latin typeface="Calibri"/>
              </a:rPr>
              <a:t>ilin</a:t>
            </a:r>
            <a:r>
              <a:rPr sz="2400" b="0" dirty="0">
                <a:latin typeface="Calibri"/>
              </a:rPr>
              <a:t> </a:t>
            </a:r>
            <a:r>
              <a:rPr sz="2400" b="0" dirty="0" err="1">
                <a:latin typeface="Calibri"/>
              </a:rPr>
              <a:t>kara</a:t>
            </a:r>
            <a:r>
              <a:rPr sz="2400" b="0" dirty="0">
                <a:latin typeface="Calibri"/>
              </a:rPr>
              <a:t> </a:t>
            </a:r>
            <a:r>
              <a:rPr sz="2400" b="0" dirty="0" err="1">
                <a:latin typeface="Calibri"/>
              </a:rPr>
              <a:t>sınırı</a:t>
            </a:r>
            <a:r>
              <a:rPr sz="2400" b="0" dirty="0">
                <a:latin typeface="Calibri"/>
              </a:rPr>
              <a:t> </a:t>
            </a:r>
            <a:r>
              <a:rPr sz="2400" b="0" dirty="0" err="1">
                <a:latin typeface="Calibri"/>
              </a:rPr>
              <a:t>bulunan</a:t>
            </a:r>
            <a:r>
              <a:rPr sz="2400" b="0" dirty="0">
                <a:latin typeface="Calibri"/>
              </a:rPr>
              <a:t> </a:t>
            </a:r>
            <a:r>
              <a:rPr sz="2400" b="0" dirty="0" err="1">
                <a:latin typeface="Calibri"/>
              </a:rPr>
              <a:t>çevresindeki</a:t>
            </a:r>
            <a:r>
              <a:rPr sz="2400" b="0" dirty="0">
                <a:latin typeface="Calibri"/>
              </a:rPr>
              <a:t> </a:t>
            </a:r>
            <a:r>
              <a:rPr sz="2400" b="0" dirty="0" err="1">
                <a:latin typeface="Calibri"/>
              </a:rPr>
              <a:t>iller</a:t>
            </a:r>
            <a:r>
              <a:rPr sz="2400" b="0" dirty="0">
                <a:latin typeface="Calibri"/>
              </a:rPr>
              <a:t> ......................... </a:t>
            </a:r>
            <a:r>
              <a:rPr sz="2400" b="0" dirty="0" err="1">
                <a:latin typeface="Calibri"/>
              </a:rPr>
              <a:t>olarak</a:t>
            </a:r>
            <a:r>
              <a:rPr sz="2400" b="0" dirty="0">
                <a:latin typeface="Calibri"/>
              </a:rPr>
              <a:t> </a:t>
            </a:r>
            <a:r>
              <a:rPr sz="2400" b="0" dirty="0" err="1">
                <a:latin typeface="Calibri"/>
              </a:rPr>
              <a:t>adlandırılır</a:t>
            </a:r>
            <a:r>
              <a:rPr sz="2400" b="0" dirty="0">
                <a:latin typeface="Calibri"/>
              </a:rPr>
              <a:t>.</a:t>
            </a:r>
          </a:p>
          <a:p>
            <a:pPr>
              <a:buNone/>
            </a:pPr>
            <a:r>
              <a:rPr lang="tr-TR" sz="2400" b="1" dirty="0" smtClean="0">
                <a:latin typeface="Calibri"/>
              </a:rPr>
              <a:t>5. </a:t>
            </a:r>
            <a:r>
              <a:rPr sz="2400" b="0" dirty="0" err="1" smtClean="0">
                <a:latin typeface="Calibri"/>
              </a:rPr>
              <a:t>Deniz</a:t>
            </a:r>
            <a:r>
              <a:rPr sz="2400" b="0" dirty="0">
                <a:latin typeface="Calibri"/>
              </a:rPr>
              <a:t>, </a:t>
            </a:r>
            <a:r>
              <a:rPr sz="2400" b="0" dirty="0" err="1">
                <a:latin typeface="Calibri"/>
              </a:rPr>
              <a:t>göl</a:t>
            </a:r>
            <a:r>
              <a:rPr sz="2400" b="0" dirty="0">
                <a:latin typeface="Calibri"/>
              </a:rPr>
              <a:t>, </a:t>
            </a:r>
            <a:r>
              <a:rPr sz="2400" b="0" dirty="0" err="1">
                <a:latin typeface="Calibri"/>
              </a:rPr>
              <a:t>akarsu</a:t>
            </a:r>
            <a:r>
              <a:rPr sz="2400" b="0" dirty="0">
                <a:latin typeface="Calibri"/>
              </a:rPr>
              <a:t> </a:t>
            </a:r>
            <a:r>
              <a:rPr sz="2400" b="0" dirty="0" err="1">
                <a:latin typeface="Calibri"/>
              </a:rPr>
              <a:t>ve</a:t>
            </a:r>
            <a:r>
              <a:rPr sz="2400" b="0" dirty="0">
                <a:latin typeface="Calibri"/>
              </a:rPr>
              <a:t> </a:t>
            </a:r>
            <a:r>
              <a:rPr sz="2400" b="0" dirty="0" err="1">
                <a:latin typeface="Calibri"/>
              </a:rPr>
              <a:t>barajlar</a:t>
            </a:r>
            <a:r>
              <a:rPr sz="2400" b="0" dirty="0">
                <a:latin typeface="Calibri"/>
              </a:rPr>
              <a:t> ......................... </a:t>
            </a:r>
            <a:r>
              <a:rPr sz="2400" b="0" dirty="0" err="1">
                <a:latin typeface="Calibri"/>
              </a:rPr>
              <a:t>içinde</a:t>
            </a:r>
            <a:r>
              <a:rPr sz="2400" b="0" dirty="0">
                <a:latin typeface="Calibri"/>
              </a:rPr>
              <a:t> </a:t>
            </a:r>
            <a:r>
              <a:rPr sz="2400" b="0" dirty="0" err="1">
                <a:latin typeface="Calibri"/>
              </a:rPr>
              <a:t>değerlendirilir</a:t>
            </a:r>
            <a:r>
              <a:rPr sz="2400" b="0" dirty="0">
                <a:latin typeface="Calibri"/>
              </a:rPr>
              <a:t>.</a:t>
            </a:r>
          </a:p>
          <a:p>
            <a:pPr>
              <a:buNone/>
            </a:pPr>
            <a:r>
              <a:rPr lang="tr-TR" sz="2400" b="1" dirty="0" smtClean="0">
                <a:latin typeface="Calibri"/>
              </a:rPr>
              <a:t>6. </a:t>
            </a:r>
            <a:r>
              <a:rPr sz="2400" b="0" dirty="0" smtClean="0">
                <a:latin typeface="Calibri"/>
              </a:rPr>
              <a:t>Kara </a:t>
            </a:r>
            <a:r>
              <a:rPr sz="2400" b="0" dirty="0" err="1">
                <a:latin typeface="Calibri"/>
              </a:rPr>
              <a:t>yolu</a:t>
            </a:r>
            <a:r>
              <a:rPr sz="2400" b="0" dirty="0">
                <a:latin typeface="Calibri"/>
              </a:rPr>
              <a:t>, </a:t>
            </a:r>
            <a:r>
              <a:rPr sz="2400" b="0" dirty="0" err="1">
                <a:latin typeface="Calibri"/>
              </a:rPr>
              <a:t>demir</a:t>
            </a:r>
            <a:r>
              <a:rPr sz="2400" b="0" dirty="0">
                <a:latin typeface="Calibri"/>
              </a:rPr>
              <a:t> </a:t>
            </a:r>
            <a:r>
              <a:rPr sz="2400" b="0" dirty="0" err="1">
                <a:latin typeface="Calibri"/>
              </a:rPr>
              <a:t>yolu</a:t>
            </a:r>
            <a:r>
              <a:rPr sz="2400" b="0" dirty="0">
                <a:latin typeface="Calibri"/>
              </a:rPr>
              <a:t>, </a:t>
            </a:r>
            <a:r>
              <a:rPr sz="2400" b="0" dirty="0" err="1">
                <a:latin typeface="Calibri"/>
              </a:rPr>
              <a:t>deniz</a:t>
            </a:r>
            <a:r>
              <a:rPr sz="2400" b="0" dirty="0">
                <a:latin typeface="Calibri"/>
              </a:rPr>
              <a:t> </a:t>
            </a:r>
            <a:r>
              <a:rPr sz="2400" b="0" dirty="0" err="1">
                <a:latin typeface="Calibri"/>
              </a:rPr>
              <a:t>yolu</a:t>
            </a:r>
            <a:r>
              <a:rPr sz="2400" b="0" dirty="0">
                <a:latin typeface="Calibri"/>
              </a:rPr>
              <a:t> </a:t>
            </a:r>
            <a:r>
              <a:rPr sz="2400" b="0" dirty="0" err="1">
                <a:latin typeface="Calibri"/>
              </a:rPr>
              <a:t>ve</a:t>
            </a:r>
            <a:r>
              <a:rPr sz="2400" b="0" dirty="0">
                <a:latin typeface="Calibri"/>
              </a:rPr>
              <a:t> </a:t>
            </a:r>
            <a:r>
              <a:rPr sz="2400" b="0" dirty="0" err="1">
                <a:latin typeface="Calibri"/>
              </a:rPr>
              <a:t>hava</a:t>
            </a:r>
            <a:r>
              <a:rPr sz="2400" b="0" dirty="0">
                <a:latin typeface="Calibri"/>
              </a:rPr>
              <a:t> </a:t>
            </a:r>
            <a:r>
              <a:rPr sz="2400" b="0" dirty="0" err="1">
                <a:latin typeface="Calibri"/>
              </a:rPr>
              <a:t>yolu</a:t>
            </a:r>
            <a:r>
              <a:rPr sz="2400" b="0" dirty="0">
                <a:latin typeface="Calibri"/>
              </a:rPr>
              <a:t> ......................... </a:t>
            </a:r>
            <a:r>
              <a:rPr sz="2400" b="0" dirty="0" err="1">
                <a:latin typeface="Calibri"/>
              </a:rPr>
              <a:t>ile</a:t>
            </a:r>
            <a:r>
              <a:rPr sz="2400" b="0" dirty="0">
                <a:latin typeface="Calibri"/>
              </a:rPr>
              <a:t> </a:t>
            </a:r>
            <a:r>
              <a:rPr sz="2400" b="0" dirty="0" err="1">
                <a:latin typeface="Calibri"/>
              </a:rPr>
              <a:t>ilgilidir</a:t>
            </a:r>
            <a:r>
              <a:rPr sz="2400" b="0" dirty="0">
                <a:latin typeface="Calibri"/>
              </a:rPr>
              <a:t>.</a:t>
            </a:r>
          </a:p>
        </p:txBody>
      </p:sp>
      <p:pic>
        <p:nvPicPr>
          <p:cNvPr id="4" name="Resim 3">
            <a:extLst>
              <a:ext uri="{FF2B5EF4-FFF2-40B4-BE49-F238E27FC236}">
                <a16:creationId xmlns:a16="http://schemas.microsoft.com/office/drawing/2014/main" id="{1763135F-406D-43A5-B068-8E1F05D3121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Tree>
    <p:extLst>
      <p:ext uri="{BB962C8B-B14F-4D97-AF65-F5344CB8AC3E}">
        <p14:creationId xmlns:p14="http://schemas.microsoft.com/office/powerpoint/2010/main" val="252059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35742" y="115530"/>
            <a:ext cx="8927689" cy="543232"/>
          </a:xfrm>
        </p:spPr>
        <p:txBody>
          <a:bodyPr>
            <a:noAutofit/>
          </a:bodyPr>
          <a:lstStyle/>
          <a:p>
            <a:pPr marL="0" indent="0">
              <a:buNone/>
            </a:pPr>
            <a:r>
              <a:rPr lang="tr-TR" sz="1700" b="1" dirty="0">
                <a:latin typeface="Calibri" panose="020F0502020204030204" pitchFamily="34" charset="0"/>
                <a:cs typeface="Calibri" panose="020F0502020204030204" pitchFamily="34" charset="0"/>
              </a:rPr>
              <a:t>Gezi Kulübü öğrencileri, </a:t>
            </a:r>
            <a:r>
              <a:rPr lang="tr-TR" sz="1700" b="1" dirty="0" smtClean="0">
                <a:latin typeface="Calibri" panose="020F0502020204030204" pitchFamily="34" charset="0"/>
                <a:cs typeface="Calibri" panose="020F0502020204030204" pitchFamily="34" charset="0"/>
              </a:rPr>
              <a:t>bir sonraki gezi rotaları olan İzmir’in özellikleri hakkında notlar </a:t>
            </a:r>
            <a:r>
              <a:rPr lang="tr-TR" sz="1700" b="1" dirty="0">
                <a:latin typeface="Calibri" panose="020F0502020204030204" pitchFamily="34" charset="0"/>
                <a:cs typeface="Calibri" panose="020F0502020204030204" pitchFamily="34" charset="0"/>
              </a:rPr>
              <a:t>hazırlamıştır. Görseli inceleyerek 1 ve 2. soruları cevaplayınız.</a:t>
            </a:r>
            <a:endParaRPr lang="tr-TR" sz="1700" b="1" dirty="0">
              <a:latin typeface="Calibri" panose="020F0502020204030204" pitchFamily="34" charset="0"/>
              <a:cs typeface="Calibri" panose="020F0502020204030204" pitchFamily="34" charset="0"/>
            </a:endParaRPr>
          </a:p>
        </p:txBody>
      </p:sp>
      <p:sp>
        <p:nvSpPr>
          <p:cNvPr id="7" name="İçerik Yer Tutucusu 2">
            <a:extLst>
              <a:ext uri="{FF2B5EF4-FFF2-40B4-BE49-F238E27FC236}">
                <a16:creationId xmlns:a16="http://schemas.microsoft.com/office/drawing/2014/main" id="{CC924224-5585-4316-B87B-289E7E12AD85}"/>
              </a:ext>
            </a:extLst>
          </p:cNvPr>
          <p:cNvSpPr txBox="1">
            <a:spLocks/>
          </p:cNvSpPr>
          <p:nvPr/>
        </p:nvSpPr>
        <p:spPr>
          <a:xfrm>
            <a:off x="835743" y="4008582"/>
            <a:ext cx="5528112" cy="2955115"/>
          </a:xfrm>
          <a:prstGeom prst="rect">
            <a:avLst/>
          </a:prstGeom>
        </p:spPr>
        <p:txBody>
          <a:bodyPr vert="horz" lIns="91440" tIns="45720" rIns="91440" bIns="45720" rtlCol="0">
            <a:no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sz="1600" b="1" dirty="0" smtClean="0">
                <a:latin typeface="Calibri" panose="020F0502020204030204" pitchFamily="34" charset="0"/>
                <a:cs typeface="Calibri" panose="020F0502020204030204" pitchFamily="34" charset="0"/>
              </a:rPr>
              <a:t>1.</a:t>
            </a:r>
            <a:r>
              <a:rPr lang="tr-TR" sz="1600" dirty="0">
                <a:latin typeface="Calibri" panose="020F0502020204030204" pitchFamily="34" charset="0"/>
                <a:cs typeface="Calibri" panose="020F0502020204030204" pitchFamily="34" charset="0"/>
              </a:rPr>
              <a:t> </a:t>
            </a:r>
            <a:r>
              <a:rPr lang="tr-TR" sz="1600" dirty="0" smtClean="0">
                <a:latin typeface="Calibri" panose="020F0502020204030204" pitchFamily="34" charset="0"/>
                <a:cs typeface="Calibri" panose="020F0502020204030204" pitchFamily="34" charset="0"/>
              </a:rPr>
              <a:t>İzmir’in </a:t>
            </a:r>
            <a:r>
              <a:rPr lang="tr-TR" sz="1600" dirty="0">
                <a:latin typeface="Calibri" panose="020F0502020204030204" pitchFamily="34" charset="0"/>
                <a:cs typeface="Calibri" panose="020F0502020204030204" pitchFamily="34" charset="0"/>
              </a:rPr>
              <a:t>göreceli konumunu anlatan bir </a:t>
            </a:r>
            <a:r>
              <a:rPr lang="tr-TR" sz="1600" dirty="0" smtClean="0">
                <a:latin typeface="Calibri" panose="020F0502020204030204" pitchFamily="34" charset="0"/>
                <a:cs typeface="Calibri" panose="020F0502020204030204" pitchFamily="34" charset="0"/>
              </a:rPr>
              <a:t>Sena, </a:t>
            </a:r>
            <a:r>
              <a:rPr lang="tr-TR" sz="1600" dirty="0">
                <a:latin typeface="Calibri" panose="020F0502020204030204" pitchFamily="34" charset="0"/>
                <a:cs typeface="Calibri" panose="020F0502020204030204" pitchFamily="34" charset="0"/>
              </a:rPr>
              <a:t>“İzmir’in hem denize kıyısı hem de başka illerle kara sınırı vardır.” demiştir</a:t>
            </a:r>
            <a:r>
              <a:rPr lang="tr-TR" sz="1600" dirty="0" smtClean="0">
                <a:latin typeface="Calibri" panose="020F0502020204030204" pitchFamily="34" charset="0"/>
                <a:cs typeface="Calibri" panose="020F0502020204030204" pitchFamily="34" charset="0"/>
              </a:rPr>
              <a:t>. </a:t>
            </a:r>
            <a:br>
              <a:rPr lang="tr-TR" sz="1600" dirty="0" smtClean="0">
                <a:latin typeface="Calibri" panose="020F0502020204030204" pitchFamily="34" charset="0"/>
                <a:cs typeface="Calibri" panose="020F0502020204030204" pitchFamily="34" charset="0"/>
              </a:rPr>
            </a:br>
            <a:r>
              <a:rPr lang="tr-TR" sz="1600" b="1" dirty="0" smtClean="0">
                <a:latin typeface="Calibri" panose="020F0502020204030204" pitchFamily="34" charset="0"/>
                <a:cs typeface="Calibri" panose="020F0502020204030204" pitchFamily="34" charset="0"/>
              </a:rPr>
              <a:t>Sena </a:t>
            </a:r>
            <a:r>
              <a:rPr lang="tr-TR" sz="1600" b="1" dirty="0">
                <a:latin typeface="Calibri" panose="020F0502020204030204" pitchFamily="34" charset="0"/>
                <a:cs typeface="Calibri" panose="020F0502020204030204" pitchFamily="34" charset="0"/>
              </a:rPr>
              <a:t>bu sonuca ulaşırken hangi iki bilgiyi birlikte kullanmıştır</a:t>
            </a:r>
            <a:r>
              <a:rPr lang="tr-TR" sz="1600" b="1" dirty="0" smtClean="0">
                <a:latin typeface="Calibri" panose="020F0502020204030204" pitchFamily="34" charset="0"/>
                <a:cs typeface="Calibri" panose="020F0502020204030204" pitchFamily="34" charset="0"/>
              </a:rPr>
              <a:t>?</a:t>
            </a:r>
            <a:r>
              <a:rPr lang="tr-TR" sz="1600" dirty="0" smtClean="0">
                <a:latin typeface="Calibri" panose="020F0502020204030204" pitchFamily="34" charset="0"/>
                <a:cs typeface="Calibri" panose="020F0502020204030204" pitchFamily="34" charset="0"/>
              </a:rPr>
              <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A</a:t>
            </a:r>
            <a:r>
              <a:rPr lang="tr-TR" sz="1600" dirty="0">
                <a:latin typeface="Calibri" panose="020F0502020204030204" pitchFamily="34" charset="0"/>
                <a:cs typeface="Calibri" panose="020F0502020204030204" pitchFamily="34" charset="0"/>
              </a:rPr>
              <a:t>) Bozdağların bulunmasını ve Gediz’in önemli bir su kaynağı olmasını</a:t>
            </a:r>
            <a:r>
              <a:rPr lang="tr-TR" sz="1600" dirty="0" smtClean="0">
                <a:latin typeface="Calibri" panose="020F0502020204030204" pitchFamily="34" charset="0"/>
                <a:cs typeface="Calibri" panose="020F0502020204030204" pitchFamily="34" charset="0"/>
              </a:rPr>
              <a:t>.</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B</a:t>
            </a:r>
            <a:r>
              <a:rPr lang="tr-TR" sz="1600" dirty="0">
                <a:latin typeface="Calibri" panose="020F0502020204030204" pitchFamily="34" charset="0"/>
                <a:cs typeface="Calibri" panose="020F0502020204030204" pitchFamily="34" charset="0"/>
              </a:rPr>
              <a:t>) Ege Denizi’nin bulunmasını ve üç komşu ilin adının verilmesini</a:t>
            </a:r>
            <a:r>
              <a:rPr lang="tr-TR" sz="1600" dirty="0" smtClean="0">
                <a:latin typeface="Calibri" panose="020F0502020204030204" pitchFamily="34" charset="0"/>
                <a:cs typeface="Calibri" panose="020F0502020204030204" pitchFamily="34" charset="0"/>
              </a:rPr>
              <a:t>.</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C</a:t>
            </a:r>
            <a:r>
              <a:rPr lang="tr-TR" sz="1600" dirty="0">
                <a:latin typeface="Calibri" panose="020F0502020204030204" pitchFamily="34" charset="0"/>
                <a:cs typeface="Calibri" panose="020F0502020204030204" pitchFamily="34" charset="0"/>
              </a:rPr>
              <a:t>) Üç komşu ilin adının verilmesini ve Efes Antik Kenti’nin bulunmasını</a:t>
            </a:r>
            <a:r>
              <a:rPr lang="tr-TR" sz="1600" dirty="0" smtClean="0">
                <a:latin typeface="Calibri" panose="020F0502020204030204" pitchFamily="34" charset="0"/>
                <a:cs typeface="Calibri" panose="020F0502020204030204" pitchFamily="34" charset="0"/>
              </a:rPr>
              <a:t>.</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D</a:t>
            </a:r>
            <a:r>
              <a:rPr lang="tr-TR" sz="1600" dirty="0">
                <a:latin typeface="Calibri" panose="020F0502020204030204" pitchFamily="34" charset="0"/>
                <a:cs typeface="Calibri" panose="020F0502020204030204" pitchFamily="34" charset="0"/>
              </a:rPr>
              <a:t>) Gediz’in önemli bir su kaynağı olmasını ve Ege Denizi’nin bulunmasını.</a:t>
            </a:r>
          </a:p>
        </p:txBody>
      </p:sp>
      <p:sp>
        <p:nvSpPr>
          <p:cNvPr id="9" name="İçerik Yer Tutucusu 2">
            <a:extLst>
              <a:ext uri="{FF2B5EF4-FFF2-40B4-BE49-F238E27FC236}">
                <a16:creationId xmlns:a16="http://schemas.microsoft.com/office/drawing/2014/main" id="{EE0AB418-0A72-4AFC-BDB5-9A722E7ACB43}"/>
              </a:ext>
            </a:extLst>
          </p:cNvPr>
          <p:cNvSpPr txBox="1">
            <a:spLocks/>
          </p:cNvSpPr>
          <p:nvPr/>
        </p:nvSpPr>
        <p:spPr>
          <a:xfrm>
            <a:off x="6363855" y="4008582"/>
            <a:ext cx="5828145" cy="2849418"/>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sz="1600" b="1" dirty="0" smtClean="0">
                <a:latin typeface="Calibri" panose="020F0502020204030204" pitchFamily="34" charset="0"/>
                <a:cs typeface="Calibri" panose="020F0502020204030204" pitchFamily="34" charset="0"/>
              </a:rPr>
              <a:t>2.</a:t>
            </a:r>
            <a:r>
              <a:rPr sz="1600" b="1" dirty="0" smtClean="0">
                <a:latin typeface="Calibri" panose="020F0502020204030204" pitchFamily="34" charset="0"/>
                <a:cs typeface="Calibri" panose="020F0502020204030204" pitchFamily="34" charset="0"/>
              </a:rPr>
              <a:t> </a:t>
            </a:r>
            <a:r>
              <a:rPr lang="tr-TR" sz="1600" dirty="0">
                <a:latin typeface="Calibri" panose="020F0502020204030204" pitchFamily="34" charset="0"/>
                <a:cs typeface="Calibri" panose="020F0502020204030204" pitchFamily="34" charset="0"/>
              </a:rPr>
              <a:t>İzmir’in göreceli konumunu anlatan </a:t>
            </a:r>
            <a:r>
              <a:rPr lang="tr-TR" sz="1600" dirty="0" smtClean="0">
                <a:latin typeface="Calibri" panose="020F0502020204030204" pitchFamily="34" charset="0"/>
                <a:cs typeface="Calibri" panose="020F0502020204030204" pitchFamily="34" charset="0"/>
              </a:rPr>
              <a:t>Yiğit, </a:t>
            </a:r>
            <a:r>
              <a:rPr lang="tr-TR" sz="1600" dirty="0">
                <a:latin typeface="Calibri" panose="020F0502020204030204" pitchFamily="34" charset="0"/>
                <a:cs typeface="Calibri" panose="020F0502020204030204" pitchFamily="34" charset="0"/>
              </a:rPr>
              <a:t>“İzmir’in hem denize kıyısı hem de başka illerle kara sınırı vardır.” </a:t>
            </a:r>
            <a:r>
              <a:rPr lang="tr-TR" sz="1600" dirty="0" smtClean="0">
                <a:latin typeface="Calibri" panose="020F0502020204030204" pitchFamily="34" charset="0"/>
                <a:cs typeface="Calibri" panose="020F0502020204030204" pitchFamily="34" charset="0"/>
              </a:rPr>
              <a:t>demiştir. </a:t>
            </a:r>
            <a:br>
              <a:rPr lang="tr-TR" sz="1600" dirty="0" smtClean="0">
                <a:latin typeface="Calibri" panose="020F0502020204030204" pitchFamily="34" charset="0"/>
                <a:cs typeface="Calibri" panose="020F0502020204030204" pitchFamily="34" charset="0"/>
              </a:rPr>
            </a:br>
            <a:r>
              <a:rPr lang="tr-TR" sz="1600" b="1" dirty="0" smtClean="0">
                <a:latin typeface="Calibri" panose="020F0502020204030204" pitchFamily="34" charset="0"/>
                <a:cs typeface="Calibri" panose="020F0502020204030204" pitchFamily="34" charset="0"/>
              </a:rPr>
              <a:t>Yiğit </a:t>
            </a:r>
            <a:r>
              <a:rPr lang="tr-TR" sz="1600" b="1" dirty="0">
                <a:latin typeface="Calibri" panose="020F0502020204030204" pitchFamily="34" charset="0"/>
                <a:cs typeface="Calibri" panose="020F0502020204030204" pitchFamily="34" charset="0"/>
              </a:rPr>
              <a:t>bu sonuca ulaşırken hangi iki bilgiyi birlikte </a:t>
            </a:r>
            <a:r>
              <a:rPr lang="tr-TR" sz="1600" b="1" dirty="0" smtClean="0">
                <a:latin typeface="Calibri" panose="020F0502020204030204" pitchFamily="34" charset="0"/>
                <a:cs typeface="Calibri" panose="020F0502020204030204" pitchFamily="34" charset="0"/>
              </a:rPr>
              <a:t>kullanmıştır?</a:t>
            </a:r>
            <a:r>
              <a:rPr lang="tr-TR" sz="1600" dirty="0" smtClean="0">
                <a:latin typeface="Calibri" panose="020F0502020204030204" pitchFamily="34" charset="0"/>
                <a:cs typeface="Calibri" panose="020F0502020204030204" pitchFamily="34" charset="0"/>
              </a:rPr>
              <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A</a:t>
            </a:r>
            <a:r>
              <a:rPr lang="tr-TR" sz="1600" dirty="0">
                <a:latin typeface="Calibri" panose="020F0502020204030204" pitchFamily="34" charset="0"/>
                <a:cs typeface="Calibri" panose="020F0502020204030204" pitchFamily="34" charset="0"/>
              </a:rPr>
              <a:t>) Bozdağların bulunmasını ve Gediz’in önemli bir su kaynağı </a:t>
            </a:r>
            <a:r>
              <a:rPr lang="tr-TR" sz="1600" dirty="0" smtClean="0">
                <a:latin typeface="Calibri" panose="020F0502020204030204" pitchFamily="34" charset="0"/>
                <a:cs typeface="Calibri" panose="020F0502020204030204" pitchFamily="34" charset="0"/>
              </a:rPr>
              <a:t>olmasını.</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B</a:t>
            </a:r>
            <a:r>
              <a:rPr lang="tr-TR" sz="1600" dirty="0">
                <a:latin typeface="Calibri" panose="020F0502020204030204" pitchFamily="34" charset="0"/>
                <a:cs typeface="Calibri" panose="020F0502020204030204" pitchFamily="34" charset="0"/>
              </a:rPr>
              <a:t>) Ege Denizi’nin bulunmasını ve üç komşu ilin adının </a:t>
            </a:r>
            <a:r>
              <a:rPr lang="tr-TR" sz="1600" dirty="0" smtClean="0">
                <a:latin typeface="Calibri" panose="020F0502020204030204" pitchFamily="34" charset="0"/>
                <a:cs typeface="Calibri" panose="020F0502020204030204" pitchFamily="34" charset="0"/>
              </a:rPr>
              <a:t>verilmesini.</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C</a:t>
            </a:r>
            <a:r>
              <a:rPr lang="tr-TR" sz="1600" dirty="0">
                <a:latin typeface="Calibri" panose="020F0502020204030204" pitchFamily="34" charset="0"/>
                <a:cs typeface="Calibri" panose="020F0502020204030204" pitchFamily="34" charset="0"/>
              </a:rPr>
              <a:t>) Üç komşu ilin adının verilmesini ve Efes Antik Kenti’nin </a:t>
            </a:r>
            <a:r>
              <a:rPr lang="tr-TR" sz="1600" dirty="0" smtClean="0">
                <a:latin typeface="Calibri" panose="020F0502020204030204" pitchFamily="34" charset="0"/>
                <a:cs typeface="Calibri" panose="020F0502020204030204" pitchFamily="34" charset="0"/>
              </a:rPr>
              <a:t>bulunmasını.</a:t>
            </a:r>
            <a:br>
              <a:rPr lang="tr-TR" sz="1600" dirty="0" smtClean="0">
                <a:latin typeface="Calibri" panose="020F0502020204030204" pitchFamily="34" charset="0"/>
                <a:cs typeface="Calibri" panose="020F0502020204030204" pitchFamily="34" charset="0"/>
              </a:rPr>
            </a:br>
            <a:r>
              <a:rPr lang="tr-TR" sz="1600" dirty="0" smtClean="0">
                <a:latin typeface="Calibri" panose="020F0502020204030204" pitchFamily="34" charset="0"/>
                <a:cs typeface="Calibri" panose="020F0502020204030204" pitchFamily="34" charset="0"/>
              </a:rPr>
              <a:t>D</a:t>
            </a:r>
            <a:r>
              <a:rPr lang="tr-TR" sz="1600" dirty="0">
                <a:latin typeface="Calibri" panose="020F0502020204030204" pitchFamily="34" charset="0"/>
                <a:cs typeface="Calibri" panose="020F0502020204030204" pitchFamily="34" charset="0"/>
              </a:rPr>
              <a:t>) Gediz’in önemli bir su kaynağı olmasını ve Ege Denizi’nin bulunmasını.</a:t>
            </a:r>
          </a:p>
        </p:txBody>
      </p:sp>
      <p:pic>
        <p:nvPicPr>
          <p:cNvPr id="11" name="Resim 10">
            <a:extLst>
              <a:ext uri="{FF2B5EF4-FFF2-40B4-BE49-F238E27FC236}">
                <a16:creationId xmlns:a16="http://schemas.microsoft.com/office/drawing/2014/main" id="{1FBE4344-3EE4-49A6-9CF5-B0CE36B1A2C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11040997" y="0"/>
            <a:ext cx="1151003" cy="1217281"/>
          </a:xfrm>
          <a:prstGeom prst="rect">
            <a:avLst/>
          </a:prstGeom>
        </p:spPr>
      </p:pic>
      <p:pic>
        <p:nvPicPr>
          <p:cNvPr id="4" name="Resi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2000" y="658762"/>
            <a:ext cx="8128000" cy="3200257"/>
          </a:xfrm>
          <a:prstGeom prst="rect">
            <a:avLst/>
          </a:prstGeom>
        </p:spPr>
      </p:pic>
    </p:spTree>
    <p:extLst>
      <p:ext uri="{BB962C8B-B14F-4D97-AF65-F5344CB8AC3E}">
        <p14:creationId xmlns:p14="http://schemas.microsoft.com/office/powerpoint/2010/main" val="2222879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691454"/>
            <a:ext cx="8361229" cy="2098226"/>
          </a:xfrm>
        </p:spPr>
        <p:txBody>
          <a:bodyPr/>
          <a:lstStyle/>
          <a:p>
            <a:pPr algn="ctr"/>
            <a:r>
              <a:rPr sz="5400" b="1">
                <a:latin typeface="AmsiProCond-Ultra"/>
              </a:rPr>
              <a:t>İlimizin</a:t>
            </a:r>
          </a:p>
          <a:p>
            <a:pPr algn="ctr"/>
            <a:r>
              <a:rPr sz="5400" b="1">
                <a:latin typeface="AmsiProCond-Ultra"/>
              </a:rPr>
              <a:t>Göreceli Konumu</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254137"/>
            <a:ext cx="6831673" cy="1086237"/>
          </a:xfrm>
        </p:spPr>
        <p:txBody>
          <a:bodyPr/>
          <a:lstStyle/>
          <a:p>
            <a:pPr algn="ctr"/>
            <a:r>
              <a:rPr sz="3200" b="0">
                <a:latin typeface="AmsiProCond-Ultra"/>
              </a:rPr>
              <a:t>Evimiz Dünya</a:t>
            </a:r>
          </a:p>
        </p:txBody>
      </p:sp>
    </p:spTree>
    <p:extLst>
      <p:ext uri="{BB962C8B-B14F-4D97-AF65-F5344CB8AC3E}">
        <p14:creationId xmlns:p14="http://schemas.microsoft.com/office/powerpoint/2010/main" val="2616718014"/>
      </p:ext>
    </p:extLst>
  </p:cSld>
  <p:clrMapOvr>
    <a:masterClrMapping/>
  </p:clrMapOvr>
</p:sld>
</file>

<file path=ppt/theme/theme1.xml><?xml version="1.0" encoding="utf-8"?>
<a:theme xmlns:a="http://schemas.openxmlformats.org/drawingml/2006/main" name="Kırp">
  <a:themeElements>
    <a:clrScheme name="Kır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Kır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ır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TM10001105[[fn=Kırpma]]</Template>
  <TotalTime>5533</TotalTime>
  <Words>1129</Words>
  <Application>Microsoft Office PowerPoint</Application>
  <PresentationFormat>Geniş ekran</PresentationFormat>
  <Paragraphs>102</Paragraphs>
  <Slides>14</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14</vt:i4>
      </vt:variant>
    </vt:vector>
  </HeadingPairs>
  <TitlesOfParts>
    <vt:vector size="18" baseType="lpstr">
      <vt:lpstr>AmsiProCond-Ultra</vt:lpstr>
      <vt:lpstr>Calibri</vt:lpstr>
      <vt:lpstr>Franklin Gothic Book</vt:lpstr>
      <vt:lpstr>Kırp</vt:lpstr>
      <vt:lpstr>İlimizin Göreceli Konumu</vt:lpstr>
      <vt:lpstr>Cevaplayalım</vt:lpstr>
      <vt:lpstr>Tanımlar</vt:lpstr>
      <vt:lpstr>Örnekler</vt:lpstr>
      <vt:lpstr>Anlatım</vt:lpstr>
      <vt:lpstr>Anlatım</vt:lpstr>
      <vt:lpstr>Anlatım</vt:lpstr>
      <vt:lpstr>Anlatım</vt:lpstr>
      <vt:lpstr>Şiir</vt:lpstr>
      <vt:lpstr>Çizgi</vt:lpstr>
      <vt:lpstr>Etkinlik</vt:lpstr>
      <vt:lpstr>Etkinlik</vt:lpstr>
      <vt:lpstr>PowerPoint Sunusu</vt:lpstr>
      <vt:lpstr>İlimizin Göreceli Konumu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Gruplar ve Rollerimiz</dc:title>
  <dc:creator>Berkay Türkal</dc:creator>
  <cp:lastModifiedBy>BERKAY</cp:lastModifiedBy>
  <cp:revision>66</cp:revision>
  <dcterms:created xsi:type="dcterms:W3CDTF">2026-09-20T07:56:22Z</dcterms:created>
  <dcterms:modified xsi:type="dcterms:W3CDTF">2026-10-04T16:39:05Z</dcterms:modified>
</cp:coreProperties>
</file>