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1512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yaşadığımız ilin konumunu keşfedeceğiz: mutlak ve göreceli konum, fiziki harita renkleri ve günlük hayatta konum. Dört yıldız görevimiz var; en çok yıldızı toplayan grup şampiyon!" Sınıfı 4-5 gruba ayırın.
⏱️ SÜRE: 2 dk
🖼️ GÖRSEL: Harita ve pusula. EN prompt: "kids with a map and compass exploring, indigo gold, flat"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"Bugünün kazanımı bu. Ders sonunda göreceli konumu tanımlayacak, mutlaktan ayıracak, ilinizden örnek verecek ve harita renklerini açıklayabileceksiniz."
⏱️ SÜRE: 2 dk
🖼️ GÖRSEL: Hedef ikonları. EN prompt: "compass target map flat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görev, her doğruda bir yıldız. Tahtaya grup isimlerini yazalım."
⏱️ SÜRE: 2 dk
🖼️ GÖRSEL: Rozetler. EN prompt: "four gamification badges gold teal"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durağımız var: coğrafi konum, göreceli konum özellikleri, fiziki haritalar ve günlük hayatta konum. Başlıyoruz!"
⏱️ SÜRE: 1 dk
🖼️ GÖRSEL: Yol haritası. EN prompt: "road map four stops flat"
✨ ANİMASYON &amp; GEÇİŞ: Duraklar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ilimizin kaç komşusu var? Tahmininizi seçip parmağınızı kaldırın. Sonra haritadan birlikte sayacağız. Komşular, göreceli konumun en önemli parçasıdır."
⏱️ SÜRE: 2 dk
🖼️ GÖRSEL: Türkiye il haritası. EN prompt: "children guessing neighbor provinces on a map, coral bg, flat"
✨ ANİMASYON &amp; GEÇİŞ: Şıklar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"Coğrafi konum, bir yerin yeryüzündeki yeridir. İki türü var: mutlak (koordinatlarla, değişmez) ve göreceli (çevreye göre, değişebilir). Ankara örneğiyle ikisini karşılaştıralım."
⏱️ SÜRE: 2 dk
🖼️ GÖRSEL: Mutlak vs göreceli. EN prompt: "coordinates vs landmarks location, coral teal, flat"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"İki konumu yan yana koyalım. Mutlak: koordinat, sabit. Göreceli: çevreye göre, değişebilir. Bu ayrımı çok iyi öğrenin; birazdan oyunda test edeceğiz!"
⏱️ SÜRE: 1,5 dk
🖼️ GÖRSEL: İki panel karşılaştırma. EN prompt: "absolute vs relative location two panels, coral teal"
✨ ANİMASYON &amp; GEÇİŞ: Paneller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"Aslında hepimiz her gün göreceli konum kullanıyoruz! ‘Okulun karşısında’, ‘parkın yanında’… Koordinat söylemek zordur ama bir yakın yere göre tarif kolaydır. Siz evinizi nasıl tarif edersiniz?"
⏱️ SÜRE: 2 dk
🖼️ GÖRSEL: Çocuk yol tarif ediyor. EN prompt: "child giving directions with landmark speech bubbles, flat"
✨ ANİMASYON &amp; GEÇİŞ: Kartlar Appear.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"İpucu: koordinat (derece) geçiyorsa MUTLAK; bir yere göre (batısında, doğusunda) tarif varsa GÖRECELİ. Dördünü inceleyin, grubunuz karar versin."
⏱️ SÜRE: 1,5 dk
🖼️ GÖRSEL: Konum avcısı. EN prompt: "location hunter magnifier map,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"Edirne’nin batısında Yunanistan var → GÖRECELİ. Diğer üçü koordinatla verildiği için MUTLAK.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"Fiziki haritada renkler yüksekliği anlatır. Denizden yükseldikçe mavi → yeşil → sarı → kahverengi → beyaz. Renk skalasını birlikte okuyalım."
⏱️ SÜRE: 2 dk
🖼️ GÖRSEL: Yükseklik renk skalası. EN prompt: "elevation color legend blue green yellow brown white, flat"
✨ ANİMASYON &amp; GEÇİŞ: Renk çubuğu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"Çok önemli bir yanlışı düzeltelim: haritadaki yeşil ORMAN değildir! Yeşil sadece alçak yerleri gösterir. Ormanı görmek için başka haritalara bakarız."
⏱️ SÜRE: 2 dk
🖼️ GÖRSEL: Yeşil harita yanılgısı. EN prompt: "physical map green lowland not forest, flat"
✨ ANİMASYON &amp; GEÇİŞ: Kartlar Fade.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"Dedektif zamanı! Beş rengi anlamlarıyla eşleştirin. İpucu: renkler denizden yükseldikçe koyulaşır. Grubunuz karar versin, sonra açacağız."
⏱️ SÜRE: 1,5 dk
🖼️ GÖRSEL: Renk eşleştirme. EN prompt: "color to elevation matching, gold bg, flat"
✨ ANİMASYON &amp; GEÇİŞ: Satırlar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"Kontrol: mavi deniz/göl, yeşil alçak, sarı orta, kahverengi yüksek/dağlık, beyaz buzul. Doğru eşleştiren gruplara yıldız verin."
⏱️ SÜRE: 1 dk
🖼️ GÖRSEL: Renk cevapları. EN prompt: "elevation colors labeled, flat"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"İlimizin göreceli konumunu üç şeyle anlarız: komşu iller, yeryüzü şekilleri, su kaynakları. Kendi ilinizin bu üç özelliğini düşünün."
⏱️ SÜRE: 2 dk
🖼️ GÖRSEL: Üç özellik ikonu. EN prompt: "neighbors landforms water three icons, teal coral gold"
✨ ANİMASYON &amp; GEÇİŞ: Kartlar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"Konumumuzu bulmak için kullandığımız araçlar: küre, harita/atlas, pusula ve günümüzde telefondaki GPS. Hangisini daha çok kullanıyorsunuz?"
⏱️ SÜRE: 1,5 dk
🖼️ GÖRSEL: Konum araçları. EN prompt: "globe map compass smartphone GPS, flat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"Ayşe evini tarif ederken koordinat vermiyor; okul, cami, pastane gibi yakın yerleri kullanıyor. İşte bu göreceli konum! Siz olsanız nasıl tarif ederdiniz?"
⏱️ SÜRE: 2 dk
🖼️ GÖRSEL: Yol tarifi. EN prompt: "girl describing home with landmarks, flat"
✨ ANİMASYON &amp; GEÇİŞ: Sorular Appear.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"İpucu: göreceli konum ÇEVREYE göredir. Komşu il, yer şekli, su kaynağı → evet. Ama enlem-boylam dereceleri MUTLAK konumdur → hayır! Grubunuz karar versin."
⏱️ SÜRE: 1,5 dk
🖼️ GÖRSEL: Özellik avı. EN prompt: "feature hunt map icons,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"Çevreye ait olan her şey (komşu il, dağ-ova, göl-nehir) göreceli konumu belirler. Derece/koordinat ise mutlaktır.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"Ayağa kalkmaya hazır olun! Her ifadeyi okuyacağım: koordinat varsa (derece) MUTLAK → ayağa kalkın; çevreye göre tarifse GÖRECELİ → oturun. Önce karar verin, cevapları sonraki slaytta kontrol edeceğiz."
⏱️ SÜRE: 2 dk
🖼️ GÖRSEL: Ayakta/oturan çocuklar. EN prompt: "children standing or sitting classroom game, coral bg, flat"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"Kontrol: koordinatlı olanlar (Türkiye paralelleri, Ankara, İstanbul boylamı) MUTLAK → ayakta. Çevreye göre olanlar (Yunanistan, okul, deniz) GÖRECELİ → oturuyor. Doğru yapanları alkışlayalım!"
⏱️ SÜRE: 1 dk
🖼️ GÖRSEL: Cevap onayları. EN prompt: "absolute relative answers check, flat"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"Zinciri kuralım: coğrafi konum ikiye ayrılır — mutlak ve göreceli. Göreceli konumu komşu iller, yer şekilleri ve su kaynakları belirler. Birlikte tekrar edelim."
⏱️ SÜRE: 1,5 dk
🖼️ GÖRSEL: Kavram haritası. EN prompt: "concept map location branches, dark indigo gold"
✨ ANİMASYON &amp; GEÇİŞ: Kutular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Özet. EN prompt: "checklist five checks"
✨ ANİMASYON &amp; GEÇİŞ: Maddeler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 soruları.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bağlayın. Son soru zor: göreceli konum kişiye göre değişir mi? Örneğin okul, senin evine göre bir yönde; arkadaşının evine göre başka yönde olabilir. Tartışalım."
⏱️ SÜRE: 3 dk
🖼️ GÖRSEL: Üst düzey düşünme. EN prompt: "brain gears lightbulb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 Escape Room! Cevaplar: 1) MUTLAK, 2) GÖRECELİ, 3) KAHVERENGİ, 4) SU (deniz/göl). Dört kilidi açan grup odadan kaçar ve bonus yıldız kazanır!"
⏱️ SÜRE: 3 dk
🖼️ GÖRSEL: Kilitler. EN prompt: "four padlocks escape room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 teal"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mutlak ve göreceli konumu, harita renklerini ve günlük hayatta konumu öğrendik. Harika bir iş çıkardınız!"
⏱️ SÜRE: 1 dk
🖼️ GÖRSEL: Kutlama. EN prompt: "students celebrating with a map,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3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9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822960" y="118872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2. Öğrenme Alanı </a:t>
            </a:r>
            <a:r>
              <a:rPr lang="en-US" sz="1350" b="1" kern="0" spc="100" dirty="0" err="1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Evimiz</a:t>
            </a: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Dünya 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Yaşadığımız İlin</a:t>
            </a:r>
            <a:endParaRPr lang="en-US" sz="4600" dirty="0"/>
          </a:p>
          <a:p>
            <a:pPr marL="0" indent="0">
              <a:lnSpc>
                <a:spcPts val="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Konumu</a:t>
            </a:r>
            <a:endParaRPr lang="en-US" sz="4600" dirty="0"/>
          </a:p>
        </p:txBody>
      </p:sp>
      <p:sp>
        <p:nvSpPr>
          <p:cNvPr id="7" name="Shape 5"/>
          <p:cNvSpPr/>
          <p:nvPr/>
        </p:nvSpPr>
        <p:spPr>
          <a:xfrm>
            <a:off x="822960" y="393192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61" y="4079321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554480" y="395935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Haritayı aç, konumunu bul, çevreni keşfet!</a:t>
            </a:r>
            <a:endParaRPr lang="en-US" sz="16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709160"/>
            <a:ext cx="1965960" cy="1965960"/>
          </a:xfrm>
          <a:prstGeom prst="rect">
            <a:avLst/>
          </a:prstGeom>
        </p:spPr>
      </p:pic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46820" y="3497580"/>
            <a:ext cx="1874520" cy="18745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SB.5.2.1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“Yaşadığımız yerin göreceli konumunu; çevre ülkeler ve komşu iller ile karşılaştırarak açıklar.”</a:t>
            </a:r>
            <a:endParaRPr lang="en-US" sz="165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Tanımlarım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kavramını tanımlarım.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konumu ayırt ederim.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Örneklendiririm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İlimizden gerçek örneklerle pekiştiririm.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Açıklarım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haritadaki renklerin anlamını açıklarım.</a:t>
            </a:r>
            <a:endParaRPr lang="en-US" sz="115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 Avcısı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mı göreceli mi, doğru seç.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Harita Dedektifi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 renklerini çöz.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Özellik Avı</a:t>
            </a:r>
            <a:endParaRPr lang="en-US" sz="17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konumu belirleyeni bul.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Şifresi</a:t>
            </a:r>
            <a:endParaRPr lang="en-US" sz="17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Room’da kilitleri aç.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 Kavramı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 nedir?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Özellikleri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iller, yer şekilleri, su kaynakları.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Haritalar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Renklerin anlamı ve yükseklik.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Hayatta Konum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tarifi ve konum araçları.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Tahmin Et: İlimizin Kaç Komşusu Var?</a:t>
            </a:r>
            <a:endParaRPr lang="en-US" sz="28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766560" cy="416052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4400" y="2103120"/>
            <a:ext cx="6035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Düşünelim: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914400" y="2651760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2751612"/>
            <a:ext cx="184343" cy="18434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63040" y="2606040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İlimizin komşularını sayabilir misin?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914400" y="3218688"/>
            <a:ext cx="384048" cy="38404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318540"/>
            <a:ext cx="184343" cy="18434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463040" y="3172968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Komşuları sayarken nereden başlıyorsun?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914400" y="3785616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885468"/>
            <a:ext cx="184343" cy="18434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463040" y="3739896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yerin komşularını bilmek neden önemli?</a:t>
            </a:r>
            <a:endParaRPr lang="en-US" sz="1350" dirty="0"/>
          </a:p>
        </p:txBody>
      </p:sp>
      <p:sp>
        <p:nvSpPr>
          <p:cNvPr id="17" name="Shape 11"/>
          <p:cNvSpPr/>
          <p:nvPr/>
        </p:nvSpPr>
        <p:spPr>
          <a:xfrm>
            <a:off x="914400" y="4526280"/>
            <a:ext cx="6035040" cy="45720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18" name="Text 12"/>
          <p:cNvSpPr/>
          <p:nvPr/>
        </p:nvSpPr>
        <p:spPr>
          <a:xfrm>
            <a:off x="914400" y="4526280"/>
            <a:ext cx="6035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PARMAK KALDIR — Tahminini seç!</a:t>
            </a:r>
            <a:endParaRPr lang="en-US" sz="1300" dirty="0"/>
          </a:p>
        </p:txBody>
      </p:sp>
      <p:sp>
        <p:nvSpPr>
          <p:cNvPr id="19" name="Shape 13"/>
          <p:cNvSpPr/>
          <p:nvPr/>
        </p:nvSpPr>
        <p:spPr>
          <a:xfrm>
            <a:off x="91440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0" name="Text 14"/>
          <p:cNvSpPr/>
          <p:nvPr/>
        </p:nvSpPr>
        <p:spPr>
          <a:xfrm>
            <a:off x="109728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1–2 komşu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402336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420624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3–5 komşu</a:t>
            </a:r>
            <a:endParaRPr lang="en-US" sz="1300" dirty="0"/>
          </a:p>
        </p:txBody>
      </p:sp>
      <p:sp>
        <p:nvSpPr>
          <p:cNvPr id="23" name="Shape 17"/>
          <p:cNvSpPr/>
          <p:nvPr/>
        </p:nvSpPr>
        <p:spPr>
          <a:xfrm>
            <a:off x="91440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4" name="Text 18"/>
          <p:cNvSpPr/>
          <p:nvPr/>
        </p:nvSpPr>
        <p:spPr>
          <a:xfrm>
            <a:off x="109728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6–8 komşu</a:t>
            </a:r>
            <a:endParaRPr lang="en-US" sz="1300" dirty="0"/>
          </a:p>
        </p:txBody>
      </p:sp>
      <p:sp>
        <p:nvSpPr>
          <p:cNvPr id="25" name="Shape 19"/>
          <p:cNvSpPr/>
          <p:nvPr/>
        </p:nvSpPr>
        <p:spPr>
          <a:xfrm>
            <a:off x="402336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420624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8’den fazla</a:t>
            </a:r>
            <a:endParaRPr lang="en-US" sz="1300" dirty="0"/>
          </a:p>
        </p:txBody>
      </p:sp>
      <p:sp>
        <p:nvSpPr>
          <p:cNvPr id="27" name="Shape 21"/>
          <p:cNvSpPr/>
          <p:nvPr/>
        </p:nvSpPr>
        <p:spPr>
          <a:xfrm>
            <a:off x="7543800" y="1874520"/>
            <a:ext cx="4096512" cy="416052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0496" y="2331720"/>
            <a:ext cx="2103120" cy="2103120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7772400" y="4709160"/>
            <a:ext cx="3657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ilin komşuları, onun göreceli konumunun bir parçasıdır!</a:t>
            </a:r>
            <a:endParaRPr lang="en-US" sz="1450" dirty="0"/>
          </a:p>
        </p:txBody>
      </p:sp>
      <p:sp>
        <p:nvSpPr>
          <p:cNvPr id="30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COĞRAFI KONUM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 Nedir?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234440"/>
          </a:xfrm>
          <a:prstGeom prst="roundRect">
            <a:avLst>
              <a:gd name="adj" fmla="val 9630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874520"/>
            <a:ext cx="713232" cy="713232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840" y="2059960"/>
            <a:ext cx="342351" cy="34235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828800" y="1691640"/>
            <a:ext cx="950976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TANIM  </a:t>
            </a:r>
            <a:r>
              <a:rPr lang="en-US" sz="15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yerin yeryüzündeki yerine </a:t>
            </a:r>
            <a:r>
              <a:rPr lang="en-US" sz="15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</a:t>
            </a:r>
            <a:r>
              <a:rPr lang="en-US" sz="15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denir. İki şekilde ifade edilir: mutlak konum ve göreceli konum.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548640" y="3108960"/>
            <a:ext cx="5440680" cy="2926080"/>
          </a:xfrm>
          <a:prstGeom prst="roundRect">
            <a:avLst>
              <a:gd name="adj" fmla="val 40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548640" y="3108960"/>
            <a:ext cx="5440680" cy="822960"/>
          </a:xfrm>
          <a:prstGeom prst="roundRect">
            <a:avLst>
              <a:gd name="adj" fmla="val 14444"/>
            </a:avLst>
          </a:prstGeom>
          <a:solidFill>
            <a:srgbClr val="E45B4E"/>
          </a:solidFill>
          <a:ln/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751" y="3476183"/>
            <a:ext cx="289682" cy="28968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691640" y="3108960"/>
            <a:ext cx="4114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700" dirty="0"/>
          </a:p>
        </p:txBody>
      </p:sp>
      <p:sp>
        <p:nvSpPr>
          <p:cNvPr id="13" name="Text 9"/>
          <p:cNvSpPr/>
          <p:nvPr/>
        </p:nvSpPr>
        <p:spPr>
          <a:xfrm>
            <a:off x="822960" y="4114800"/>
            <a:ext cx="48920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yerin dünya üzerindeki kesin yerini enlem ve boylam koordinatlarıyla gösterir. Hiçbir zaman değişmez.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822960" y="5440680"/>
            <a:ext cx="4892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Örnek: “Ankara 39° Kuzey, 32° Doğu”</a:t>
            </a:r>
            <a:endParaRPr lang="en-US" sz="1250" dirty="0"/>
          </a:p>
        </p:txBody>
      </p:sp>
      <p:sp>
        <p:nvSpPr>
          <p:cNvPr id="15" name="Shape 11"/>
          <p:cNvSpPr/>
          <p:nvPr/>
        </p:nvSpPr>
        <p:spPr>
          <a:xfrm>
            <a:off x="6199632" y="3108960"/>
            <a:ext cx="5440680" cy="2926080"/>
          </a:xfrm>
          <a:prstGeom prst="roundRect">
            <a:avLst>
              <a:gd name="adj" fmla="val 40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6" name="Shape 12"/>
          <p:cNvSpPr/>
          <p:nvPr/>
        </p:nvSpPr>
        <p:spPr>
          <a:xfrm>
            <a:off x="6199632" y="3108960"/>
            <a:ext cx="5440680" cy="822960"/>
          </a:xfrm>
          <a:prstGeom prst="roundRect">
            <a:avLst>
              <a:gd name="adj" fmla="val 14444"/>
            </a:avLst>
          </a:prstGeom>
          <a:solidFill>
            <a:srgbClr val="159C8E"/>
          </a:solidFill>
          <a:ln/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3743" y="3429000"/>
            <a:ext cx="289682" cy="33686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342632" y="3108960"/>
            <a:ext cx="4114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 KONUM</a:t>
            </a:r>
            <a:endParaRPr lang="en-US" sz="1700" dirty="0"/>
          </a:p>
        </p:txBody>
      </p:sp>
      <p:sp>
        <p:nvSpPr>
          <p:cNvPr id="20" name="Text 15"/>
          <p:cNvSpPr/>
          <p:nvPr/>
        </p:nvSpPr>
        <p:spPr>
          <a:xfrm>
            <a:off x="6473952" y="4114800"/>
            <a:ext cx="489204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 yerin çevresindeki iller, ülkeler, doğal yapılar ve ulaşım yollarına göre belirlenir. Değişebilir.</a:t>
            </a:r>
            <a:endParaRPr lang="en-US" sz="1400" dirty="0"/>
          </a:p>
        </p:txBody>
      </p:sp>
      <p:sp>
        <p:nvSpPr>
          <p:cNvPr id="21" name="Text 16"/>
          <p:cNvSpPr/>
          <p:nvPr/>
        </p:nvSpPr>
        <p:spPr>
          <a:xfrm>
            <a:off x="6473952" y="5440680"/>
            <a:ext cx="4892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Örnek: “Ankara, İstanbul’un doğusundadır”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 KAVRAMI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8608" y="2057400"/>
            <a:ext cx="1371600" cy="137160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914400" y="3657600"/>
            <a:ext cx="4709160" cy="54864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7" name="Text 4"/>
          <p:cNvSpPr/>
          <p:nvPr/>
        </p:nvSpPr>
        <p:spPr>
          <a:xfrm>
            <a:off x="914400" y="3657600"/>
            <a:ext cx="4709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14400" y="4343400"/>
            <a:ext cx="47091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Koordinatlarla (enlem–boylam) belirlenir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Sabittir, hiç değişmez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Dünya üzerindeki kesin yeri gösterir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199632" y="169164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0" y="2057400"/>
            <a:ext cx="1371600" cy="13716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6565392" y="3657600"/>
            <a:ext cx="4709160" cy="54864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6565392" y="3657600"/>
            <a:ext cx="4709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 KONUM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565392" y="4343400"/>
            <a:ext cx="470916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Çevre ve komşu illere/ülkelere göre belirlenir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Değişebilir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Bir yerin diğer yerlere göre konumunu gösterir</a:t>
            </a:r>
            <a:endParaRPr lang="en-US" sz="1350" dirty="0"/>
          </a:p>
        </p:txBody>
      </p:sp>
      <p:sp>
        <p:nvSpPr>
          <p:cNvPr id="14" name="Text 1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Farkında mısın? Her Gün Göreceli Konum Kullanıyorsun!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3474720" cy="822960"/>
          </a:xfrm>
          <a:prstGeom prst="roundRect">
            <a:avLst>
              <a:gd name="adj" fmla="val 1444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822960" y="205740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2" y="2176272"/>
            <a:ext cx="219456" cy="2194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234440" y="1874520"/>
            <a:ext cx="2697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“Belediyenin arkasında”</a:t>
            </a:r>
            <a:endParaRPr lang="en-US" sz="1350" dirty="0"/>
          </a:p>
        </p:txBody>
      </p:sp>
      <p:sp>
        <p:nvSpPr>
          <p:cNvPr id="10" name="Shape 6"/>
          <p:cNvSpPr/>
          <p:nvPr/>
        </p:nvSpPr>
        <p:spPr>
          <a:xfrm>
            <a:off x="4206240" y="1874520"/>
            <a:ext cx="3474720" cy="822960"/>
          </a:xfrm>
          <a:prstGeom prst="roundRect">
            <a:avLst>
              <a:gd name="adj" fmla="val 1444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4480560" y="2057400"/>
            <a:ext cx="457200" cy="4572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9432" y="2176272"/>
            <a:ext cx="219456" cy="219456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4892040" y="1874520"/>
            <a:ext cx="2697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“Hastanenin kuzeyinde”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548640" y="2834640"/>
            <a:ext cx="3474720" cy="822960"/>
          </a:xfrm>
          <a:prstGeom prst="roundRect">
            <a:avLst>
              <a:gd name="adj" fmla="val 1444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0"/>
          <p:cNvSpPr/>
          <p:nvPr/>
        </p:nvSpPr>
        <p:spPr>
          <a:xfrm>
            <a:off x="822960" y="3017520"/>
            <a:ext cx="457200" cy="4572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1832" y="3136392"/>
            <a:ext cx="219456" cy="219456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234440" y="2834640"/>
            <a:ext cx="2697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“Okulun karşısında”</a:t>
            </a:r>
            <a:endParaRPr lang="en-US" sz="1350" dirty="0"/>
          </a:p>
        </p:txBody>
      </p:sp>
      <p:sp>
        <p:nvSpPr>
          <p:cNvPr id="18" name="Shape 12"/>
          <p:cNvSpPr/>
          <p:nvPr/>
        </p:nvSpPr>
        <p:spPr>
          <a:xfrm>
            <a:off x="4206240" y="2834640"/>
            <a:ext cx="3474720" cy="822960"/>
          </a:xfrm>
          <a:prstGeom prst="roundRect">
            <a:avLst>
              <a:gd name="adj" fmla="val 1444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3"/>
          <p:cNvSpPr/>
          <p:nvPr/>
        </p:nvSpPr>
        <p:spPr>
          <a:xfrm>
            <a:off x="4480560" y="3017520"/>
            <a:ext cx="457200" cy="45720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9432" y="3136392"/>
            <a:ext cx="219456" cy="219456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4892040" y="2834640"/>
            <a:ext cx="2697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“Parkın yanında”</a:t>
            </a:r>
            <a:endParaRPr lang="en-US" sz="1350" dirty="0"/>
          </a:p>
        </p:txBody>
      </p:sp>
      <p:sp>
        <p:nvSpPr>
          <p:cNvPr id="22" name="Shape 15"/>
          <p:cNvSpPr/>
          <p:nvPr/>
        </p:nvSpPr>
        <p:spPr>
          <a:xfrm>
            <a:off x="7909560" y="1874520"/>
            <a:ext cx="3730752" cy="4023360"/>
          </a:xfrm>
          <a:prstGeom prst="roundRect">
            <a:avLst>
              <a:gd name="adj" fmla="val 3186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3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7696" y="2103120"/>
            <a:ext cx="1554480" cy="1554480"/>
          </a:xfrm>
          <a:prstGeom prst="rect">
            <a:avLst/>
          </a:prstGeom>
        </p:spPr>
      </p:pic>
      <p:sp>
        <p:nvSpPr>
          <p:cNvPr id="24" name="Text 16"/>
          <p:cNvSpPr/>
          <p:nvPr/>
        </p:nvSpPr>
        <p:spPr>
          <a:xfrm>
            <a:off x="8183880" y="3794760"/>
            <a:ext cx="320040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konum, çevremizdeki yerleri tarif ederken kullandığımız en yaygın yöntemdir. “Marketin bitişiğinde” demek, koordinat vermekten çok daha kolaydır!</a:t>
            </a:r>
            <a:endParaRPr lang="en-US" sz="1300" dirty="0"/>
          </a:p>
        </p:txBody>
      </p:sp>
      <p:sp>
        <p:nvSpPr>
          <p:cNvPr id="25" name="Shape 17"/>
          <p:cNvSpPr/>
          <p:nvPr/>
        </p:nvSpPr>
        <p:spPr>
          <a:xfrm>
            <a:off x="548640" y="3931920"/>
            <a:ext cx="7132320" cy="1965960"/>
          </a:xfrm>
          <a:prstGeom prst="roundRect">
            <a:avLst>
              <a:gd name="adj" fmla="val 604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Text 18"/>
          <p:cNvSpPr/>
          <p:nvPr/>
        </p:nvSpPr>
        <p:spPr>
          <a:xfrm>
            <a:off x="822960" y="4114800"/>
            <a:ext cx="65836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Düşünelim</a:t>
            </a:r>
            <a:endParaRPr lang="en-US" sz="1500" dirty="0"/>
          </a:p>
        </p:txBody>
      </p:sp>
      <p:sp>
        <p:nvSpPr>
          <p:cNvPr id="27" name="Text 19"/>
          <p:cNvSpPr/>
          <p:nvPr/>
        </p:nvSpPr>
        <p:spPr>
          <a:xfrm>
            <a:off x="822960" y="4572000"/>
            <a:ext cx="658368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Evini bir arkadaşına nasıl tarif edersin?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Hangi yakın yerleri (okul, market, cami) kullanırsın?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 Neden koordinat yerine bunları söyleriz?</a:t>
            </a:r>
            <a:endParaRPr lang="en-US" sz="1350" dirty="0"/>
          </a:p>
        </p:txBody>
      </p:sp>
      <p:sp>
        <p:nvSpPr>
          <p:cNvPr id="28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29" name="Image 6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Konum Avcısı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Hangisi GÖRECELİ, hangisi MUTLAK konumdur?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Edirne’nin batısında Yunanistan var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5337908" y="2724912"/>
            <a:ext cx="514252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337908" y="2724912"/>
            <a:ext cx="51425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36°–42° Kuzey paralelleri arasında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1011876" y="2724912"/>
            <a:ext cx="472987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1011876" y="2724912"/>
            <a:ext cx="47298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Ankara 39° Kuzey’de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5337908" y="4462272"/>
            <a:ext cx="514252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337908" y="4462272"/>
            <a:ext cx="51425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İzmir 27° Doğu boylamında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910276" y="4462272"/>
            <a:ext cx="574587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910276" y="4462272"/>
            <a:ext cx="574588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 (derece) verilenler MUTLAK; bir yere göre tarif edilen (Yunanistan’ın doğusu) GÖRECELİdir.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Edirne’nin batısında Yunanistan var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783014" y="2724912"/>
            <a:ext cx="1069145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783014" y="2724912"/>
            <a:ext cx="106914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 36°–42° Kuzey paralelleri arasında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761784" y="2724912"/>
            <a:ext cx="723079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694572" y="2724912"/>
            <a:ext cx="97317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Ankara 39° Kuzey’de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783014" y="4462272"/>
            <a:ext cx="1069146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24" name="Text 18"/>
          <p:cNvSpPr/>
          <p:nvPr/>
        </p:nvSpPr>
        <p:spPr>
          <a:xfrm>
            <a:off x="4783014" y="4462272"/>
            <a:ext cx="106914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İzmir 27° Doğu boylamında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761784" y="4462272"/>
            <a:ext cx="72308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761784" y="4462272"/>
            <a:ext cx="7230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10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FIZIKI HARITALAR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Haritalarda Renklerin Sırrı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1371600"/>
          </a:xfrm>
          <a:prstGeom prst="roundRect">
            <a:avLst>
              <a:gd name="adj" fmla="val 866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822960" y="1783080"/>
            <a:ext cx="10515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haritalarda renkler, bir yerin deniz seviyesinden YÜKSEKLİĞİNİ gösterir. Yükseklik arttıkça renk değişir: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3200400"/>
            <a:ext cx="11091672" cy="1691640"/>
          </a:xfrm>
          <a:prstGeom prst="roundRect">
            <a:avLst>
              <a:gd name="adj" fmla="val 7027"/>
            </a:avLst>
          </a:prstGeom>
          <a:solidFill>
            <a:srgbClr val="F3F4F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1280160" y="3520440"/>
            <a:ext cx="1920240" cy="502920"/>
          </a:xfrm>
          <a:prstGeom prst="rect">
            <a:avLst/>
          </a:prstGeom>
          <a:solidFill>
            <a:srgbClr val="3F8FD1"/>
          </a:solidFill>
          <a:ln w="6350">
            <a:solidFill>
              <a:srgbClr val="D8D8E8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097280" y="4069080"/>
            <a:ext cx="2286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/ Göl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3200400" y="3520440"/>
            <a:ext cx="1920240" cy="502920"/>
          </a:xfrm>
          <a:prstGeom prst="rect">
            <a:avLst/>
          </a:prstGeom>
          <a:solidFill>
            <a:srgbClr val="6FB96F"/>
          </a:solidFill>
          <a:ln w="6350">
            <a:solidFill>
              <a:srgbClr val="D8D8E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017520" y="4069080"/>
            <a:ext cx="2286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Alçak yer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5120640" y="3520440"/>
            <a:ext cx="1920240" cy="502920"/>
          </a:xfrm>
          <a:prstGeom prst="rect">
            <a:avLst/>
          </a:prstGeom>
          <a:solidFill>
            <a:srgbClr val="E9C46A"/>
          </a:solidFill>
          <a:ln w="6350">
            <a:solidFill>
              <a:srgbClr val="D8D8E8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937760" y="4069080"/>
            <a:ext cx="2286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 yükseklik</a:t>
            </a:r>
            <a:endParaRPr lang="en-US" sz="1050" dirty="0"/>
          </a:p>
        </p:txBody>
      </p:sp>
      <p:sp>
        <p:nvSpPr>
          <p:cNvPr id="13" name="Shape 11"/>
          <p:cNvSpPr/>
          <p:nvPr/>
        </p:nvSpPr>
        <p:spPr>
          <a:xfrm>
            <a:off x="7040880" y="3520440"/>
            <a:ext cx="1920240" cy="502920"/>
          </a:xfrm>
          <a:prstGeom prst="rect">
            <a:avLst/>
          </a:prstGeom>
          <a:solidFill>
            <a:srgbClr val="9C6B3F"/>
          </a:solidFill>
          <a:ln w="6350">
            <a:solidFill>
              <a:srgbClr val="D8D8E8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6858000" y="4069080"/>
            <a:ext cx="2286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Yüksek / Dağlık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8961120" y="3520440"/>
            <a:ext cx="1920240" cy="502920"/>
          </a:xfrm>
          <a:prstGeom prst="rect">
            <a:avLst/>
          </a:prstGeom>
          <a:solidFill>
            <a:srgbClr val="F3F4FB"/>
          </a:solidFill>
          <a:ln w="6350">
            <a:solidFill>
              <a:srgbClr val="D8D8E8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778240" y="4069080"/>
            <a:ext cx="22860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Buzul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548640" y="507492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960120" y="5285232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2766" y="5427878"/>
            <a:ext cx="263347" cy="263347"/>
          </a:xfrm>
          <a:prstGeom prst="rect">
            <a:avLst/>
          </a:prstGeom>
        </p:spPr>
      </p:pic>
      <p:sp>
        <p:nvSpPr>
          <p:cNvPr id="20" name="Text 17"/>
          <p:cNvSpPr/>
          <p:nvPr/>
        </p:nvSpPr>
        <p:spPr>
          <a:xfrm>
            <a:off x="1645920" y="5074920"/>
            <a:ext cx="969264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 deniz ve gölleri; yeşil alçak yerleri; sarı orta; kahverengi yüksek dağlık alanları; beyaz ise buzulları gösterir.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22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Yeşil Renk Orman Değildir!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949440" cy="4023360"/>
          </a:xfrm>
          <a:prstGeom prst="roundRect">
            <a:avLst>
              <a:gd name="adj" fmla="val 295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1234440" y="2606040"/>
            <a:ext cx="685800" cy="6858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748" y="2784348"/>
            <a:ext cx="329184" cy="329184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057400" y="2377440"/>
            <a:ext cx="51206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Yaygın Yanlış</a:t>
            </a:r>
            <a:endParaRPr lang="en-US" sz="1500" dirty="0"/>
          </a:p>
        </p:txBody>
      </p:sp>
      <p:sp>
        <p:nvSpPr>
          <p:cNvPr id="10" name="Text 6"/>
          <p:cNvSpPr/>
          <p:nvPr/>
        </p:nvSpPr>
        <p:spPr>
          <a:xfrm>
            <a:off x="822960" y="3108960"/>
            <a:ext cx="640080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haritada yeşil renk SADECE deniz seviyesine yakın ALÇAK yerleri (ova, düzlük, vadi) gösterir; ORMAN demek değildir!</a:t>
            </a:r>
            <a:endParaRPr lang="en-US" sz="1500" dirty="0"/>
          </a:p>
        </p:txBody>
      </p:sp>
      <p:sp>
        <p:nvSpPr>
          <p:cNvPr id="11" name="Shape 7"/>
          <p:cNvSpPr/>
          <p:nvPr/>
        </p:nvSpPr>
        <p:spPr>
          <a:xfrm>
            <a:off x="1234440" y="470916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7086" y="4851806"/>
            <a:ext cx="263347" cy="263347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965960" y="4526280"/>
            <a:ext cx="53492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Ormanları görmek için siyasi/özel haritalara veya uydu görüntülerine bakmalısın.</a:t>
            </a:r>
            <a:endParaRPr lang="en-US" sz="1400" dirty="0"/>
          </a:p>
        </p:txBody>
      </p:sp>
      <p:sp>
        <p:nvSpPr>
          <p:cNvPr id="14" name="Shape 9"/>
          <p:cNvSpPr/>
          <p:nvPr/>
        </p:nvSpPr>
        <p:spPr>
          <a:xfrm>
            <a:off x="7680960" y="1874520"/>
            <a:ext cx="3959352" cy="4023360"/>
          </a:xfrm>
          <a:prstGeom prst="roundRect">
            <a:avLst>
              <a:gd name="adj" fmla="val 30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0224" y="2194560"/>
            <a:ext cx="2011680" cy="2011680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7955280" y="4663440"/>
            <a:ext cx="34290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Renkleri doğru okursan coğrafyada hata yapmazsın!</a:t>
            </a:r>
            <a:endParaRPr lang="en-US" sz="1400" dirty="0"/>
          </a:p>
        </p:txBody>
      </p:sp>
      <p:sp>
        <p:nvSpPr>
          <p:cNvPr id="17" name="Text 1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Harita Dedektifi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renk fiziki haritada ne anlama gelir? Grubunla eşleştir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148840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31520" y="2267712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3F8FD1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645920" y="2148840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4114800" y="2350008"/>
            <a:ext cx="365760" cy="292608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11" name="Shape 8"/>
          <p:cNvSpPr/>
          <p:nvPr/>
        </p:nvSpPr>
        <p:spPr>
          <a:xfrm>
            <a:off x="4709160" y="2295144"/>
            <a:ext cx="2743200" cy="40233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9"/>
          <p:cNvSpPr/>
          <p:nvPr/>
        </p:nvSpPr>
        <p:spPr>
          <a:xfrm>
            <a:off x="4709160" y="2295144"/>
            <a:ext cx="274320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548640" y="2935224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731520" y="3054096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6FB96F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645920" y="2935224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Yeşil</a:t>
            </a:r>
            <a:endParaRPr lang="en-US" sz="1500" dirty="0"/>
          </a:p>
        </p:txBody>
      </p:sp>
      <p:sp>
        <p:nvSpPr>
          <p:cNvPr id="16" name="Shape 13"/>
          <p:cNvSpPr/>
          <p:nvPr/>
        </p:nvSpPr>
        <p:spPr>
          <a:xfrm>
            <a:off x="4114800" y="3136392"/>
            <a:ext cx="365760" cy="292608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17" name="Shape 14"/>
          <p:cNvSpPr/>
          <p:nvPr/>
        </p:nvSpPr>
        <p:spPr>
          <a:xfrm>
            <a:off x="4709160" y="3081528"/>
            <a:ext cx="2743200" cy="40233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5"/>
          <p:cNvSpPr/>
          <p:nvPr/>
        </p:nvSpPr>
        <p:spPr>
          <a:xfrm>
            <a:off x="4709160" y="3081528"/>
            <a:ext cx="274320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500" dirty="0"/>
          </a:p>
        </p:txBody>
      </p:sp>
      <p:sp>
        <p:nvSpPr>
          <p:cNvPr id="19" name="Shape 16"/>
          <p:cNvSpPr/>
          <p:nvPr/>
        </p:nvSpPr>
        <p:spPr>
          <a:xfrm>
            <a:off x="548640" y="3721608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7"/>
          <p:cNvSpPr/>
          <p:nvPr/>
        </p:nvSpPr>
        <p:spPr>
          <a:xfrm>
            <a:off x="731520" y="3840480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E9C46A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1645920" y="3721608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Sarı</a:t>
            </a:r>
            <a:endParaRPr lang="en-US" sz="1500" dirty="0"/>
          </a:p>
        </p:txBody>
      </p:sp>
      <p:sp>
        <p:nvSpPr>
          <p:cNvPr id="22" name="Shape 19"/>
          <p:cNvSpPr/>
          <p:nvPr/>
        </p:nvSpPr>
        <p:spPr>
          <a:xfrm>
            <a:off x="4114800" y="3922776"/>
            <a:ext cx="365760" cy="292608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23" name="Shape 20"/>
          <p:cNvSpPr/>
          <p:nvPr/>
        </p:nvSpPr>
        <p:spPr>
          <a:xfrm>
            <a:off x="4709160" y="3867912"/>
            <a:ext cx="2743200" cy="40233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21"/>
          <p:cNvSpPr/>
          <p:nvPr/>
        </p:nvSpPr>
        <p:spPr>
          <a:xfrm>
            <a:off x="4709160" y="3867912"/>
            <a:ext cx="274320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548640" y="4507992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731520" y="4626864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9C6B3F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1645920" y="4507992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Kahverengi</a:t>
            </a:r>
            <a:endParaRPr lang="en-US" sz="1500" dirty="0"/>
          </a:p>
        </p:txBody>
      </p:sp>
      <p:sp>
        <p:nvSpPr>
          <p:cNvPr id="28" name="Shape 25"/>
          <p:cNvSpPr/>
          <p:nvPr/>
        </p:nvSpPr>
        <p:spPr>
          <a:xfrm>
            <a:off x="4114800" y="4709160"/>
            <a:ext cx="365760" cy="292608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29" name="Shape 26"/>
          <p:cNvSpPr/>
          <p:nvPr/>
        </p:nvSpPr>
        <p:spPr>
          <a:xfrm>
            <a:off x="4709160" y="4654296"/>
            <a:ext cx="2743200" cy="40233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7"/>
          <p:cNvSpPr/>
          <p:nvPr/>
        </p:nvSpPr>
        <p:spPr>
          <a:xfrm>
            <a:off x="4709160" y="4654296"/>
            <a:ext cx="274320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500" dirty="0"/>
          </a:p>
        </p:txBody>
      </p:sp>
      <p:sp>
        <p:nvSpPr>
          <p:cNvPr id="31" name="Shape 28"/>
          <p:cNvSpPr/>
          <p:nvPr/>
        </p:nvSpPr>
        <p:spPr>
          <a:xfrm>
            <a:off x="548640" y="5294376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2" name="Shape 29"/>
          <p:cNvSpPr/>
          <p:nvPr/>
        </p:nvSpPr>
        <p:spPr>
          <a:xfrm>
            <a:off x="731520" y="5413248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F3F4FB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33" name="Text 30"/>
          <p:cNvSpPr/>
          <p:nvPr/>
        </p:nvSpPr>
        <p:spPr>
          <a:xfrm>
            <a:off x="1645920" y="5294376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Beyaz</a:t>
            </a:r>
            <a:endParaRPr lang="en-US" sz="1500" dirty="0"/>
          </a:p>
        </p:txBody>
      </p:sp>
      <p:sp>
        <p:nvSpPr>
          <p:cNvPr id="34" name="Shape 31"/>
          <p:cNvSpPr/>
          <p:nvPr/>
        </p:nvSpPr>
        <p:spPr>
          <a:xfrm>
            <a:off x="4114800" y="5495544"/>
            <a:ext cx="365760" cy="292608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35" name="Shape 32"/>
          <p:cNvSpPr/>
          <p:nvPr/>
        </p:nvSpPr>
        <p:spPr>
          <a:xfrm>
            <a:off x="4709160" y="5440680"/>
            <a:ext cx="2743200" cy="402336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6" name="Text 33"/>
          <p:cNvSpPr/>
          <p:nvPr/>
        </p:nvSpPr>
        <p:spPr>
          <a:xfrm>
            <a:off x="4709160" y="5440680"/>
            <a:ext cx="274320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500" dirty="0"/>
          </a:p>
        </p:txBody>
      </p:sp>
      <p:sp>
        <p:nvSpPr>
          <p:cNvPr id="37" name="Text 3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38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seviyesinden yükseldikçe: mavi → yeşil → sarı → kahverengi → beyaz.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148840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31520" y="2267712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3F8FD1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1645920" y="2148840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Mavi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4114800" y="2350008"/>
            <a:ext cx="365760" cy="292608"/>
          </a:xfrm>
          <a:prstGeom prst="chevron">
            <a:avLst/>
          </a:prstGeom>
          <a:solidFill>
            <a:srgbClr val="159C8E"/>
          </a:solidFill>
          <a:ln/>
        </p:spPr>
      </p:sp>
      <p:sp>
        <p:nvSpPr>
          <p:cNvPr id="11" name="Text 8"/>
          <p:cNvSpPr/>
          <p:nvPr/>
        </p:nvSpPr>
        <p:spPr>
          <a:xfrm>
            <a:off x="4709160" y="2148840"/>
            <a:ext cx="67665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ve göller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548640" y="2935224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731520" y="3054096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6FB96F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645920" y="2935224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Yeşil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4114800" y="3136392"/>
            <a:ext cx="365760" cy="292608"/>
          </a:xfrm>
          <a:prstGeom prst="chevron">
            <a:avLst/>
          </a:prstGeom>
          <a:solidFill>
            <a:srgbClr val="159C8E"/>
          </a:solidFill>
          <a:ln/>
        </p:spPr>
      </p:sp>
      <p:sp>
        <p:nvSpPr>
          <p:cNvPr id="16" name="Text 13"/>
          <p:cNvSpPr/>
          <p:nvPr/>
        </p:nvSpPr>
        <p:spPr>
          <a:xfrm>
            <a:off x="4709160" y="2935224"/>
            <a:ext cx="67665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Alçak yerler (ova, kıyı)</a:t>
            </a:r>
            <a:endParaRPr lang="en-US" sz="1500" dirty="0"/>
          </a:p>
        </p:txBody>
      </p:sp>
      <p:sp>
        <p:nvSpPr>
          <p:cNvPr id="17" name="Shape 14"/>
          <p:cNvSpPr/>
          <p:nvPr/>
        </p:nvSpPr>
        <p:spPr>
          <a:xfrm>
            <a:off x="548640" y="3721608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731520" y="3840480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E9C46A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1645920" y="3721608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Sarı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4114800" y="3922776"/>
            <a:ext cx="365760" cy="292608"/>
          </a:xfrm>
          <a:prstGeom prst="chevron">
            <a:avLst/>
          </a:prstGeom>
          <a:solidFill>
            <a:srgbClr val="159C8E"/>
          </a:solidFill>
          <a:ln/>
        </p:spPr>
      </p:sp>
      <p:sp>
        <p:nvSpPr>
          <p:cNvPr id="21" name="Text 18"/>
          <p:cNvSpPr/>
          <p:nvPr/>
        </p:nvSpPr>
        <p:spPr>
          <a:xfrm>
            <a:off x="4709160" y="3721608"/>
            <a:ext cx="67665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Orta yükseklikler</a:t>
            </a:r>
            <a:endParaRPr lang="en-US" sz="1500" dirty="0"/>
          </a:p>
        </p:txBody>
      </p:sp>
      <p:sp>
        <p:nvSpPr>
          <p:cNvPr id="22" name="Shape 19"/>
          <p:cNvSpPr/>
          <p:nvPr/>
        </p:nvSpPr>
        <p:spPr>
          <a:xfrm>
            <a:off x="548640" y="4507992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731520" y="4626864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9C6B3F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24" name="Text 21"/>
          <p:cNvSpPr/>
          <p:nvPr/>
        </p:nvSpPr>
        <p:spPr>
          <a:xfrm>
            <a:off x="1645920" y="4507992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Kahverengi</a:t>
            </a:r>
            <a:endParaRPr lang="en-US" sz="1500" dirty="0"/>
          </a:p>
        </p:txBody>
      </p:sp>
      <p:sp>
        <p:nvSpPr>
          <p:cNvPr id="25" name="Shape 22"/>
          <p:cNvSpPr/>
          <p:nvPr/>
        </p:nvSpPr>
        <p:spPr>
          <a:xfrm>
            <a:off x="4114800" y="4709160"/>
            <a:ext cx="365760" cy="292608"/>
          </a:xfrm>
          <a:prstGeom prst="chevron">
            <a:avLst/>
          </a:prstGeom>
          <a:solidFill>
            <a:srgbClr val="159C8E"/>
          </a:solidFill>
          <a:ln/>
        </p:spPr>
      </p:sp>
      <p:sp>
        <p:nvSpPr>
          <p:cNvPr id="26" name="Text 23"/>
          <p:cNvSpPr/>
          <p:nvPr/>
        </p:nvSpPr>
        <p:spPr>
          <a:xfrm>
            <a:off x="4709160" y="4507992"/>
            <a:ext cx="67665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Yüksek ve dağlık alanlar</a:t>
            </a:r>
            <a:endParaRPr lang="en-US" sz="1500" dirty="0"/>
          </a:p>
        </p:txBody>
      </p:sp>
      <p:sp>
        <p:nvSpPr>
          <p:cNvPr id="27" name="Shape 24"/>
          <p:cNvSpPr/>
          <p:nvPr/>
        </p:nvSpPr>
        <p:spPr>
          <a:xfrm>
            <a:off x="548640" y="5294376"/>
            <a:ext cx="11091672" cy="694944"/>
          </a:xfrm>
          <a:prstGeom prst="roundRect">
            <a:avLst>
              <a:gd name="adj" fmla="val 1710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8" name="Shape 25"/>
          <p:cNvSpPr/>
          <p:nvPr/>
        </p:nvSpPr>
        <p:spPr>
          <a:xfrm>
            <a:off x="731520" y="5413248"/>
            <a:ext cx="777240" cy="457200"/>
          </a:xfrm>
          <a:prstGeom prst="roundRect">
            <a:avLst>
              <a:gd name="adj" fmla="val 12000"/>
            </a:avLst>
          </a:prstGeom>
          <a:solidFill>
            <a:srgbClr val="F3F4FB"/>
          </a:solidFill>
          <a:ln w="12700">
            <a:solidFill>
              <a:srgbClr val="C8C8DA"/>
            </a:solidFill>
            <a:prstDash val="solid"/>
          </a:ln>
        </p:spPr>
      </p:sp>
      <p:sp>
        <p:nvSpPr>
          <p:cNvPr id="29" name="Text 26"/>
          <p:cNvSpPr/>
          <p:nvPr/>
        </p:nvSpPr>
        <p:spPr>
          <a:xfrm>
            <a:off x="1645920" y="5294376"/>
            <a:ext cx="237744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Beyaz</a:t>
            </a:r>
            <a:endParaRPr lang="en-US" sz="1500" dirty="0"/>
          </a:p>
        </p:txBody>
      </p:sp>
      <p:sp>
        <p:nvSpPr>
          <p:cNvPr id="30" name="Shape 27"/>
          <p:cNvSpPr/>
          <p:nvPr/>
        </p:nvSpPr>
        <p:spPr>
          <a:xfrm>
            <a:off x="4114800" y="5495544"/>
            <a:ext cx="365760" cy="292608"/>
          </a:xfrm>
          <a:prstGeom prst="chevron">
            <a:avLst/>
          </a:prstGeom>
          <a:solidFill>
            <a:srgbClr val="159C8E"/>
          </a:solidFill>
          <a:ln/>
        </p:spPr>
      </p:sp>
      <p:sp>
        <p:nvSpPr>
          <p:cNvPr id="31" name="Text 28"/>
          <p:cNvSpPr/>
          <p:nvPr/>
        </p:nvSpPr>
        <p:spPr>
          <a:xfrm>
            <a:off x="4709160" y="5294376"/>
            <a:ext cx="6766560" cy="694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Buzullar (en yüksek)</a:t>
            </a:r>
            <a:endParaRPr lang="en-US" sz="1500" dirty="0"/>
          </a:p>
        </p:txBody>
      </p:sp>
      <p:sp>
        <p:nvSpPr>
          <p:cNvPr id="32" name="Text 29"/>
          <p:cNvSpPr/>
          <p:nvPr/>
        </p:nvSpPr>
        <p:spPr>
          <a:xfrm>
            <a:off x="548640" y="6355080"/>
            <a:ext cx="1109167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350" dirty="0"/>
          </a:p>
        </p:txBody>
      </p:sp>
      <p:sp>
        <p:nvSpPr>
          <p:cNvPr id="33" name="Text 3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34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GÖRECELI KONUM ÖZELLIKLERI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İlimizin Göreceli Konum Özellikleri</a:t>
            </a:r>
            <a:endParaRPr lang="en-US" sz="3100" dirty="0"/>
          </a:p>
        </p:txBody>
      </p:sp>
      <p:sp>
        <p:nvSpPr>
          <p:cNvPr id="4" name="Text 2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İlimizin göreceli konumunu anlamak için üç önemli özelliğe bakarız: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2103120"/>
            <a:ext cx="3566160" cy="35661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548640" y="2103120"/>
            <a:ext cx="3566160" cy="86868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7" name="Text 5"/>
          <p:cNvSpPr/>
          <p:nvPr/>
        </p:nvSpPr>
        <p:spPr>
          <a:xfrm>
            <a:off x="548640" y="2103120"/>
            <a:ext cx="3566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İller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1783080" y="3200400"/>
            <a:ext cx="1097280" cy="10972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373" y="3485693"/>
            <a:ext cx="526694" cy="526694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22960" y="448056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İlimizin hangi illerle sınır komşusu olduğu.</a:t>
            </a:r>
            <a:endParaRPr lang="en-US" sz="1350" dirty="0"/>
          </a:p>
        </p:txBody>
      </p:sp>
      <p:sp>
        <p:nvSpPr>
          <p:cNvPr id="11" name="Shape 8"/>
          <p:cNvSpPr/>
          <p:nvPr/>
        </p:nvSpPr>
        <p:spPr>
          <a:xfrm>
            <a:off x="4306824" y="2103120"/>
            <a:ext cx="3566160" cy="35661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306824" y="2103120"/>
            <a:ext cx="3566160" cy="86868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4306824" y="2103120"/>
            <a:ext cx="3566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Şekilleri</a:t>
            </a:r>
            <a:endParaRPr lang="en-US" sz="1700" dirty="0"/>
          </a:p>
        </p:txBody>
      </p:sp>
      <p:sp>
        <p:nvSpPr>
          <p:cNvPr id="14" name="Shape 11"/>
          <p:cNvSpPr/>
          <p:nvPr/>
        </p:nvSpPr>
        <p:spPr>
          <a:xfrm>
            <a:off x="5541264" y="3200400"/>
            <a:ext cx="1097280" cy="10972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557" y="3485693"/>
            <a:ext cx="526694" cy="526694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581144" y="448056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Dağlar, ovalar, platolar ve konumları.</a:t>
            </a:r>
            <a:endParaRPr lang="en-US" sz="1350" dirty="0"/>
          </a:p>
        </p:txBody>
      </p:sp>
      <p:sp>
        <p:nvSpPr>
          <p:cNvPr id="17" name="Shape 13"/>
          <p:cNvSpPr/>
          <p:nvPr/>
        </p:nvSpPr>
        <p:spPr>
          <a:xfrm>
            <a:off x="8065008" y="2103120"/>
            <a:ext cx="3566160" cy="35661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65008" y="2103120"/>
            <a:ext cx="3566160" cy="86868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19" name="Text 15"/>
          <p:cNvSpPr/>
          <p:nvPr/>
        </p:nvSpPr>
        <p:spPr>
          <a:xfrm>
            <a:off x="8065008" y="2103120"/>
            <a:ext cx="356616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Kaynakları</a:t>
            </a:r>
            <a:endParaRPr lang="en-US" sz="1700" dirty="0"/>
          </a:p>
        </p:txBody>
      </p:sp>
      <p:sp>
        <p:nvSpPr>
          <p:cNvPr id="20" name="Shape 16"/>
          <p:cNvSpPr/>
          <p:nvPr/>
        </p:nvSpPr>
        <p:spPr>
          <a:xfrm>
            <a:off x="9299448" y="3200400"/>
            <a:ext cx="1097280" cy="109728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741" y="3485693"/>
            <a:ext cx="526694" cy="526694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8339328" y="4480560"/>
            <a:ext cx="30175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Göller, nehirler, denizler ve kıyı özellikleri.</a:t>
            </a:r>
            <a:endParaRPr lang="en-US" sz="1350" dirty="0"/>
          </a:p>
        </p:txBody>
      </p:sp>
      <p:sp>
        <p:nvSpPr>
          <p:cNvPr id="23" name="Text 18"/>
          <p:cNvSpPr/>
          <p:nvPr/>
        </p:nvSpPr>
        <p:spPr>
          <a:xfrm>
            <a:off x="548640" y="580644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özellikler, ilimizin çevresiyle ilişkisini gösterir.</a:t>
            </a:r>
            <a:endParaRPr lang="en-US" sz="1300" dirty="0"/>
          </a:p>
        </p:txBody>
      </p:sp>
      <p:sp>
        <p:nvSpPr>
          <p:cNvPr id="24" name="Text 19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25" name="Image 3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ÖZELLIKLERI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Konumumuzu Bulmada Kullanılan Araçlar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828800"/>
            <a:ext cx="2679192" cy="3657600"/>
          </a:xfrm>
          <a:prstGeom prst="roundRect">
            <a:avLst>
              <a:gd name="adj" fmla="val 443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996" y="2057400"/>
            <a:ext cx="1554480" cy="155448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640080" y="3977640"/>
            <a:ext cx="249631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Küre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731520" y="4434840"/>
            <a:ext cx="231343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Dünyanın küçük modeli.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3346704" y="1828800"/>
            <a:ext cx="2679192" cy="3657600"/>
          </a:xfrm>
          <a:prstGeom prst="roundRect">
            <a:avLst>
              <a:gd name="adj" fmla="val 443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9060" y="2057400"/>
            <a:ext cx="1554480" cy="1554480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438144" y="3977640"/>
            <a:ext cx="249631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Harita / Atlas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3529584" y="4434840"/>
            <a:ext cx="231343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Yerlerin düzlem üzerinde çizimi.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6144768" y="1828800"/>
            <a:ext cx="2679192" cy="3657600"/>
          </a:xfrm>
          <a:prstGeom prst="roundRect">
            <a:avLst>
              <a:gd name="adj" fmla="val 443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7124" y="2057400"/>
            <a:ext cx="1554480" cy="1554480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6236208" y="3977640"/>
            <a:ext cx="249631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Pusula</a:t>
            </a:r>
            <a:endParaRPr lang="en-US" sz="1600" dirty="0"/>
          </a:p>
        </p:txBody>
      </p:sp>
      <p:sp>
        <p:nvSpPr>
          <p:cNvPr id="15" name="Text 10"/>
          <p:cNvSpPr/>
          <p:nvPr/>
        </p:nvSpPr>
        <p:spPr>
          <a:xfrm>
            <a:off x="6327648" y="4434840"/>
            <a:ext cx="231343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Yön bulmayı sağlar.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8942832" y="1828800"/>
            <a:ext cx="2679192" cy="3657600"/>
          </a:xfrm>
          <a:prstGeom prst="roundRect">
            <a:avLst>
              <a:gd name="adj" fmla="val 443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9642348" y="2194560"/>
            <a:ext cx="1280160" cy="12801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75190" y="2527402"/>
            <a:ext cx="614477" cy="614477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9034272" y="3977640"/>
            <a:ext cx="2496312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/ Telefon</a:t>
            </a:r>
            <a:endParaRPr lang="en-US" sz="1600" dirty="0"/>
          </a:p>
        </p:txBody>
      </p:sp>
      <p:sp>
        <p:nvSpPr>
          <p:cNvPr id="20" name="Text 14"/>
          <p:cNvSpPr/>
          <p:nvPr/>
        </p:nvSpPr>
        <p:spPr>
          <a:xfrm>
            <a:off x="9125712" y="4434840"/>
            <a:ext cx="231343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Anlık konum ve yol tarifi.</a:t>
            </a:r>
            <a:endParaRPr lang="en-US" sz="1250" dirty="0"/>
          </a:p>
        </p:txBody>
      </p:sp>
      <p:sp>
        <p:nvSpPr>
          <p:cNvPr id="21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Ayşe’nin Yol Tarifi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5760720" cy="4114800"/>
          </a:xfrm>
          <a:prstGeom prst="roundRect">
            <a:avLst>
              <a:gd name="adj" fmla="val 28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1234440" y="2514600"/>
            <a:ext cx="640080" cy="6400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0861" y="2681021"/>
            <a:ext cx="307238" cy="30723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2057400" y="233172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Ayşe evini tarif ediyor:</a:t>
            </a:r>
            <a:endParaRPr lang="en-US" sz="1400" dirty="0"/>
          </a:p>
        </p:txBody>
      </p:sp>
      <p:sp>
        <p:nvSpPr>
          <p:cNvPr id="10" name="Text 6"/>
          <p:cNvSpPr/>
          <p:nvPr/>
        </p:nvSpPr>
        <p:spPr>
          <a:xfrm>
            <a:off x="822960" y="3063240"/>
            <a:ext cx="521208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“Okulun hemen arkasındaki sokaktan sağa dön; caminin yanındaki pastanenin karşısında benim evim.”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822960" y="4572000"/>
            <a:ext cx="5212080" cy="1188720"/>
          </a:xfrm>
          <a:prstGeom prst="roundRect">
            <a:avLst>
              <a:gd name="adj" fmla="val 7692"/>
            </a:avLst>
          </a:prstGeom>
          <a:solidFill>
            <a:srgbClr val="D9F1EE"/>
          </a:solidFill>
          <a:ln/>
        </p:spPr>
      </p:sp>
      <p:sp>
        <p:nvSpPr>
          <p:cNvPr id="12" name="Text 8"/>
          <p:cNvSpPr/>
          <p:nvPr/>
        </p:nvSpPr>
        <p:spPr>
          <a:xfrm>
            <a:off x="1005840" y="4572000"/>
            <a:ext cx="484632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Ayşe koordinat değil, çevredeki yerlere göre GÖRECELİ konum kullanıyor!</a:t>
            </a:r>
            <a:endParaRPr lang="en-US" sz="1350" dirty="0"/>
          </a:p>
        </p:txBody>
      </p:sp>
      <p:sp>
        <p:nvSpPr>
          <p:cNvPr id="13" name="Shape 9"/>
          <p:cNvSpPr/>
          <p:nvPr/>
        </p:nvSpPr>
        <p:spPr>
          <a:xfrm>
            <a:off x="6492240" y="1828800"/>
            <a:ext cx="5148072" cy="4114800"/>
          </a:xfrm>
          <a:prstGeom prst="roundRect">
            <a:avLst>
              <a:gd name="adj" fmla="val 288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Text 10"/>
          <p:cNvSpPr/>
          <p:nvPr/>
        </p:nvSpPr>
        <p:spPr>
          <a:xfrm>
            <a:off x="6766560" y="205740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Düşünelim</a:t>
            </a:r>
            <a:endParaRPr lang="en-US" sz="1700" dirty="0"/>
          </a:p>
        </p:txBody>
      </p:sp>
      <p:sp>
        <p:nvSpPr>
          <p:cNvPr id="15" name="Shape 11"/>
          <p:cNvSpPr/>
          <p:nvPr/>
        </p:nvSpPr>
        <p:spPr>
          <a:xfrm>
            <a:off x="6858000" y="269748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872" y="2816352"/>
            <a:ext cx="219456" cy="219456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7452360" y="2560320"/>
            <a:ext cx="3977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Ayşe hangi konum türünü kullanıyor?</a:t>
            </a:r>
            <a:endParaRPr lang="en-US" sz="1350" dirty="0"/>
          </a:p>
        </p:txBody>
      </p:sp>
      <p:sp>
        <p:nvSpPr>
          <p:cNvPr id="18" name="Shape 13"/>
          <p:cNvSpPr/>
          <p:nvPr/>
        </p:nvSpPr>
        <p:spPr>
          <a:xfrm>
            <a:off x="6858000" y="365760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872" y="3776472"/>
            <a:ext cx="219456" cy="219456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7452360" y="3520440"/>
            <a:ext cx="3977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 olsaydın evini nasıl tarif ederdin?</a:t>
            </a:r>
            <a:endParaRPr lang="en-US" sz="1350" dirty="0"/>
          </a:p>
        </p:txBody>
      </p:sp>
      <p:sp>
        <p:nvSpPr>
          <p:cNvPr id="21" name="Shape 15"/>
          <p:cNvSpPr/>
          <p:nvPr/>
        </p:nvSpPr>
        <p:spPr>
          <a:xfrm>
            <a:off x="6858000" y="4617720"/>
            <a:ext cx="457200" cy="4572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76872" y="4736592"/>
            <a:ext cx="219456" cy="219456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7452360" y="4480560"/>
            <a:ext cx="39776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günlük hayatta neden önemli?</a:t>
            </a:r>
            <a:endParaRPr lang="en-US" sz="135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Özellik Avı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özellik ilimizin GÖRECELİ konumunu belirlemede kullanılır mı?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illerimiz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Enlem ve boylam dereceleri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şekilleri (dağ, ova)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kaynakları (göl, nehir)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iller, yer şekilleri ve su kaynakları göreceli konumu belirler. Enlem-boylam ise MUTLAK konumdur.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illerimiz</a:t>
            </a:r>
            <a:endParaRPr lang="en-US" sz="145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EVET</a:t>
            </a:r>
            <a:endParaRPr lang="en-US" sz="11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Enlem ve boylam dereceleri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HAYIR</a:t>
            </a:r>
            <a:endParaRPr lang="en-US" sz="11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şekilleri (dağ, ova)</a:t>
            </a:r>
            <a:endParaRPr lang="en-US" sz="145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EVET</a:t>
            </a:r>
            <a:endParaRPr lang="en-US" sz="11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 kaynakları (göl, nehir)</a:t>
            </a:r>
            <a:endParaRPr lang="en-US" sz="145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EVET</a:t>
            </a:r>
            <a:endParaRPr lang="en-US" sz="110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mı, Göreceli mi?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1005840"/>
          </a:xfrm>
          <a:prstGeom prst="roundRect">
            <a:avLst>
              <a:gd name="adj" fmla="val 1181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914400" y="2084832"/>
            <a:ext cx="548640" cy="5486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7046" y="2227478"/>
            <a:ext cx="263347" cy="26334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1600200" y="1828800"/>
            <a:ext cx="97840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ifadeyi okuyacağım. MUTLAK konumsa AYAĞA KALK, GÖRECELİ konumsa OTUR! Önce grubunuz karar versin.</a:t>
            </a:r>
            <a:endParaRPr lang="en-US" sz="1550" dirty="0"/>
          </a:p>
        </p:txBody>
      </p:sp>
      <p:sp>
        <p:nvSpPr>
          <p:cNvPr id="10" name="Shape 6"/>
          <p:cNvSpPr/>
          <p:nvPr/>
        </p:nvSpPr>
        <p:spPr>
          <a:xfrm>
            <a:off x="548640" y="30632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822960" y="326440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719" y="3395167"/>
            <a:ext cx="241402" cy="241402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508760" y="306324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“Türkiye 36°–42° Kuzey paralelleri arasında”</a:t>
            </a:r>
            <a:endParaRPr lang="en-US" sz="1250" dirty="0"/>
          </a:p>
        </p:txBody>
      </p:sp>
      <p:sp>
        <p:nvSpPr>
          <p:cNvPr id="14" name="Shape 9"/>
          <p:cNvSpPr/>
          <p:nvPr/>
        </p:nvSpPr>
        <p:spPr>
          <a:xfrm>
            <a:off x="6181344" y="30632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0"/>
          <p:cNvSpPr/>
          <p:nvPr/>
        </p:nvSpPr>
        <p:spPr>
          <a:xfrm>
            <a:off x="6455664" y="326440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3395167"/>
            <a:ext cx="241402" cy="241402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7141464" y="306324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“Edirne’nin batısında Yunanistan var”</a:t>
            </a:r>
            <a:endParaRPr lang="en-US" sz="1250" dirty="0"/>
          </a:p>
        </p:txBody>
      </p:sp>
      <p:sp>
        <p:nvSpPr>
          <p:cNvPr id="18" name="Shape 12"/>
          <p:cNvSpPr/>
          <p:nvPr/>
        </p:nvSpPr>
        <p:spPr>
          <a:xfrm>
            <a:off x="548640" y="411480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3"/>
          <p:cNvSpPr/>
          <p:nvPr/>
        </p:nvSpPr>
        <p:spPr>
          <a:xfrm>
            <a:off x="822960" y="431596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719" y="4446727"/>
            <a:ext cx="241402" cy="241402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1508760" y="411480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“Ankara 39° Kuzey’de”</a:t>
            </a:r>
            <a:endParaRPr lang="en-US" sz="1250" dirty="0"/>
          </a:p>
        </p:txBody>
      </p:sp>
      <p:sp>
        <p:nvSpPr>
          <p:cNvPr id="22" name="Shape 15"/>
          <p:cNvSpPr/>
          <p:nvPr/>
        </p:nvSpPr>
        <p:spPr>
          <a:xfrm>
            <a:off x="6181344" y="411480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6"/>
          <p:cNvSpPr/>
          <p:nvPr/>
        </p:nvSpPr>
        <p:spPr>
          <a:xfrm>
            <a:off x="6455664" y="431596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4446727"/>
            <a:ext cx="241402" cy="241402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7141464" y="411480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“Evimiz okulun kuzeyinde”</a:t>
            </a:r>
            <a:endParaRPr lang="en-US" sz="1250" dirty="0"/>
          </a:p>
        </p:txBody>
      </p:sp>
      <p:sp>
        <p:nvSpPr>
          <p:cNvPr id="26" name="Shape 18"/>
          <p:cNvSpPr/>
          <p:nvPr/>
        </p:nvSpPr>
        <p:spPr>
          <a:xfrm>
            <a:off x="548640" y="516636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19"/>
          <p:cNvSpPr/>
          <p:nvPr/>
        </p:nvSpPr>
        <p:spPr>
          <a:xfrm>
            <a:off x="822960" y="536752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719" y="5498287"/>
            <a:ext cx="241402" cy="241402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1508760" y="516636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“İstanbul 28° Doğu boylamında”</a:t>
            </a:r>
            <a:endParaRPr lang="en-US" sz="1250" dirty="0"/>
          </a:p>
        </p:txBody>
      </p:sp>
      <p:sp>
        <p:nvSpPr>
          <p:cNvPr id="30" name="Shape 21"/>
          <p:cNvSpPr/>
          <p:nvPr/>
        </p:nvSpPr>
        <p:spPr>
          <a:xfrm>
            <a:off x="6181344" y="516636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1" name="Shape 22"/>
          <p:cNvSpPr/>
          <p:nvPr/>
        </p:nvSpPr>
        <p:spPr>
          <a:xfrm>
            <a:off x="6455664" y="5367528"/>
            <a:ext cx="502920" cy="5029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2" name="Image 7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5498287"/>
            <a:ext cx="241402" cy="241402"/>
          </a:xfrm>
          <a:prstGeom prst="rect">
            <a:avLst/>
          </a:prstGeom>
        </p:spPr>
      </p:pic>
      <p:sp>
        <p:nvSpPr>
          <p:cNvPr id="33" name="Text 23"/>
          <p:cNvSpPr/>
          <p:nvPr/>
        </p:nvSpPr>
        <p:spPr>
          <a:xfrm>
            <a:off x="7141464" y="5166360"/>
            <a:ext cx="43434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“Komşu ilimizin batısında deniz var”</a:t>
            </a:r>
            <a:endParaRPr lang="en-US" sz="1250" dirty="0"/>
          </a:p>
        </p:txBody>
      </p:sp>
      <p:sp>
        <p:nvSpPr>
          <p:cNvPr id="34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35" name="Image 8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mı, Göreceli mi?  ·  Cevaplar</a:t>
            </a:r>
            <a:endParaRPr lang="en-US" sz="27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868680"/>
          </a:xfrm>
          <a:prstGeom prst="roundRect">
            <a:avLst>
              <a:gd name="adj" fmla="val 1368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822960" y="182880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Koordinat/derece → MUTLAK (ayağa kalk).   Çevreye göre tarif → GÖRECELİ (otur).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548640" y="292608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822960" y="3127248"/>
            <a:ext cx="502920" cy="50292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719" y="3258007"/>
            <a:ext cx="241402" cy="24140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508760" y="298094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“Türkiye 36°–42° Kuzey paralelleri arasında”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4572000" y="318211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13" name="Text 9"/>
          <p:cNvSpPr/>
          <p:nvPr/>
        </p:nvSpPr>
        <p:spPr>
          <a:xfrm>
            <a:off x="4572000" y="318211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950" dirty="0"/>
          </a:p>
        </p:txBody>
      </p:sp>
      <p:sp>
        <p:nvSpPr>
          <p:cNvPr id="14" name="Shape 10"/>
          <p:cNvSpPr/>
          <p:nvPr/>
        </p:nvSpPr>
        <p:spPr>
          <a:xfrm>
            <a:off x="6181344" y="292608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1"/>
          <p:cNvSpPr/>
          <p:nvPr/>
        </p:nvSpPr>
        <p:spPr>
          <a:xfrm>
            <a:off x="6455664" y="3127248"/>
            <a:ext cx="502920" cy="50292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3258007"/>
            <a:ext cx="241402" cy="241402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7141464" y="298094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“Edirne’nin batısında Yunanistan var”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10204704" y="318211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19" name="Text 14"/>
          <p:cNvSpPr/>
          <p:nvPr/>
        </p:nvSpPr>
        <p:spPr>
          <a:xfrm>
            <a:off x="10204704" y="318211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950" dirty="0"/>
          </a:p>
        </p:txBody>
      </p:sp>
      <p:sp>
        <p:nvSpPr>
          <p:cNvPr id="20" name="Shape 15"/>
          <p:cNvSpPr/>
          <p:nvPr/>
        </p:nvSpPr>
        <p:spPr>
          <a:xfrm>
            <a:off x="548640" y="39776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6"/>
          <p:cNvSpPr/>
          <p:nvPr/>
        </p:nvSpPr>
        <p:spPr>
          <a:xfrm>
            <a:off x="822960" y="4178808"/>
            <a:ext cx="502920" cy="50292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719" y="4309567"/>
            <a:ext cx="241402" cy="241402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1508760" y="403250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“Ankara 39° Kuzey’de”</a:t>
            </a:r>
            <a:endParaRPr lang="en-US" sz="1150" dirty="0"/>
          </a:p>
        </p:txBody>
      </p:sp>
      <p:sp>
        <p:nvSpPr>
          <p:cNvPr id="24" name="Shape 18"/>
          <p:cNvSpPr/>
          <p:nvPr/>
        </p:nvSpPr>
        <p:spPr>
          <a:xfrm>
            <a:off x="4572000" y="423367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25" name="Text 19"/>
          <p:cNvSpPr/>
          <p:nvPr/>
        </p:nvSpPr>
        <p:spPr>
          <a:xfrm>
            <a:off x="4572000" y="423367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950" dirty="0"/>
          </a:p>
        </p:txBody>
      </p:sp>
      <p:sp>
        <p:nvSpPr>
          <p:cNvPr id="26" name="Shape 20"/>
          <p:cNvSpPr/>
          <p:nvPr/>
        </p:nvSpPr>
        <p:spPr>
          <a:xfrm>
            <a:off x="6181344" y="397764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21"/>
          <p:cNvSpPr/>
          <p:nvPr/>
        </p:nvSpPr>
        <p:spPr>
          <a:xfrm>
            <a:off x="6455664" y="4178808"/>
            <a:ext cx="502920" cy="50292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4309567"/>
            <a:ext cx="241402" cy="241402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7141464" y="403250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“Evimiz okulun kuzeyinde”</a:t>
            </a:r>
            <a:endParaRPr lang="en-US" sz="1150" dirty="0"/>
          </a:p>
        </p:txBody>
      </p:sp>
      <p:sp>
        <p:nvSpPr>
          <p:cNvPr id="30" name="Shape 23"/>
          <p:cNvSpPr/>
          <p:nvPr/>
        </p:nvSpPr>
        <p:spPr>
          <a:xfrm>
            <a:off x="10204704" y="423367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31" name="Text 24"/>
          <p:cNvSpPr/>
          <p:nvPr/>
        </p:nvSpPr>
        <p:spPr>
          <a:xfrm>
            <a:off x="10204704" y="423367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950" dirty="0"/>
          </a:p>
        </p:txBody>
      </p:sp>
      <p:sp>
        <p:nvSpPr>
          <p:cNvPr id="32" name="Shape 25"/>
          <p:cNvSpPr/>
          <p:nvPr/>
        </p:nvSpPr>
        <p:spPr>
          <a:xfrm>
            <a:off x="548640" y="502920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3" name="Shape 26"/>
          <p:cNvSpPr/>
          <p:nvPr/>
        </p:nvSpPr>
        <p:spPr>
          <a:xfrm>
            <a:off x="822960" y="5230368"/>
            <a:ext cx="502920" cy="50292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719" y="5361127"/>
            <a:ext cx="241402" cy="241402"/>
          </a:xfrm>
          <a:prstGeom prst="rect">
            <a:avLst/>
          </a:prstGeom>
        </p:spPr>
      </p:pic>
      <p:sp>
        <p:nvSpPr>
          <p:cNvPr id="35" name="Text 27"/>
          <p:cNvSpPr/>
          <p:nvPr/>
        </p:nvSpPr>
        <p:spPr>
          <a:xfrm>
            <a:off x="1508760" y="508406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“İstanbul 28° Doğu boylamında”</a:t>
            </a:r>
            <a:endParaRPr lang="en-US" sz="1150" dirty="0"/>
          </a:p>
        </p:txBody>
      </p:sp>
      <p:sp>
        <p:nvSpPr>
          <p:cNvPr id="36" name="Shape 28"/>
          <p:cNvSpPr/>
          <p:nvPr/>
        </p:nvSpPr>
        <p:spPr>
          <a:xfrm>
            <a:off x="4572000" y="528523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37" name="Text 29"/>
          <p:cNvSpPr/>
          <p:nvPr/>
        </p:nvSpPr>
        <p:spPr>
          <a:xfrm>
            <a:off x="4572000" y="528523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950" dirty="0"/>
          </a:p>
        </p:txBody>
      </p:sp>
      <p:sp>
        <p:nvSpPr>
          <p:cNvPr id="38" name="Shape 30"/>
          <p:cNvSpPr/>
          <p:nvPr/>
        </p:nvSpPr>
        <p:spPr>
          <a:xfrm>
            <a:off x="6181344" y="5029200"/>
            <a:ext cx="5440680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39" name="Shape 31"/>
          <p:cNvSpPr/>
          <p:nvPr/>
        </p:nvSpPr>
        <p:spPr>
          <a:xfrm>
            <a:off x="6455664" y="5230368"/>
            <a:ext cx="502920" cy="50292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4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6423" y="5361127"/>
            <a:ext cx="241402" cy="241402"/>
          </a:xfrm>
          <a:prstGeom prst="rect">
            <a:avLst/>
          </a:prstGeom>
        </p:spPr>
      </p:pic>
      <p:sp>
        <p:nvSpPr>
          <p:cNvPr id="41" name="Text 32"/>
          <p:cNvSpPr/>
          <p:nvPr/>
        </p:nvSpPr>
        <p:spPr>
          <a:xfrm>
            <a:off x="7141464" y="5084064"/>
            <a:ext cx="30632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“Komşu ilimizin batısında deniz var”</a:t>
            </a:r>
            <a:endParaRPr lang="en-US" sz="1150" dirty="0"/>
          </a:p>
        </p:txBody>
      </p:sp>
      <p:sp>
        <p:nvSpPr>
          <p:cNvPr id="42" name="Shape 33"/>
          <p:cNvSpPr/>
          <p:nvPr/>
        </p:nvSpPr>
        <p:spPr>
          <a:xfrm>
            <a:off x="10204704" y="5285232"/>
            <a:ext cx="1280160" cy="438912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43" name="Text 34"/>
          <p:cNvSpPr/>
          <p:nvPr/>
        </p:nvSpPr>
        <p:spPr>
          <a:xfrm>
            <a:off x="10204704" y="5285232"/>
            <a:ext cx="128016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950" dirty="0"/>
          </a:p>
        </p:txBody>
      </p:sp>
      <p:sp>
        <p:nvSpPr>
          <p:cNvPr id="44" name="Text 3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45" name="Image 7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822960" y="1965960"/>
            <a:ext cx="3383280" cy="2011680"/>
          </a:xfrm>
          <a:prstGeom prst="roundRect">
            <a:avLst>
              <a:gd name="adj" fmla="val 590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2057400" y="2194560"/>
            <a:ext cx="914400" cy="9144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144" y="2432304"/>
            <a:ext cx="438912" cy="4389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3200400"/>
            <a:ext cx="3291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COĞRAFİ KONUM</a:t>
            </a:r>
            <a:endParaRPr lang="en-US" sz="1400" dirty="0"/>
          </a:p>
        </p:txBody>
      </p:sp>
      <p:sp>
        <p:nvSpPr>
          <p:cNvPr id="11" name="Shape 8"/>
          <p:cNvSpPr/>
          <p:nvPr/>
        </p:nvSpPr>
        <p:spPr>
          <a:xfrm>
            <a:off x="425196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2" name="Shape 9"/>
          <p:cNvSpPr/>
          <p:nvPr/>
        </p:nvSpPr>
        <p:spPr>
          <a:xfrm>
            <a:off x="4754880" y="1371600"/>
            <a:ext cx="3383280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Text 10"/>
          <p:cNvSpPr/>
          <p:nvPr/>
        </p:nvSpPr>
        <p:spPr>
          <a:xfrm>
            <a:off x="4800600" y="146304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</a:t>
            </a:r>
            <a:endParaRPr lang="en-US" sz="1400" dirty="0"/>
          </a:p>
        </p:txBody>
      </p:sp>
      <p:sp>
        <p:nvSpPr>
          <p:cNvPr id="14" name="Text 11"/>
          <p:cNvSpPr/>
          <p:nvPr/>
        </p:nvSpPr>
        <p:spPr>
          <a:xfrm>
            <a:off x="4800600" y="1965960"/>
            <a:ext cx="3291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Koordinatlar · sabit</a:t>
            </a:r>
            <a:endParaRPr lang="en-US" sz="1200" dirty="0"/>
          </a:p>
        </p:txBody>
      </p:sp>
      <p:sp>
        <p:nvSpPr>
          <p:cNvPr id="15" name="Shape 12"/>
          <p:cNvSpPr/>
          <p:nvPr/>
        </p:nvSpPr>
        <p:spPr>
          <a:xfrm>
            <a:off x="4754880" y="3063240"/>
            <a:ext cx="3383280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4800600" y="3154680"/>
            <a:ext cx="3291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 KONUM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4800600" y="3657600"/>
            <a:ext cx="32918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Çevreye göre · değişir</a:t>
            </a:r>
            <a:endParaRPr lang="en-US" sz="1200" dirty="0"/>
          </a:p>
        </p:txBody>
      </p:sp>
      <p:sp>
        <p:nvSpPr>
          <p:cNvPr id="18" name="Shape 15"/>
          <p:cNvSpPr/>
          <p:nvPr/>
        </p:nvSpPr>
        <p:spPr>
          <a:xfrm>
            <a:off x="818388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6"/>
          <p:cNvSpPr/>
          <p:nvPr/>
        </p:nvSpPr>
        <p:spPr>
          <a:xfrm>
            <a:off x="8686800" y="1965960"/>
            <a:ext cx="2953512" cy="2011680"/>
          </a:xfrm>
          <a:prstGeom prst="roundRect">
            <a:avLst>
              <a:gd name="adj" fmla="val 5909"/>
            </a:avLst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4100" y="2432304"/>
            <a:ext cx="438912" cy="438912"/>
          </a:xfrm>
          <a:prstGeom prst="rect">
            <a:avLst/>
          </a:prstGeom>
        </p:spPr>
      </p:pic>
      <p:sp>
        <p:nvSpPr>
          <p:cNvPr id="22" name="Text 18"/>
          <p:cNvSpPr/>
          <p:nvPr/>
        </p:nvSpPr>
        <p:spPr>
          <a:xfrm>
            <a:off x="8732520" y="3200400"/>
            <a:ext cx="28620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ÖZELLİKLER</a:t>
            </a:r>
            <a:endParaRPr lang="en-US" sz="1300" dirty="0"/>
          </a:p>
        </p:txBody>
      </p:sp>
      <p:sp>
        <p:nvSpPr>
          <p:cNvPr id="23" name="Text 19"/>
          <p:cNvSpPr/>
          <p:nvPr/>
        </p:nvSpPr>
        <p:spPr>
          <a:xfrm>
            <a:off x="8732520" y="3566160"/>
            <a:ext cx="28620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Komşu il · yer şekli · su</a:t>
            </a:r>
            <a:endParaRPr lang="en-US" sz="1050" dirty="0"/>
          </a:p>
        </p:txBody>
      </p:sp>
      <p:sp>
        <p:nvSpPr>
          <p:cNvPr id="24" name="Shape 20"/>
          <p:cNvSpPr/>
          <p:nvPr/>
        </p:nvSpPr>
        <p:spPr>
          <a:xfrm>
            <a:off x="822960" y="5029200"/>
            <a:ext cx="10817352" cy="914400"/>
          </a:xfrm>
          <a:prstGeom prst="roundRect">
            <a:avLst>
              <a:gd name="adj" fmla="val 12000"/>
            </a:avLst>
          </a:prstGeom>
          <a:solidFill>
            <a:srgbClr val="211E52"/>
          </a:solidFill>
          <a:ln/>
        </p:spPr>
      </p:sp>
      <p:sp>
        <p:nvSpPr>
          <p:cNvPr id="25" name="Text 21"/>
          <p:cNvSpPr/>
          <p:nvPr/>
        </p:nvSpPr>
        <p:spPr>
          <a:xfrm>
            <a:off x="1097280" y="5029200"/>
            <a:ext cx="10241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 → mutlak (koordinat) ya da göreceli (çevre) olur; göreceli konumu komşu il, yer şekli ve su kaynakları belirler.</a:t>
            </a:r>
            <a:endParaRPr lang="en-US" sz="1450" dirty="0"/>
          </a:p>
        </p:txBody>
      </p:sp>
      <p:sp>
        <p:nvSpPr>
          <p:cNvPr id="26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konum, bir yerin yeryüzündeki yeridir; mutlak ve göreceli olmak üzere ikiye ayrılır.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 koordinatlarla (enlem–boylam) belirlenir ve hiç değişmez.</a:t>
            </a:r>
            <a:endParaRPr lang="en-US" sz="140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 çevredeki yerlere göre belirlenir ve değişebilir.</a:t>
            </a:r>
            <a:endParaRPr lang="en-US" sz="140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İlimizin göreceli konumunu komşu iller, yeryüzü şekilleri ve su kaynakları belirler.</a:t>
            </a:r>
            <a:endParaRPr lang="en-US" sz="140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haritada renkler yüksekliği gösterir: mavi–yeşil–sarı–kahverengi–beyaz.</a:t>
            </a:r>
            <a:endParaRPr lang="en-US" sz="140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487168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Coğrafi konum kaç türlüdür? Açıklayınız.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22960" y="3145536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konumun en önemli özelliği nedir?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22960" y="3803904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 konumu belirleyen faktörler nelerdir?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822960" y="4462272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haritalarda mavi renk neyi gösterir?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22960" y="5120640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Deniz seviyesine yakın alçak yerler hangi renkle gösterilir?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İstanbul’un göreceli konumunu komşu iller açısından açıklayınız.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Neden aynı yerin farklı göreceli konumları olabilir? Örnek veriniz.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hayatta göreceli konum kullanmanın avantajları nelerdir?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evinin yerini bir arkadaşına göreceli konum kullanarak tarif et.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Yaşadığın ilin komşu illerini ve onlara göre konumunu yaz.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“Mutlak konum hiç değişmez ama göreceli konum kişiye göre değişebilir.” Bu ifadeye katılıyor musun? Bir örnekle açıkla.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Göreceli Konum Şifresi</a:t>
            </a:r>
            <a:endParaRPr lang="en-US" sz="27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Koordinatlarla belirlenen, hiç değişmeyen konum türü?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1783080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Çevredeki yerlere göre belirlenen, değişebilen konum türü?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7415784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haritada yüksek ve dağlık alanları gösteren renk?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1783080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Fiziki haritada mavi renk neyi gösterir? (tek kelime)</a:t>
            </a:r>
            <a:endParaRPr lang="en-US" sz="1250" dirty="0"/>
          </a:p>
        </p:txBody>
      </p:sp>
      <p:sp>
        <p:nvSpPr>
          <p:cNvPr id="33" name="Text 26"/>
          <p:cNvSpPr/>
          <p:nvPr/>
        </p:nvSpPr>
        <p:spPr>
          <a:xfrm>
            <a:off x="7415784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 ve göreceli konumu, harita renklerini artık çok iyi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1005840" y="4434840"/>
            <a:ext cx="1017727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2801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2806" y="4806086"/>
            <a:ext cx="263347" cy="2633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9019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MUTLAK</a:t>
            </a:r>
            <a:endParaRPr lang="en-US" sz="1050" dirty="0"/>
          </a:p>
        </p:txBody>
      </p:sp>
      <p:sp>
        <p:nvSpPr>
          <p:cNvPr id="13" name="Shape 7"/>
          <p:cNvSpPr/>
          <p:nvPr/>
        </p:nvSpPr>
        <p:spPr>
          <a:xfrm>
            <a:off x="37947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37406" y="4806086"/>
            <a:ext cx="263347" cy="263347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4165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GÖRECELİ</a:t>
            </a:r>
            <a:endParaRPr lang="en-US" sz="1050" dirty="0"/>
          </a:p>
        </p:txBody>
      </p:sp>
      <p:sp>
        <p:nvSpPr>
          <p:cNvPr id="16" name="Shape 9"/>
          <p:cNvSpPr/>
          <p:nvPr/>
        </p:nvSpPr>
        <p:spPr>
          <a:xfrm>
            <a:off x="63093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06" y="4806086"/>
            <a:ext cx="263347" cy="263347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311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KAHVERENGİ</a:t>
            </a:r>
            <a:endParaRPr lang="en-US" sz="1050" dirty="0"/>
          </a:p>
        </p:txBody>
      </p:sp>
      <p:sp>
        <p:nvSpPr>
          <p:cNvPr id="19" name="Shape 11"/>
          <p:cNvSpPr/>
          <p:nvPr/>
        </p:nvSpPr>
        <p:spPr>
          <a:xfrm>
            <a:off x="88239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6606" y="4806086"/>
            <a:ext cx="263347" cy="263347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445752" y="4617720"/>
            <a:ext cx="1828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2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</a:t>
            </a:r>
            <a:endParaRPr lang="en-US" sz="105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“Yaşadığımız İlin Göreceli Konumu” konusunu başarıyla tamamladın.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7818120" y="4709160"/>
            <a:ext cx="3566160" cy="0"/>
          </a:xfrm>
          <a:prstGeom prst="line">
            <a:avLst/>
          </a:prstGeom>
          <a:noFill/>
          <a:ln w="12700">
            <a:solidFill>
              <a:srgbClr val="4A47A0"/>
            </a:solidFill>
            <a:prstDash val="solid"/>
          </a:ln>
        </p:spPr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3755</Words>
  <Application>Microsoft Office PowerPoint</Application>
  <PresentationFormat>Geniş ekran</PresentationFormat>
  <Paragraphs>372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3</cp:revision>
  <dcterms:created xsi:type="dcterms:W3CDTF">2026-07-22T21:42:54Z</dcterms:created>
  <dcterms:modified xsi:type="dcterms:W3CDTF">2026-07-26T10:53:19Z</dcterms:modified>
</cp:coreProperties>
</file>