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98" d="100"/>
          <a:sy n="98" d="100"/>
        </p:scale>
        <p:origin x="8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4356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"Bugün yardımlaşma ve dayanışmayı, tarihten güzel örnekleri ve sivil toplum kuruluşlarını keşfedeceğiz. Dört yıldız görevimiz var; en çok yıldızı toplayan grup şampiyon!" Sınıfı 4-5 gruba ayırın.
⏱️ SÜRE: 2 dk
🖼️ GÖRSEL: El ele veren insanlar. EN prompt: "people helping each other, hands together, indigo gold, flat"
✨ ANİMASYON &amp; GEÇİŞ: Başlık Fade In. Geçiş: Morph.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"Bugünün kazanımı bu. Ders sonunda bu dört şeyi rahatça yapıyor olacaksınız."
⏱️ SÜRE: 2 dk
🖼️ GÖRSEL: Hedef ikonları. EN prompt: "target compass flat icons"
✨ ANİMASYON &amp; GEÇİŞ: Kartlar Fade.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"Dört görev, her doğruda bir yıldız. Tahtaya grup isimlerini yazalım."
⏱️ SÜRE: 2 dk
🖼️ GÖRSEL: Rozetler. EN prompt: "four gamification badges, gold teal"
✨ ANİMASYON &amp; GEÇİŞ: Kartlar Zoom In.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"Dört durağımız var: kavramlar, tarihten örnekler, STK’lar ve faydaları. Başlıyoruz!"
⏱️ SÜRE: 1 dk
🖼️ GÖRSEL: Yol haritası. EN prompt: "road map four stops flat"
✨ ANİMASYON &amp; GEÇİŞ: Duraklar Wipe.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"Gerçek bir olay: bir okul deprem için kermes düzenledi. 5N1K ile inceleyelim: kim, ne zaman, nerede, nasıl, neden, ne? Peki bunun topluma faydası ne oldu?"
⏱️ SÜRE: 2 dk
🖼️ GÖRSEL: Kermes fotoğrafı (kullanıcı sunumundan).
✨ ANİMASYON &amp; GEÇİŞ: 5N1K kartları Appear. Geçiş: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"İki kavram benzer ama farklı. Yardımlaşma daha çok kişiler arası destektir. Dayanışma ise bir toplumun, kurumların ortak değerde birleşip birlikte hareket etmesidir."
⏱️ SÜRE: 2 dk
🖼️ GÖRSEL: Yardımlaşma vs dayanışma. EN prompt: "two hands helping vs group together, teal coral"
✨ ANİMASYON &amp; GEÇİŞ: Kartlar Fade.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"Dört durum var. Hangisi yardımlaşma/dayanışma örneği, hangisi değil? Grubunuz karar versin, sonra açacağız."
⏱️ SÜRE: 1,5 dk
🖼️ GÖRSEL: Tartışan gruplar. EN prompt: "children discussing, question marks, gold bg"
✨ ANİMASYON &amp; GEÇİŞ: Kartlar Fade. Cevap slaytına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"Kermes ve kitap bağışı → örnek. İtmek ve görmezden gelmek → değil. Doğru bilen gruplara yıldız verin."
⏱️ SÜRE: 1 dk
🖼️ GÖRSEL: Onaylar. EN prompt: "check cross badges teal coral"
✨ ANİMASYON &amp; GEÇİŞ: Cevaplar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"Sadaka taşı çok zarif bir uygulama. Veren de alan da birbirini görmez; kimse utanmaz. İnsan onuru en önde. Bu bizim kültürümüzün güzelliği."
⏱️ SÜRE: 2 dk
🖼️ GÖRSEL: Sadaka taşı fotoğrafı (kullanıcı sunumundan).
✨ ANİMASYON &amp; GEÇİŞ: Maddeler Wipe sırayla.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"İki güzel uygulama daha: askıda ekmek ve zimem defteri. İkisinin de ortak ilkesi: veren el alan eli görmez. Yani yardım gizli kalır, kimse mahcup olmaz."
⏱️ SÜRE: 2 dk
🖼️ GÖRSEL: Askıda ekmek ve defter fotoğrafları (kullanıcı sunumundan).
✨ ANİMASYON &amp; GEÇİŞ: Kartlar Fade; söz Zoom.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"İmece: köyde herkesin sırayla birbirine el birliğiyle yardım etmesi. Yol yapımı, harman, ev inşası… hep birlikte. Bu, köydeki dayanışmanın en güzel örneği."
⏱️ SÜRE: 2 dk
🖼️ GÖRSEL: İmece fotoğrafı (kullanıcı sunumundan).
✨ ANİMASYON &amp; GEÇİŞ: Metin Wipe; foto Fade.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"Kurtuluş Savaşı’nda Tekalif-i Milliye emirleri çıktı: halk, ordusu için elindekini paylaştı. Bu, milletçe dayanışmanın en güçlü örneğidir."
⏱️ SÜRE: 2 dk
🖼️ GÖRSEL: Tekalif-i Milliye görseli (kullanıcı sunumundan).
✨ ANİMASYON &amp; GEÇİŞ: Kartlar Fade.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"Tarih dedektifleri! Dört bilgi var; hangisi doğru hangisi yanlış? İpucu: askıda ekmekte veren el alan eli GÖRMEZ; Tekalif-i Milliye bir yükümlülüktür."
⏱️ SÜRE: 1,5 dk
🖼️ GÖRSEL: Dedektif. EN prompt: "detective magnifying glass, gold bg"
✨ ANİMASYON &amp; GEÇİŞ: Kartlar Fade. Cevap slaytına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"Sadaka taşı ve imece → doğru. Veren el alanı görür ve Tekalif eğlence → yanlış. Doğru bilen gruplara yıldız."
⏱️ SÜRE: 1 dk
🖼️ GÖRSEL: Onaylar. EN prompt: "check cross teal coral"
✨ ANİMASYON &amp; GEÇİŞ: Cevaplar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"STK’lar devletin dışında, gönüllü insanların kâr amacı gütmeden kurduğu kuruluşlardır: oda, sendika, dernek, vakıf. Amaçları toplumun ihtiyacını karşılamak."
⏱️ SÜRE: 2 dk
🖼️ GÖRSEL: STK türleri. EN prompt: "NGO icons association foundation union, flat"
✨ ANİMASYON &amp; GEÇİŞ: Kartlar Zoom In.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"STK’lar üç ana alanda çalışır: eğitim, sağlık, çevre. Aklınıza hangi kuruluşlar geliyor? Şimdi en bilinen ikisine bakalım."
⏱️ SÜRE: 1,5 dk
🖼️ GÖRSEL: Eğitim/sağlık/çevre. EN prompt: "education health environment three icons, teal coral gold"
✨ ANİMASYON &amp; GEÇİŞ: Sütunlar Wipe.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"STK uzmanı olmaya hazır mısınız? İpucu: STK’lar gönüllüdür, kâr amacı GÜTMEZ ve sadece devlet tarafından kurulmaz."
⏱️ SÜRE: 1,5 dk
🖼️ GÖRSEL: STK. EN prompt: "NGO volunteers, gold bg"
✨ ANİMASYON &amp; GEÇİŞ: Kartlar Fade. Cevap slaytına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"Gönüllülük ve dernek/vakıf → doğru. Kâr amacı ve sadece devlet kurar → yanlış. Doğru bilen gruplara yıldız."
⏱️ SÜRE: 1 dk
🖼️ GÖRSEL: Onaylar. EN prompt: "check cross teal coral"
✨ ANİMASYON &amp; GEÇİŞ: Cevaplar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"Türk Kızılay 1868’de kuruldu. Afetlerde barınma, gıda, giysi yardımı yapar. 2. El Tekstil projesiyle kullanmadığımız kıyafetler ihtiyaç sahiplerine ulaşır. Siz eski kıyafetlerinizi ne yapıyorsunuz?"
⏱️ SÜRE: 2 dk
🖼️ GÖRSEL: Kızılay yardım (stilize). EN prompt: "humanitarian aid boxes, red accents, flat"
✨ ANİMASYON &amp; GEÇİŞ: Kartlar Fade.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"AFAD, İçişleri Bakanlığı’na bağlı bir kurumdur. Deprem, sel, yangın gibi afetlerde arama-kurtarma, barınma ve ihtiyaç koordinasyonu yapar. Bütün kurumları bir araya getiren bir koordinatördür."
⏱️ SÜRE: 2 dk
🖼️ GÖRSEL: Afet koordinasyon (stilize). EN prompt: "disaster response coordination, indigo, flat"
✨ ANİMASYON &amp; GEÇİŞ: Kartlar Fade.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"Yardımlaşma ve dayanışmanın dört büyük faydası: birlik güçlenir, güven artar, sorunlar çözülür, huzur artar. Kısacası toplum daha mutlu olur."
⏱️ SÜRE: 1,5 dk
🖼️ GÖRSEL: Mutlu toplum. EN prompt: "happy united community, flat"
✨ ANİMASYON &amp; GEÇİŞ: Kartlar Wipe.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"Yardımlaşma artı dayanışma bizi toplumsal birliğe götürür. Sadaka taşından Kızılay’a kadar hepsi aynı amaca hizmet ediyor: birlikte güçlü olmak."
⏱️ SÜRE: 1,5 dk
🖼️ GÖRSEL: Kavram haritası. EN prompt: "concept map two nodes merge, dark indigo gold"
✨ ANİMASYON &amp; GEÇİŞ: Kutular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"Beş cümlede bugünü topluyoruz. Her maddeyi birlikte okuyalım."
⏱️ SÜRE: 1,5 dk
🖼️ GÖRSEL: Özet. EN prompt: "checklist five checks"
✨ ANİMASYON &amp; GEÇİŞ: Maddeler Wipe.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"Sol taraf bilgi, sağ taraf yorum. Yazılı ya da sözlü alabilirsiniz."
⏱️ SÜRE: 2-3 dk
🖼️ GÖRSEL: Sınav kağıdı. EN prompt: "quiz paper icon"
✨ ANİMASYON &amp; GEÇİŞ: Sorular Appear.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"Kendi hayatınıza bağlayın. Son soru zor: dayanışma sadece parayla mı olur? Bilgi, zaman, gönül… Farklı görüşleri kıyaslayalım."
⏱️ SÜRE: 3 dk
🖼️ GÖRSEL: Üst düzey düşünme. EN prompt: "brain gears lightbulb gold indigo"
✨ ANİMASYON &amp; GEÇİŞ: Kartlar Wipe; kutu Zoom In. Geçiş: Morph.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"Son görev Escape Room! Cevaplar: 1) ASKIDA EKMEK, 2) İMECE, 3) 1868, 4) STK. Dört kilidi açan grup odadan kaçar ve bonus yıldız kazanır!"
⏱️ SÜRE: 3 dk
🖼️ GÖRSEL: Kilitler. EN prompt: "four padlocks escape room dark indigo gold"
✨ ANİMASYON &amp; GEÇİŞ: Kilitler Zoom In.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"Tebrikler, odadan kaçtınız! Yıldızları sayalım; en çok yıldızı toplayan grup şampiyon!"
⏱️ SÜRE: 1,5 dk
🖼️ GÖRSEL: Kutlama. EN prompt: "celebration confetti trophy teal"
✨ ANİMASYON &amp; GEÇİŞ: Bayrak Zoom; anahtarlar Fade. Geçiş: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"Bugün yardımlaşmayı, dayanışmayı ve STK’ları öğrendik. Umarım kendi hayatınızda da iyilik köprüleri kurarsınız!"
⏱️ SÜRE: 1 dk
🖼️ GÖRSEL: Kutlama. EN prompt: "students helping community, indigo"
✨ ANİMASYON &amp; GEÇİŞ: Palet ve font kutuları Zoom In. Geçiş: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26.png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4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25.png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822960" y="1234440"/>
            <a:ext cx="10058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SINIF SOSYAL BİLGİLER  ·  1. ÜNİTE: BİRLİKTE YAŞAMAK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777240" y="1828800"/>
            <a:ext cx="1051560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5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Yardımlaşma ve Dayanışma</a:t>
            </a:r>
            <a:endParaRPr lang="en-US" sz="5000" dirty="0"/>
          </a:p>
        </p:txBody>
      </p:sp>
      <p:sp>
        <p:nvSpPr>
          <p:cNvPr id="7" name="Shape 5"/>
          <p:cNvSpPr/>
          <p:nvPr/>
        </p:nvSpPr>
        <p:spPr>
          <a:xfrm>
            <a:off x="822960" y="3703320"/>
            <a:ext cx="566928" cy="566928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361" y="3850721"/>
            <a:ext cx="272125" cy="272125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1554480" y="3730752"/>
            <a:ext cx="73152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F0D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Birlikte iyilik yap, grubunla birinci ol!</a:t>
            </a:r>
            <a:endParaRPr lang="en-US" sz="1600" dirty="0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928" y="4617720"/>
            <a:ext cx="1965960" cy="1965960"/>
          </a:xfrm>
          <a:prstGeom prst="rect">
            <a:avLst/>
          </a:prstGeom>
        </p:spPr>
      </p:pic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2520" y="3383280"/>
            <a:ext cx="1920240" cy="19202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MEB KAZANIMI · SB.5.1.3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Derste Neyi Öğreneceğiz?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11091672" cy="1508760"/>
          </a:xfrm>
          <a:prstGeom prst="roundRect">
            <a:avLst>
              <a:gd name="adj" fmla="val 7879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914400" y="1938528"/>
            <a:ext cx="822960" cy="8229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8370" y="2152498"/>
            <a:ext cx="395021" cy="39502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965960" y="1737360"/>
            <a:ext cx="932688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5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“Toplumsal birliği sürdürmeye yönelik yardımlaşma ve dayanışma faaliyetlerine kendi hayatımdan örneklerle katkı sağlarım.”</a:t>
            </a:r>
            <a:endParaRPr lang="en-US" sz="1650" dirty="0"/>
          </a:p>
        </p:txBody>
      </p:sp>
      <p:sp>
        <p:nvSpPr>
          <p:cNvPr id="8" name="Shape 5"/>
          <p:cNvSpPr/>
          <p:nvPr/>
        </p:nvSpPr>
        <p:spPr>
          <a:xfrm>
            <a:off x="548640" y="3429000"/>
            <a:ext cx="2679192" cy="2606040"/>
          </a:xfrm>
          <a:prstGeom prst="roundRect">
            <a:avLst>
              <a:gd name="adj" fmla="val 456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1476756" y="3703320"/>
            <a:ext cx="822960" cy="82296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0726" y="3917290"/>
            <a:ext cx="395021" cy="395021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640080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Ayırt ederim</a:t>
            </a:r>
            <a:endParaRPr lang="en-US" sz="1550" dirty="0"/>
          </a:p>
        </p:txBody>
      </p:sp>
      <p:sp>
        <p:nvSpPr>
          <p:cNvPr id="12" name="Text 8"/>
          <p:cNvSpPr/>
          <p:nvPr/>
        </p:nvSpPr>
        <p:spPr>
          <a:xfrm>
            <a:off x="685800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Yardımlaşma ile dayanışmayı ayırt ederim.</a:t>
            </a:r>
            <a:endParaRPr lang="en-US" sz="1200" dirty="0"/>
          </a:p>
        </p:txBody>
      </p:sp>
      <p:sp>
        <p:nvSpPr>
          <p:cNvPr id="13" name="Shape 9"/>
          <p:cNvSpPr/>
          <p:nvPr/>
        </p:nvSpPr>
        <p:spPr>
          <a:xfrm>
            <a:off x="3346704" y="3429000"/>
            <a:ext cx="2679192" cy="2606040"/>
          </a:xfrm>
          <a:prstGeom prst="roundRect">
            <a:avLst>
              <a:gd name="adj" fmla="val 456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4274820" y="3703320"/>
            <a:ext cx="822960" cy="82296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8790" y="3917290"/>
            <a:ext cx="395021" cy="395021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3438144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Örneklendiririm</a:t>
            </a:r>
            <a:endParaRPr lang="en-US" sz="1550" dirty="0"/>
          </a:p>
        </p:txBody>
      </p:sp>
      <p:sp>
        <p:nvSpPr>
          <p:cNvPr id="17" name="Text 12"/>
          <p:cNvSpPr/>
          <p:nvPr/>
        </p:nvSpPr>
        <p:spPr>
          <a:xfrm>
            <a:off x="3483864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Tarihten ve hayatımdan örnekler veririm.</a:t>
            </a:r>
            <a:endParaRPr lang="en-US" sz="1200" dirty="0"/>
          </a:p>
        </p:txBody>
      </p:sp>
      <p:sp>
        <p:nvSpPr>
          <p:cNvPr id="18" name="Shape 13"/>
          <p:cNvSpPr/>
          <p:nvPr/>
        </p:nvSpPr>
        <p:spPr>
          <a:xfrm>
            <a:off x="6144768" y="3429000"/>
            <a:ext cx="2679192" cy="2606040"/>
          </a:xfrm>
          <a:prstGeom prst="roundRect">
            <a:avLst>
              <a:gd name="adj" fmla="val 456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9" name="Shape 14"/>
          <p:cNvSpPr/>
          <p:nvPr/>
        </p:nvSpPr>
        <p:spPr>
          <a:xfrm>
            <a:off x="7072884" y="3703320"/>
            <a:ext cx="822960" cy="8229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86854" y="3917290"/>
            <a:ext cx="395021" cy="395021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6236208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Tanırım</a:t>
            </a:r>
            <a:endParaRPr lang="en-US" sz="1550" dirty="0"/>
          </a:p>
        </p:txBody>
      </p:sp>
      <p:sp>
        <p:nvSpPr>
          <p:cNvPr id="22" name="Text 16"/>
          <p:cNvSpPr/>
          <p:nvPr/>
        </p:nvSpPr>
        <p:spPr>
          <a:xfrm>
            <a:off x="6281928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Sivil toplum kuruluşlarını tanırım.</a:t>
            </a:r>
            <a:endParaRPr lang="en-US" sz="1200" dirty="0"/>
          </a:p>
        </p:txBody>
      </p:sp>
      <p:sp>
        <p:nvSpPr>
          <p:cNvPr id="23" name="Shape 17"/>
          <p:cNvSpPr/>
          <p:nvPr/>
        </p:nvSpPr>
        <p:spPr>
          <a:xfrm>
            <a:off x="8942832" y="3429000"/>
            <a:ext cx="2679192" cy="2606040"/>
          </a:xfrm>
          <a:prstGeom prst="roundRect">
            <a:avLst>
              <a:gd name="adj" fmla="val 456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4" name="Shape 18"/>
          <p:cNvSpPr/>
          <p:nvPr/>
        </p:nvSpPr>
        <p:spPr>
          <a:xfrm>
            <a:off x="9870948" y="3703320"/>
            <a:ext cx="822960" cy="822960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4918" y="3917290"/>
            <a:ext cx="395021" cy="395021"/>
          </a:xfrm>
          <a:prstGeom prst="rect">
            <a:avLst/>
          </a:prstGeom>
        </p:spPr>
      </p:pic>
      <p:sp>
        <p:nvSpPr>
          <p:cNvPr id="26" name="Text 19"/>
          <p:cNvSpPr/>
          <p:nvPr/>
        </p:nvSpPr>
        <p:spPr>
          <a:xfrm>
            <a:off x="9034272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Katkı sağlarım</a:t>
            </a:r>
            <a:endParaRPr lang="en-US" sz="1550" dirty="0"/>
          </a:p>
        </p:txBody>
      </p:sp>
      <p:sp>
        <p:nvSpPr>
          <p:cNvPr id="27" name="Text 20"/>
          <p:cNvSpPr/>
          <p:nvPr/>
        </p:nvSpPr>
        <p:spPr>
          <a:xfrm>
            <a:off x="9079992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birliğe katkımı açıklarım.</a:t>
            </a:r>
            <a:endParaRPr lang="en-US" sz="1200" dirty="0"/>
          </a:p>
        </p:txBody>
      </p:sp>
      <p:sp>
        <p:nvSpPr>
          <p:cNvPr id="28" name="Text 21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</a:t>
            </a:r>
            <a:endParaRPr lang="en-US" sz="900" dirty="0"/>
          </a:p>
        </p:txBody>
      </p:sp>
      <p:pic>
        <p:nvPicPr>
          <p:cNvPr id="29" name="Image 5" descr="preencoded.png"/>
          <p:cNvPicPr>
            <a:picLocks noChangeAspect="1"/>
          </p:cNvPicPr>
          <p:nvPr/>
        </p:nvPicPr>
        <p:blipFill>
          <a:blip r:embed="rId7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OYUNUN KURALLARI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09728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 4 Yıldız Görevi Var!</a:t>
            </a:r>
            <a:endParaRPr lang="en-US" sz="3100" dirty="0"/>
          </a:p>
        </p:txBody>
      </p:sp>
      <p:sp>
        <p:nvSpPr>
          <p:cNvPr id="7" name="Shape 5"/>
          <p:cNvSpPr/>
          <p:nvPr/>
        </p:nvSpPr>
        <p:spPr>
          <a:xfrm>
            <a:off x="548640" y="16916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804672" y="2011680"/>
            <a:ext cx="822960" cy="82296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8642" y="2225650"/>
            <a:ext cx="395021" cy="395021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1783080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</a:t>
            </a: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Yardım Kâşifi</a:t>
            </a:r>
            <a:endParaRPr lang="en-US" sz="1800" dirty="0"/>
          </a:p>
        </p:txBody>
      </p:sp>
      <p:sp>
        <p:nvSpPr>
          <p:cNvPr id="11" name="Text 8"/>
          <p:cNvSpPr/>
          <p:nvPr/>
        </p:nvSpPr>
        <p:spPr>
          <a:xfrm>
            <a:off x="1783080" y="2350008"/>
            <a:ext cx="4069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Yardımlaşma örneklerini doğru seç.</a:t>
            </a:r>
            <a:endParaRPr lang="en-US" sz="1250" dirty="0"/>
          </a:p>
        </p:txBody>
      </p:sp>
      <p:sp>
        <p:nvSpPr>
          <p:cNvPr id="12" name="Shape 9"/>
          <p:cNvSpPr/>
          <p:nvPr/>
        </p:nvSpPr>
        <p:spPr>
          <a:xfrm>
            <a:off x="6181344" y="16916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10"/>
          <p:cNvSpPr/>
          <p:nvPr/>
        </p:nvSpPr>
        <p:spPr>
          <a:xfrm>
            <a:off x="6437376" y="2011680"/>
            <a:ext cx="822960" cy="82296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1346" y="2225650"/>
            <a:ext cx="395021" cy="395021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7415784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</a:t>
            </a: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Tarih Dedektifi</a:t>
            </a:r>
            <a:endParaRPr lang="en-US" sz="1800" dirty="0"/>
          </a:p>
        </p:txBody>
      </p:sp>
      <p:sp>
        <p:nvSpPr>
          <p:cNvPr id="16" name="Text 12"/>
          <p:cNvSpPr/>
          <p:nvPr/>
        </p:nvSpPr>
        <p:spPr>
          <a:xfrm>
            <a:off x="7415784" y="2350008"/>
            <a:ext cx="4069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Tarihî yardımlaşma bilgilerini çöz.</a:t>
            </a:r>
            <a:endParaRPr lang="en-US" sz="1250" dirty="0"/>
          </a:p>
        </p:txBody>
      </p:sp>
      <p:sp>
        <p:nvSpPr>
          <p:cNvPr id="17" name="Shape 13"/>
          <p:cNvSpPr/>
          <p:nvPr/>
        </p:nvSpPr>
        <p:spPr>
          <a:xfrm>
            <a:off x="548640" y="33832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8" name="Shape 14"/>
          <p:cNvSpPr/>
          <p:nvPr/>
        </p:nvSpPr>
        <p:spPr>
          <a:xfrm>
            <a:off x="80467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8642" y="3917290"/>
            <a:ext cx="395021" cy="395021"/>
          </a:xfrm>
          <a:prstGeom prst="rect">
            <a:avLst/>
          </a:prstGeom>
        </p:spPr>
      </p:pic>
      <p:sp>
        <p:nvSpPr>
          <p:cNvPr id="20" name="Text 15"/>
          <p:cNvSpPr/>
          <p:nvPr/>
        </p:nvSpPr>
        <p:spPr>
          <a:xfrm>
            <a:off x="1783080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</a:t>
            </a: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STK Uzmanı</a:t>
            </a:r>
            <a:endParaRPr lang="en-US" sz="1800" dirty="0"/>
          </a:p>
        </p:txBody>
      </p:sp>
      <p:sp>
        <p:nvSpPr>
          <p:cNvPr id="21" name="Text 16"/>
          <p:cNvSpPr/>
          <p:nvPr/>
        </p:nvSpPr>
        <p:spPr>
          <a:xfrm>
            <a:off x="1783080" y="4041648"/>
            <a:ext cx="4069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Sivil toplum kuruluşlarını tanı.</a:t>
            </a:r>
            <a:endParaRPr lang="en-US" sz="1250" dirty="0"/>
          </a:p>
        </p:txBody>
      </p:sp>
      <p:sp>
        <p:nvSpPr>
          <p:cNvPr id="22" name="Shape 17"/>
          <p:cNvSpPr/>
          <p:nvPr/>
        </p:nvSpPr>
        <p:spPr>
          <a:xfrm>
            <a:off x="6181344" y="33832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Shape 18"/>
          <p:cNvSpPr/>
          <p:nvPr/>
        </p:nvSpPr>
        <p:spPr>
          <a:xfrm>
            <a:off x="6437376" y="3703320"/>
            <a:ext cx="822960" cy="822960"/>
          </a:xfrm>
          <a:prstGeom prst="ellipse">
            <a:avLst/>
          </a:prstGeom>
          <a:solidFill>
            <a:srgbClr val="7C78D6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51346" y="3917290"/>
            <a:ext cx="395021" cy="395021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7415784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</a:t>
            </a: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Dayanışma Şifresi</a:t>
            </a:r>
            <a:endParaRPr lang="en-US" sz="1800" dirty="0"/>
          </a:p>
        </p:txBody>
      </p:sp>
      <p:sp>
        <p:nvSpPr>
          <p:cNvPr id="26" name="Text 20"/>
          <p:cNvSpPr/>
          <p:nvPr/>
        </p:nvSpPr>
        <p:spPr>
          <a:xfrm>
            <a:off x="7415784" y="4041648"/>
            <a:ext cx="4069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Room’da kilitleri aç.</a:t>
            </a:r>
            <a:endParaRPr lang="en-US" sz="1250" dirty="0"/>
          </a:p>
        </p:txBody>
      </p:sp>
      <p:sp>
        <p:nvSpPr>
          <p:cNvPr id="27" name="Shape 21"/>
          <p:cNvSpPr/>
          <p:nvPr/>
        </p:nvSpPr>
        <p:spPr>
          <a:xfrm>
            <a:off x="548640" y="5212080"/>
            <a:ext cx="11091672" cy="868680"/>
          </a:xfrm>
          <a:prstGeom prst="roundRect">
            <a:avLst>
              <a:gd name="adj" fmla="val 12632"/>
            </a:avLst>
          </a:prstGeom>
          <a:solidFill>
            <a:srgbClr val="E9971B"/>
          </a:solidFill>
          <a:ln/>
        </p:spPr>
      </p:sp>
      <p:sp>
        <p:nvSpPr>
          <p:cNvPr id="28" name="Shape 22"/>
          <p:cNvSpPr/>
          <p:nvPr/>
        </p:nvSpPr>
        <p:spPr>
          <a:xfrm>
            <a:off x="868680" y="5367528"/>
            <a:ext cx="566928" cy="566928"/>
          </a:xfrm>
          <a:prstGeom prst="ellipse">
            <a:avLst/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9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6081" y="5514929"/>
            <a:ext cx="272125" cy="272125"/>
          </a:xfrm>
          <a:prstGeom prst="rect">
            <a:avLst/>
          </a:prstGeom>
        </p:spPr>
      </p:pic>
      <p:sp>
        <p:nvSpPr>
          <p:cNvPr id="30" name="Text 23"/>
          <p:cNvSpPr/>
          <p:nvPr/>
        </p:nvSpPr>
        <p:spPr>
          <a:xfrm>
            <a:off x="1645920" y="5212080"/>
            <a:ext cx="9784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doğru görevde grup bir YILDIZ kazanır. En çok yıldızı toplayan grup ŞAMPİYON olur!</a:t>
            </a:r>
            <a:endParaRPr lang="en-US" sz="1500" dirty="0"/>
          </a:p>
        </p:txBody>
      </p:sp>
      <p:sp>
        <p:nvSpPr>
          <p:cNvPr id="31" name="Text 2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3</a:t>
            </a:r>
            <a:endParaRPr lang="en-US" sz="900" dirty="0"/>
          </a:p>
        </p:txBody>
      </p:sp>
      <p:pic>
        <p:nvPicPr>
          <p:cNvPr id="32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YOL HARITAMIZ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Bugünkü Yolculuğumuz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91640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3400" dirty="0"/>
          </a:p>
        </p:txBody>
      </p:sp>
      <p:sp>
        <p:nvSpPr>
          <p:cNvPr id="7" name="Shape 5"/>
          <p:cNvSpPr/>
          <p:nvPr/>
        </p:nvSpPr>
        <p:spPr>
          <a:xfrm>
            <a:off x="1691640" y="1892808"/>
            <a:ext cx="566928" cy="566928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9041" y="2040209"/>
            <a:ext cx="272125" cy="272125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2468880" y="1837944"/>
            <a:ext cx="54864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Kavramlar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2468880" y="2221992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Yardımlaşma ve dayanışma nedir?</a:t>
            </a:r>
            <a:endParaRPr lang="en-US" sz="1300" dirty="0"/>
          </a:p>
        </p:txBody>
      </p:sp>
      <p:sp>
        <p:nvSpPr>
          <p:cNvPr id="11" name="Shape 8"/>
          <p:cNvSpPr/>
          <p:nvPr/>
        </p:nvSpPr>
        <p:spPr>
          <a:xfrm>
            <a:off x="548640" y="2807208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2" name="Shape 9"/>
          <p:cNvSpPr/>
          <p:nvPr/>
        </p:nvSpPr>
        <p:spPr>
          <a:xfrm>
            <a:off x="548640" y="2807208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E45B4E"/>
          </a:solidFill>
          <a:ln/>
        </p:spPr>
      </p:sp>
      <p:sp>
        <p:nvSpPr>
          <p:cNvPr id="13" name="Text 10"/>
          <p:cNvSpPr/>
          <p:nvPr/>
        </p:nvSpPr>
        <p:spPr>
          <a:xfrm>
            <a:off x="548640" y="2807208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3400" dirty="0"/>
          </a:p>
        </p:txBody>
      </p:sp>
      <p:sp>
        <p:nvSpPr>
          <p:cNvPr id="14" name="Shape 11"/>
          <p:cNvSpPr/>
          <p:nvPr/>
        </p:nvSpPr>
        <p:spPr>
          <a:xfrm>
            <a:off x="1691640" y="3008376"/>
            <a:ext cx="566928" cy="566928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9041" y="3155777"/>
            <a:ext cx="272125" cy="272125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2468880" y="2953512"/>
            <a:ext cx="54864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Tarihten Örnekler</a:t>
            </a:r>
            <a:endParaRPr lang="en-US" sz="1800" dirty="0"/>
          </a:p>
        </p:txBody>
      </p:sp>
      <p:sp>
        <p:nvSpPr>
          <p:cNvPr id="17" name="Text 13"/>
          <p:cNvSpPr/>
          <p:nvPr/>
        </p:nvSpPr>
        <p:spPr>
          <a:xfrm>
            <a:off x="2468880" y="3337560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Sadaka taşı, askıda ekmek, imece…</a:t>
            </a:r>
            <a:endParaRPr lang="en-US" sz="1300" dirty="0"/>
          </a:p>
        </p:txBody>
      </p:sp>
      <p:sp>
        <p:nvSpPr>
          <p:cNvPr id="18" name="Shape 14"/>
          <p:cNvSpPr/>
          <p:nvPr/>
        </p:nvSpPr>
        <p:spPr>
          <a:xfrm>
            <a:off x="548640" y="3922776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9" name="Shape 15"/>
          <p:cNvSpPr/>
          <p:nvPr/>
        </p:nvSpPr>
        <p:spPr>
          <a:xfrm>
            <a:off x="548640" y="3922776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E9971B"/>
          </a:solidFill>
          <a:ln/>
        </p:spPr>
      </p:sp>
      <p:sp>
        <p:nvSpPr>
          <p:cNvPr id="20" name="Text 16"/>
          <p:cNvSpPr/>
          <p:nvPr/>
        </p:nvSpPr>
        <p:spPr>
          <a:xfrm>
            <a:off x="548640" y="3922776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3400" dirty="0"/>
          </a:p>
        </p:txBody>
      </p:sp>
      <p:sp>
        <p:nvSpPr>
          <p:cNvPr id="21" name="Shape 17"/>
          <p:cNvSpPr/>
          <p:nvPr/>
        </p:nvSpPr>
        <p:spPr>
          <a:xfrm>
            <a:off x="1691640" y="4123944"/>
            <a:ext cx="566928" cy="566928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9041" y="4271345"/>
            <a:ext cx="272125" cy="272125"/>
          </a:xfrm>
          <a:prstGeom prst="rect">
            <a:avLst/>
          </a:prstGeom>
        </p:spPr>
      </p:pic>
      <p:sp>
        <p:nvSpPr>
          <p:cNvPr id="23" name="Text 18"/>
          <p:cNvSpPr/>
          <p:nvPr/>
        </p:nvSpPr>
        <p:spPr>
          <a:xfrm>
            <a:off x="2468880" y="4069080"/>
            <a:ext cx="54864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Sivil Toplum Kuruluşları</a:t>
            </a:r>
            <a:endParaRPr lang="en-US" sz="1800" dirty="0"/>
          </a:p>
        </p:txBody>
      </p:sp>
      <p:sp>
        <p:nvSpPr>
          <p:cNvPr id="24" name="Text 19"/>
          <p:cNvSpPr/>
          <p:nvPr/>
        </p:nvSpPr>
        <p:spPr>
          <a:xfrm>
            <a:off x="2468880" y="4453128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STK nedir? Kızılay ve AFAD.</a:t>
            </a:r>
            <a:endParaRPr lang="en-US" sz="1300" dirty="0"/>
          </a:p>
        </p:txBody>
      </p:sp>
      <p:sp>
        <p:nvSpPr>
          <p:cNvPr id="25" name="Shape 20"/>
          <p:cNvSpPr/>
          <p:nvPr/>
        </p:nvSpPr>
        <p:spPr>
          <a:xfrm>
            <a:off x="548640" y="5038344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1"/>
          <p:cNvSpPr/>
          <p:nvPr/>
        </p:nvSpPr>
        <p:spPr>
          <a:xfrm>
            <a:off x="548640" y="5038344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2E2A6B"/>
          </a:solidFill>
          <a:ln/>
        </p:spPr>
      </p:sp>
      <p:sp>
        <p:nvSpPr>
          <p:cNvPr id="27" name="Text 22"/>
          <p:cNvSpPr/>
          <p:nvPr/>
        </p:nvSpPr>
        <p:spPr>
          <a:xfrm>
            <a:off x="548640" y="5038344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3400" dirty="0"/>
          </a:p>
        </p:txBody>
      </p:sp>
      <p:sp>
        <p:nvSpPr>
          <p:cNvPr id="28" name="Shape 23"/>
          <p:cNvSpPr/>
          <p:nvPr/>
        </p:nvSpPr>
        <p:spPr>
          <a:xfrm>
            <a:off x="1691640" y="5239512"/>
            <a:ext cx="566928" cy="566928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9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9041" y="5386913"/>
            <a:ext cx="272125" cy="272125"/>
          </a:xfrm>
          <a:prstGeom prst="rect">
            <a:avLst/>
          </a:prstGeom>
        </p:spPr>
      </p:pic>
      <p:sp>
        <p:nvSpPr>
          <p:cNvPr id="30" name="Text 24"/>
          <p:cNvSpPr/>
          <p:nvPr/>
        </p:nvSpPr>
        <p:spPr>
          <a:xfrm>
            <a:off x="2468880" y="5184648"/>
            <a:ext cx="54864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Faydaları</a:t>
            </a:r>
            <a:endParaRPr lang="en-US" sz="1800" dirty="0"/>
          </a:p>
        </p:txBody>
      </p:sp>
      <p:sp>
        <p:nvSpPr>
          <p:cNvPr id="31" name="Text 25"/>
          <p:cNvSpPr/>
          <p:nvPr/>
        </p:nvSpPr>
        <p:spPr>
          <a:xfrm>
            <a:off x="2468880" y="5568696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Birlik ve beraberliğe katkısı.</a:t>
            </a:r>
            <a:endParaRPr lang="en-US" sz="1300" dirty="0"/>
          </a:p>
        </p:txBody>
      </p:sp>
      <p:sp>
        <p:nvSpPr>
          <p:cNvPr id="32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4</a:t>
            </a:r>
            <a:endParaRPr lang="en-US" sz="900" dirty="0"/>
          </a:p>
        </p:txBody>
      </p:sp>
      <p:pic>
        <p:nvPicPr>
          <p:cNvPr id="33" name="Image 4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2E2A6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HAYAT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Örnek Olay: Deprem Kermesi</a:t>
            </a:r>
            <a:endParaRPr lang="en-US" sz="3000" dirty="0"/>
          </a:p>
        </p:txBody>
      </p:sp>
      <p:sp>
        <p:nvSpPr>
          <p:cNvPr id="6" name="Shape 3"/>
          <p:cNvSpPr/>
          <p:nvPr/>
        </p:nvSpPr>
        <p:spPr>
          <a:xfrm>
            <a:off x="548640" y="1783080"/>
            <a:ext cx="5029200" cy="3200400"/>
          </a:xfrm>
          <a:prstGeom prst="roundRect">
            <a:avLst>
              <a:gd name="adj" fmla="val 285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630936" y="1865376"/>
            <a:ext cx="4864608" cy="3035808"/>
          </a:xfrm>
          <a:prstGeom prst="rect">
            <a:avLst/>
          </a:prstGeom>
        </p:spPr>
      </p:pic>
      <p:sp>
        <p:nvSpPr>
          <p:cNvPr id="8" name="Shape 4"/>
          <p:cNvSpPr/>
          <p:nvPr/>
        </p:nvSpPr>
        <p:spPr>
          <a:xfrm>
            <a:off x="548640" y="4837176"/>
            <a:ext cx="5029200" cy="146304"/>
          </a:xfrm>
          <a:prstGeom prst="roundRect">
            <a:avLst>
              <a:gd name="adj" fmla="val 31250"/>
            </a:avLst>
          </a:prstGeom>
          <a:solidFill>
            <a:srgbClr val="E45B4E"/>
          </a:solidFill>
          <a:ln/>
        </p:spPr>
      </p:sp>
      <p:sp>
        <p:nvSpPr>
          <p:cNvPr id="9" name="Text 5"/>
          <p:cNvSpPr/>
          <p:nvPr/>
        </p:nvSpPr>
        <p:spPr>
          <a:xfrm>
            <a:off x="548640" y="5074920"/>
            <a:ext cx="502920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Kahramanmaraş depremleri sonrası bir okul, mağdurlara destek için kermes düzenledi; gelir deprem bölgesine bağışlandı.</a:t>
            </a:r>
            <a:endParaRPr lang="en-US" sz="1250" dirty="0"/>
          </a:p>
        </p:txBody>
      </p:sp>
      <p:sp>
        <p:nvSpPr>
          <p:cNvPr id="10" name="Shape 6"/>
          <p:cNvSpPr/>
          <p:nvPr/>
        </p:nvSpPr>
        <p:spPr>
          <a:xfrm>
            <a:off x="5806440" y="1783080"/>
            <a:ext cx="2788920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1" name="Shape 7"/>
          <p:cNvSpPr/>
          <p:nvPr/>
        </p:nvSpPr>
        <p:spPr>
          <a:xfrm>
            <a:off x="5806440" y="1783080"/>
            <a:ext cx="128016" cy="914400"/>
          </a:xfrm>
          <a:prstGeom prst="roundRect">
            <a:avLst/>
          </a:prstGeom>
          <a:solidFill>
            <a:srgbClr val="159C8E"/>
          </a:solidFill>
          <a:ln/>
        </p:spPr>
      </p:sp>
      <p:sp>
        <p:nvSpPr>
          <p:cNvPr id="12" name="Text 8"/>
          <p:cNvSpPr/>
          <p:nvPr/>
        </p:nvSpPr>
        <p:spPr>
          <a:xfrm>
            <a:off x="6062472" y="1892808"/>
            <a:ext cx="2468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KİM?</a:t>
            </a:r>
            <a:endParaRPr lang="en-US" sz="1200" dirty="0"/>
          </a:p>
        </p:txBody>
      </p:sp>
      <p:sp>
        <p:nvSpPr>
          <p:cNvPr id="13" name="Text 9"/>
          <p:cNvSpPr/>
          <p:nvPr/>
        </p:nvSpPr>
        <p:spPr>
          <a:xfrm>
            <a:off x="6062472" y="2194560"/>
            <a:ext cx="2468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Öğretmen, öğrenci, veli</a:t>
            </a:r>
            <a:endParaRPr lang="en-US" sz="1250" dirty="0"/>
          </a:p>
        </p:txBody>
      </p:sp>
      <p:sp>
        <p:nvSpPr>
          <p:cNvPr id="14" name="Shape 10"/>
          <p:cNvSpPr/>
          <p:nvPr/>
        </p:nvSpPr>
        <p:spPr>
          <a:xfrm>
            <a:off x="8732520" y="1783080"/>
            <a:ext cx="2788920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5" name="Shape 11"/>
          <p:cNvSpPr/>
          <p:nvPr/>
        </p:nvSpPr>
        <p:spPr>
          <a:xfrm>
            <a:off x="8732520" y="1783080"/>
            <a:ext cx="128016" cy="914400"/>
          </a:xfrm>
          <a:prstGeom prst="roundRect">
            <a:avLst/>
          </a:prstGeom>
          <a:solidFill>
            <a:srgbClr val="E45B4E"/>
          </a:solidFill>
          <a:ln/>
        </p:spPr>
      </p:sp>
      <p:sp>
        <p:nvSpPr>
          <p:cNvPr id="16" name="Text 12"/>
          <p:cNvSpPr/>
          <p:nvPr/>
        </p:nvSpPr>
        <p:spPr>
          <a:xfrm>
            <a:off x="8988552" y="1892808"/>
            <a:ext cx="2468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 ZAMAN?</a:t>
            </a:r>
            <a:endParaRPr lang="en-US" sz="1200" dirty="0"/>
          </a:p>
        </p:txBody>
      </p:sp>
      <p:sp>
        <p:nvSpPr>
          <p:cNvPr id="17" name="Text 13"/>
          <p:cNvSpPr/>
          <p:nvPr/>
        </p:nvSpPr>
        <p:spPr>
          <a:xfrm>
            <a:off x="8988552" y="2194560"/>
            <a:ext cx="2468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 Mayıs’ta</a:t>
            </a:r>
            <a:endParaRPr lang="en-US" sz="1250" dirty="0"/>
          </a:p>
        </p:txBody>
      </p:sp>
      <p:sp>
        <p:nvSpPr>
          <p:cNvPr id="18" name="Shape 14"/>
          <p:cNvSpPr/>
          <p:nvPr/>
        </p:nvSpPr>
        <p:spPr>
          <a:xfrm>
            <a:off x="5806440" y="2834640"/>
            <a:ext cx="2788920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9" name="Shape 15"/>
          <p:cNvSpPr/>
          <p:nvPr/>
        </p:nvSpPr>
        <p:spPr>
          <a:xfrm>
            <a:off x="5806440" y="2834640"/>
            <a:ext cx="128016" cy="914400"/>
          </a:xfrm>
          <a:prstGeom prst="roundRect">
            <a:avLst/>
          </a:prstGeom>
          <a:solidFill>
            <a:srgbClr val="E9971B"/>
          </a:solidFill>
          <a:ln/>
        </p:spPr>
      </p:sp>
      <p:sp>
        <p:nvSpPr>
          <p:cNvPr id="20" name="Text 16"/>
          <p:cNvSpPr/>
          <p:nvPr/>
        </p:nvSpPr>
        <p:spPr>
          <a:xfrm>
            <a:off x="6062472" y="2944368"/>
            <a:ext cx="2468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NEREDE?</a:t>
            </a:r>
            <a:endParaRPr lang="en-US" sz="1200" dirty="0"/>
          </a:p>
        </p:txBody>
      </p:sp>
      <p:sp>
        <p:nvSpPr>
          <p:cNvPr id="21" name="Text 17"/>
          <p:cNvSpPr/>
          <p:nvPr/>
        </p:nvSpPr>
        <p:spPr>
          <a:xfrm>
            <a:off x="6062472" y="3246120"/>
            <a:ext cx="2468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Okul bahçesinde</a:t>
            </a:r>
            <a:endParaRPr lang="en-US" sz="1250" dirty="0"/>
          </a:p>
        </p:txBody>
      </p:sp>
      <p:sp>
        <p:nvSpPr>
          <p:cNvPr id="22" name="Shape 18"/>
          <p:cNvSpPr/>
          <p:nvPr/>
        </p:nvSpPr>
        <p:spPr>
          <a:xfrm>
            <a:off x="8732520" y="2834640"/>
            <a:ext cx="2788920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Shape 19"/>
          <p:cNvSpPr/>
          <p:nvPr/>
        </p:nvSpPr>
        <p:spPr>
          <a:xfrm>
            <a:off x="8732520" y="2834640"/>
            <a:ext cx="128016" cy="914400"/>
          </a:xfrm>
          <a:prstGeom prst="roundRect">
            <a:avLst/>
          </a:prstGeom>
          <a:solidFill>
            <a:srgbClr val="2E2A6B"/>
          </a:solidFill>
          <a:ln/>
        </p:spPr>
      </p:sp>
      <p:sp>
        <p:nvSpPr>
          <p:cNvPr id="24" name="Text 20"/>
          <p:cNvSpPr/>
          <p:nvPr/>
        </p:nvSpPr>
        <p:spPr>
          <a:xfrm>
            <a:off x="8988552" y="2944368"/>
            <a:ext cx="2468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NASIL?</a:t>
            </a:r>
            <a:endParaRPr lang="en-US" sz="1200" dirty="0"/>
          </a:p>
        </p:txBody>
      </p:sp>
      <p:sp>
        <p:nvSpPr>
          <p:cNvPr id="25" name="Text 21"/>
          <p:cNvSpPr/>
          <p:nvPr/>
        </p:nvSpPr>
        <p:spPr>
          <a:xfrm>
            <a:off x="8988552" y="3246120"/>
            <a:ext cx="2468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Yiyecek satışıyla</a:t>
            </a:r>
            <a:endParaRPr lang="en-US" sz="1250" dirty="0"/>
          </a:p>
        </p:txBody>
      </p:sp>
      <p:sp>
        <p:nvSpPr>
          <p:cNvPr id="26" name="Shape 22"/>
          <p:cNvSpPr/>
          <p:nvPr/>
        </p:nvSpPr>
        <p:spPr>
          <a:xfrm>
            <a:off x="5806440" y="3886200"/>
            <a:ext cx="2788920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7" name="Shape 23"/>
          <p:cNvSpPr/>
          <p:nvPr/>
        </p:nvSpPr>
        <p:spPr>
          <a:xfrm>
            <a:off x="5806440" y="3886200"/>
            <a:ext cx="128016" cy="914400"/>
          </a:xfrm>
          <a:prstGeom prst="roundRect">
            <a:avLst/>
          </a:prstGeom>
          <a:solidFill>
            <a:srgbClr val="159C8E"/>
          </a:solidFill>
          <a:ln/>
        </p:spPr>
      </p:sp>
      <p:sp>
        <p:nvSpPr>
          <p:cNvPr id="28" name="Text 24"/>
          <p:cNvSpPr/>
          <p:nvPr/>
        </p:nvSpPr>
        <p:spPr>
          <a:xfrm>
            <a:off x="6062472" y="3995928"/>
            <a:ext cx="2468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NEDEN?</a:t>
            </a:r>
            <a:endParaRPr lang="en-US" sz="1200" dirty="0"/>
          </a:p>
        </p:txBody>
      </p:sp>
      <p:sp>
        <p:nvSpPr>
          <p:cNvPr id="29" name="Text 25"/>
          <p:cNvSpPr/>
          <p:nvPr/>
        </p:nvSpPr>
        <p:spPr>
          <a:xfrm>
            <a:off x="6062472" y="4297680"/>
            <a:ext cx="2468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Deprem mağdurlarına yardım</a:t>
            </a:r>
            <a:endParaRPr lang="en-US" sz="1250" dirty="0"/>
          </a:p>
        </p:txBody>
      </p:sp>
      <p:sp>
        <p:nvSpPr>
          <p:cNvPr id="30" name="Shape 26"/>
          <p:cNvSpPr/>
          <p:nvPr/>
        </p:nvSpPr>
        <p:spPr>
          <a:xfrm>
            <a:off x="8732520" y="3886200"/>
            <a:ext cx="2788920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31" name="Shape 27"/>
          <p:cNvSpPr/>
          <p:nvPr/>
        </p:nvSpPr>
        <p:spPr>
          <a:xfrm>
            <a:off x="8732520" y="3886200"/>
            <a:ext cx="128016" cy="914400"/>
          </a:xfrm>
          <a:prstGeom prst="roundRect">
            <a:avLst/>
          </a:prstGeom>
          <a:solidFill>
            <a:srgbClr val="E45B4E"/>
          </a:solidFill>
          <a:ln/>
        </p:spPr>
      </p:sp>
      <p:sp>
        <p:nvSpPr>
          <p:cNvPr id="32" name="Text 28"/>
          <p:cNvSpPr/>
          <p:nvPr/>
        </p:nvSpPr>
        <p:spPr>
          <a:xfrm>
            <a:off x="8988552" y="3995928"/>
            <a:ext cx="2468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NE?</a:t>
            </a:r>
            <a:endParaRPr lang="en-US" sz="1200" dirty="0"/>
          </a:p>
        </p:txBody>
      </p:sp>
      <p:sp>
        <p:nvSpPr>
          <p:cNvPr id="33" name="Text 29"/>
          <p:cNvSpPr/>
          <p:nvPr/>
        </p:nvSpPr>
        <p:spPr>
          <a:xfrm>
            <a:off x="8988552" y="4297680"/>
            <a:ext cx="2468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Yardım kermesi</a:t>
            </a:r>
            <a:endParaRPr lang="en-US" sz="1250" dirty="0"/>
          </a:p>
        </p:txBody>
      </p:sp>
      <p:sp>
        <p:nvSpPr>
          <p:cNvPr id="34" name="Text 30"/>
          <p:cNvSpPr/>
          <p:nvPr/>
        </p:nvSpPr>
        <p:spPr>
          <a:xfrm>
            <a:off x="5806440" y="5120640"/>
            <a:ext cx="5715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i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kermesin toplumsal faydaları neler olabilir? Sınıfça düşünelim.</a:t>
            </a:r>
            <a:endParaRPr lang="en-US" sz="1300" dirty="0"/>
          </a:p>
        </p:txBody>
      </p:sp>
      <p:sp>
        <p:nvSpPr>
          <p:cNvPr id="35" name="Text 31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5</a:t>
            </a:r>
            <a:endParaRPr lang="en-US" sz="900" dirty="0"/>
          </a:p>
        </p:txBody>
      </p:sp>
      <p:pic>
        <p:nvPicPr>
          <p:cNvPr id="36" name="Image 2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DURAK · KAVRAMLAR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Yardımlaşma ve Dayanışma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440680" cy="3977640"/>
          </a:xfrm>
          <a:prstGeom prst="roundRect">
            <a:avLst>
              <a:gd name="adj" fmla="val 298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5440680" cy="914400"/>
          </a:xfrm>
          <a:prstGeom prst="roundRect">
            <a:avLst>
              <a:gd name="adj" fmla="val 13000"/>
            </a:avLst>
          </a:prstGeom>
          <a:solidFill>
            <a:srgbClr val="159C8E"/>
          </a:solidFill>
          <a:ln/>
        </p:spPr>
      </p:sp>
      <p:sp>
        <p:nvSpPr>
          <p:cNvPr id="6" name="Shape 4"/>
          <p:cNvSpPr/>
          <p:nvPr/>
        </p:nvSpPr>
        <p:spPr>
          <a:xfrm>
            <a:off x="1051560" y="1947672"/>
            <a:ext cx="685800" cy="557784"/>
          </a:xfrm>
          <a:prstGeom prst="ellipse">
            <a:avLst/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9868" y="2125980"/>
            <a:ext cx="329184" cy="329184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783080" y="1691640"/>
            <a:ext cx="41148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YARDIMLAŞMA</a:t>
            </a:r>
            <a:endParaRPr lang="en-US" sz="1900" dirty="0"/>
          </a:p>
        </p:txBody>
      </p:sp>
      <p:sp>
        <p:nvSpPr>
          <p:cNvPr id="9" name="Text 6"/>
          <p:cNvSpPr/>
          <p:nvPr/>
        </p:nvSpPr>
        <p:spPr>
          <a:xfrm>
            <a:off x="822960" y="2834640"/>
            <a:ext cx="4892040" cy="2651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İnsanların birbirine destek olması, karşılıklı bağlanması ve ortak çıkarlar konusunda birbirine yardım etmesidir.</a:t>
            </a:r>
            <a:endParaRPr lang="en-US" sz="1500" dirty="0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9785" y="2040948"/>
            <a:ext cx="581856" cy="450010"/>
          </a:xfrm>
          <a:prstGeom prst="rect">
            <a:avLst/>
          </a:prstGeom>
        </p:spPr>
      </p:pic>
      <p:sp>
        <p:nvSpPr>
          <p:cNvPr id="11" name="Shape 7"/>
          <p:cNvSpPr/>
          <p:nvPr/>
        </p:nvSpPr>
        <p:spPr>
          <a:xfrm>
            <a:off x="6199632" y="1691640"/>
            <a:ext cx="5440680" cy="3977640"/>
          </a:xfrm>
          <a:prstGeom prst="roundRect">
            <a:avLst>
              <a:gd name="adj" fmla="val 298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2" name="Shape 8"/>
          <p:cNvSpPr/>
          <p:nvPr/>
        </p:nvSpPr>
        <p:spPr>
          <a:xfrm>
            <a:off x="6199632" y="1691640"/>
            <a:ext cx="5440680" cy="914400"/>
          </a:xfrm>
          <a:prstGeom prst="roundRect">
            <a:avLst>
              <a:gd name="adj" fmla="val 13000"/>
            </a:avLst>
          </a:prstGeom>
          <a:solidFill>
            <a:srgbClr val="E45B4E"/>
          </a:solidFill>
          <a:ln/>
        </p:spPr>
      </p:sp>
      <p:sp>
        <p:nvSpPr>
          <p:cNvPr id="13" name="Shape 9"/>
          <p:cNvSpPr/>
          <p:nvPr/>
        </p:nvSpPr>
        <p:spPr>
          <a:xfrm>
            <a:off x="6702552" y="1947672"/>
            <a:ext cx="685800" cy="557784"/>
          </a:xfrm>
          <a:prstGeom prst="ellipse">
            <a:avLst/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80860" y="2125980"/>
            <a:ext cx="329184" cy="329184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7434072" y="1691640"/>
            <a:ext cx="41148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DAYANIŞMA</a:t>
            </a:r>
            <a:endParaRPr lang="en-US" sz="1900" dirty="0"/>
          </a:p>
        </p:txBody>
      </p:sp>
      <p:sp>
        <p:nvSpPr>
          <p:cNvPr id="16" name="Text 11"/>
          <p:cNvSpPr/>
          <p:nvPr/>
        </p:nvSpPr>
        <p:spPr>
          <a:xfrm>
            <a:off x="6473952" y="2834640"/>
            <a:ext cx="4892040" cy="2651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Toplumun kurum ve kuruluşlarının ortak değerlerde birleşerek birlikte hareket etmesidir.</a:t>
            </a:r>
            <a:endParaRPr lang="en-US" sz="1500" dirty="0"/>
          </a:p>
        </p:txBody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68122" y="2040948"/>
            <a:ext cx="620229" cy="450010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548640" y="576072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i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Yardımlaşma kişiler arası, dayanışma ise toplumun ortak hareketidir.</a:t>
            </a:r>
            <a:endParaRPr lang="en-US" sz="1350" dirty="0"/>
          </a:p>
        </p:txBody>
      </p:sp>
      <p:sp>
        <p:nvSpPr>
          <p:cNvPr id="19" name="Text 13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6</a:t>
            </a:r>
            <a:endParaRPr lang="en-US" sz="900" dirty="0"/>
          </a:p>
        </p:txBody>
      </p:sp>
      <p:pic>
        <p:nvPicPr>
          <p:cNvPr id="20" name="Image 4" descr="preencoded.png"/>
          <p:cNvPicPr>
            <a:picLocks noChangeAspect="1"/>
          </p:cNvPicPr>
          <p:nvPr/>
        </p:nvPicPr>
        <p:blipFill>
          <a:blip r:embed="rId7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1: Yardım Kâşifi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Hangisi bir yardımlaşma/dayanışma örneğidir? Grubunla karar ver — cevapları öğretmenin açacak!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Deprem mağdurlarına yardım kermesi</a:t>
            </a:r>
            <a:endParaRPr lang="en-US" sz="1450" dirty="0"/>
          </a:p>
        </p:txBody>
      </p:sp>
      <p:sp>
        <p:nvSpPr>
          <p:cNvPr id="11" name="Shape 7"/>
          <p:cNvSpPr/>
          <p:nvPr/>
        </p:nvSpPr>
        <p:spPr>
          <a:xfrm>
            <a:off x="5283200" y="2724912"/>
            <a:ext cx="56896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2" name="Text 8"/>
          <p:cNvSpPr/>
          <p:nvPr/>
        </p:nvSpPr>
        <p:spPr>
          <a:xfrm>
            <a:off x="5283200" y="2724912"/>
            <a:ext cx="56896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Kütüphaneye kitap bağışlamak</a:t>
            </a:r>
            <a:endParaRPr lang="en-US" sz="1450" dirty="0"/>
          </a:p>
        </p:txBody>
      </p:sp>
      <p:sp>
        <p:nvSpPr>
          <p:cNvPr id="17" name="Shape 12"/>
          <p:cNvSpPr/>
          <p:nvPr/>
        </p:nvSpPr>
        <p:spPr>
          <a:xfrm>
            <a:off x="10949354" y="2724912"/>
            <a:ext cx="53551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8" name="Text 13"/>
          <p:cNvSpPr/>
          <p:nvPr/>
        </p:nvSpPr>
        <p:spPr>
          <a:xfrm>
            <a:off x="10949354" y="2724912"/>
            <a:ext cx="53551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Sıra kapmak için arkadaşını itmek</a:t>
            </a:r>
            <a:endParaRPr lang="en-US" sz="1450" dirty="0"/>
          </a:p>
        </p:txBody>
      </p:sp>
      <p:sp>
        <p:nvSpPr>
          <p:cNvPr id="23" name="Shape 17"/>
          <p:cNvSpPr/>
          <p:nvPr/>
        </p:nvSpPr>
        <p:spPr>
          <a:xfrm>
            <a:off x="5283200" y="4462272"/>
            <a:ext cx="56896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24" name="Text 18"/>
          <p:cNvSpPr/>
          <p:nvPr/>
        </p:nvSpPr>
        <p:spPr>
          <a:xfrm>
            <a:off x="5283200" y="4462272"/>
            <a:ext cx="56896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Yardıma muhtaç birini görmezden gelmek</a:t>
            </a:r>
            <a:endParaRPr lang="en-US" sz="1450" dirty="0"/>
          </a:p>
        </p:txBody>
      </p:sp>
      <p:sp>
        <p:nvSpPr>
          <p:cNvPr id="29" name="Shape 22"/>
          <p:cNvSpPr/>
          <p:nvPr/>
        </p:nvSpPr>
        <p:spPr>
          <a:xfrm>
            <a:off x="10949354" y="4462272"/>
            <a:ext cx="53551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30" name="Text 23"/>
          <p:cNvSpPr/>
          <p:nvPr/>
        </p:nvSpPr>
        <p:spPr>
          <a:xfrm>
            <a:off x="10949352" y="4462272"/>
            <a:ext cx="535511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31" name="Shape 24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2" name="Text 25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i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350" dirty="0"/>
          </a:p>
        </p:txBody>
      </p:sp>
      <p:sp>
        <p:nvSpPr>
          <p:cNvPr id="33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7</a:t>
            </a:r>
            <a:endParaRPr lang="en-US" sz="900" dirty="0"/>
          </a:p>
        </p:txBody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1: Cevaplar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Kermes ve kitap bağışı yardımlaşmadır; itmek ve görmezden gelmek değildir.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Deprem mağdurlarına yardım kermesi</a:t>
            </a:r>
            <a:endParaRPr lang="en-US" sz="1450" dirty="0"/>
          </a:p>
        </p:txBody>
      </p:sp>
      <p:sp>
        <p:nvSpPr>
          <p:cNvPr id="11" name="Shape 7"/>
          <p:cNvSpPr/>
          <p:nvPr/>
        </p:nvSpPr>
        <p:spPr>
          <a:xfrm>
            <a:off x="4931508" y="2724912"/>
            <a:ext cx="920652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12" name="Text 8"/>
          <p:cNvSpPr/>
          <p:nvPr/>
        </p:nvSpPr>
        <p:spPr>
          <a:xfrm>
            <a:off x="4931508" y="2724912"/>
            <a:ext cx="920652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ÖRNEK</a:t>
            </a:r>
            <a:endParaRPr lang="en-US" sz="115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Kütüphaneye kitap bağışlamak</a:t>
            </a:r>
            <a:endParaRPr lang="en-US" sz="1450" dirty="0"/>
          </a:p>
        </p:txBody>
      </p:sp>
      <p:sp>
        <p:nvSpPr>
          <p:cNvPr id="17" name="Shape 12"/>
          <p:cNvSpPr/>
          <p:nvPr/>
        </p:nvSpPr>
        <p:spPr>
          <a:xfrm>
            <a:off x="10761784" y="2724912"/>
            <a:ext cx="723080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18" name="Text 13"/>
          <p:cNvSpPr/>
          <p:nvPr/>
        </p:nvSpPr>
        <p:spPr>
          <a:xfrm>
            <a:off x="10761784" y="2724912"/>
            <a:ext cx="72308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ÖRNEK</a:t>
            </a:r>
            <a:endParaRPr lang="en-US" sz="115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Sıra kapmak için arkadaşını itmek</a:t>
            </a:r>
            <a:endParaRPr lang="en-US" sz="1450" dirty="0"/>
          </a:p>
        </p:txBody>
      </p:sp>
      <p:sp>
        <p:nvSpPr>
          <p:cNvPr id="23" name="Shape 17"/>
          <p:cNvSpPr/>
          <p:nvPr/>
        </p:nvSpPr>
        <p:spPr>
          <a:xfrm>
            <a:off x="4931508" y="4462272"/>
            <a:ext cx="920652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24" name="Text 18"/>
          <p:cNvSpPr/>
          <p:nvPr/>
        </p:nvSpPr>
        <p:spPr>
          <a:xfrm>
            <a:off x="4931508" y="4462272"/>
            <a:ext cx="920652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DEĞİL</a:t>
            </a:r>
            <a:endParaRPr lang="en-US" sz="115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Yardıma muhtaç birini görmezden gelmek</a:t>
            </a:r>
            <a:endParaRPr lang="en-US" sz="1450" dirty="0"/>
          </a:p>
        </p:txBody>
      </p:sp>
      <p:sp>
        <p:nvSpPr>
          <p:cNvPr id="29" name="Shape 22"/>
          <p:cNvSpPr/>
          <p:nvPr/>
        </p:nvSpPr>
        <p:spPr>
          <a:xfrm>
            <a:off x="10761784" y="4462272"/>
            <a:ext cx="723079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30" name="Text 23"/>
          <p:cNvSpPr/>
          <p:nvPr/>
        </p:nvSpPr>
        <p:spPr>
          <a:xfrm>
            <a:off x="10761784" y="4462272"/>
            <a:ext cx="72308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DEĞİL</a:t>
            </a:r>
            <a:endParaRPr lang="en-US" sz="1150" dirty="0"/>
          </a:p>
        </p:txBody>
      </p:sp>
      <p:sp>
        <p:nvSpPr>
          <p:cNvPr id="31" name="Text 24"/>
          <p:cNvSpPr/>
          <p:nvPr/>
        </p:nvSpPr>
        <p:spPr>
          <a:xfrm>
            <a:off x="548640" y="598932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400" dirty="0"/>
          </a:p>
        </p:txBody>
      </p:sp>
      <p:sp>
        <p:nvSpPr>
          <p:cNvPr id="32" name="Text 2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8</a:t>
            </a:r>
            <a:endParaRPr lang="en-US" sz="900" dirty="0"/>
          </a:p>
        </p:txBody>
      </p:sp>
      <p:pic>
        <p:nvPicPr>
          <p:cNvPr id="33" name="Image 5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DURAK · TARIHTEN ÖRNEKLER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Tarihten Örnek: Sadaka Taşı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4206240" cy="4206240"/>
          </a:xfrm>
          <a:prstGeom prst="roundRect">
            <a:avLst>
              <a:gd name="adj" fmla="val 217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0936" y="1773936"/>
            <a:ext cx="4041648" cy="4041648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548640" y="5751576"/>
            <a:ext cx="4206240" cy="146304"/>
          </a:xfrm>
          <a:prstGeom prst="roundRect">
            <a:avLst>
              <a:gd name="adj" fmla="val 31250"/>
            </a:avLst>
          </a:prstGeom>
          <a:solidFill>
            <a:srgbClr val="E45B4E"/>
          </a:solidFill>
          <a:ln/>
        </p:spPr>
      </p:sp>
      <p:sp>
        <p:nvSpPr>
          <p:cNvPr id="7" name="Shape 4"/>
          <p:cNvSpPr/>
          <p:nvPr/>
        </p:nvSpPr>
        <p:spPr>
          <a:xfrm>
            <a:off x="5029200" y="1691640"/>
            <a:ext cx="6611112" cy="4206240"/>
          </a:xfrm>
          <a:prstGeom prst="roundRect">
            <a:avLst>
              <a:gd name="adj" fmla="val 282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5303520" y="1920240"/>
            <a:ext cx="61264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Selçuklu ve Osmanlı’da meydanlara, cami ve çeşme yanlarına sadaka taşı konurdu.</a:t>
            </a:r>
            <a:endParaRPr lang="en-US" sz="1550" dirty="0"/>
          </a:p>
        </p:txBody>
      </p:sp>
      <p:sp>
        <p:nvSpPr>
          <p:cNvPr id="9" name="Shape 6"/>
          <p:cNvSpPr/>
          <p:nvPr/>
        </p:nvSpPr>
        <p:spPr>
          <a:xfrm>
            <a:off x="5440680" y="2880360"/>
            <a:ext cx="457200" cy="45720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9552" y="2999232"/>
            <a:ext cx="219456" cy="219456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6035040" y="2770632"/>
            <a:ext cx="53949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Yardım etmek isteyen, taşın üstüne para bırakır.</a:t>
            </a:r>
            <a:endParaRPr lang="en-US" sz="1350" dirty="0"/>
          </a:p>
        </p:txBody>
      </p:sp>
      <p:sp>
        <p:nvSpPr>
          <p:cNvPr id="12" name="Shape 8"/>
          <p:cNvSpPr/>
          <p:nvPr/>
        </p:nvSpPr>
        <p:spPr>
          <a:xfrm>
            <a:off x="5440680" y="3749040"/>
            <a:ext cx="457200" cy="45720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9552" y="3867912"/>
            <a:ext cx="219456" cy="219456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6035040" y="3639312"/>
            <a:ext cx="53949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İhtiyaç sahibi, geç saatte kimseye görünmeden ihtiyacı kadarını alır.</a:t>
            </a:r>
            <a:endParaRPr lang="en-US" sz="1350" dirty="0"/>
          </a:p>
        </p:txBody>
      </p:sp>
      <p:sp>
        <p:nvSpPr>
          <p:cNvPr id="15" name="Shape 10"/>
          <p:cNvSpPr/>
          <p:nvPr/>
        </p:nvSpPr>
        <p:spPr>
          <a:xfrm>
            <a:off x="5440680" y="4617720"/>
            <a:ext cx="457200" cy="45720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9552" y="4736592"/>
            <a:ext cx="219456" cy="219456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6035040" y="4507992"/>
            <a:ext cx="53949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Böylece insan onuru incitilmeden yardımlaşma sağlanır.</a:t>
            </a:r>
            <a:endParaRPr lang="en-US" sz="1350" dirty="0"/>
          </a:p>
        </p:txBody>
      </p:sp>
      <p:sp>
        <p:nvSpPr>
          <p:cNvPr id="18" name="Text 12"/>
          <p:cNvSpPr/>
          <p:nvPr/>
        </p:nvSpPr>
        <p:spPr>
          <a:xfrm>
            <a:off x="5303520" y="5486400"/>
            <a:ext cx="6126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i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tür yardımlaşmalar toplumsal birlikteliği güçlendirmiştir.</a:t>
            </a:r>
            <a:endParaRPr lang="en-US" sz="1250" dirty="0"/>
          </a:p>
        </p:txBody>
      </p:sp>
      <p:sp>
        <p:nvSpPr>
          <p:cNvPr id="19" name="Text 13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9</a:t>
            </a:r>
            <a:endParaRPr lang="en-US" sz="900" dirty="0"/>
          </a:p>
        </p:txBody>
      </p:sp>
      <p:pic>
        <p:nvPicPr>
          <p:cNvPr id="20" name="Image 4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TARIHTEN ÖRNEKLER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Askıda Ekmek ve Zimem Defteri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3108960" cy="2331720"/>
          </a:xfrm>
          <a:prstGeom prst="roundRect">
            <a:avLst>
              <a:gd name="adj" fmla="val 392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0936" y="1728216"/>
            <a:ext cx="2944368" cy="2167128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548640" y="3831336"/>
            <a:ext cx="3108960" cy="146304"/>
          </a:xfrm>
          <a:prstGeom prst="roundRect">
            <a:avLst>
              <a:gd name="adj" fmla="val 31250"/>
            </a:avLst>
          </a:prstGeom>
          <a:solidFill>
            <a:srgbClr val="159C8E"/>
          </a:solidFill>
          <a:ln/>
        </p:spPr>
      </p:sp>
      <p:sp>
        <p:nvSpPr>
          <p:cNvPr id="7" name="Shape 4"/>
          <p:cNvSpPr/>
          <p:nvPr/>
        </p:nvSpPr>
        <p:spPr>
          <a:xfrm>
            <a:off x="3749040" y="1645920"/>
            <a:ext cx="2240280" cy="2331720"/>
          </a:xfrm>
          <a:prstGeom prst="roundRect">
            <a:avLst>
              <a:gd name="adj" fmla="val 5306"/>
            </a:avLst>
          </a:prstGeom>
          <a:solidFill>
            <a:srgbClr val="D9F1E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3886200" y="1783080"/>
            <a:ext cx="2011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Askıda Ekmek</a:t>
            </a:r>
            <a:endParaRPr lang="en-US" sz="1500" dirty="0"/>
          </a:p>
        </p:txBody>
      </p:sp>
      <p:sp>
        <p:nvSpPr>
          <p:cNvPr id="9" name="Text 6"/>
          <p:cNvSpPr/>
          <p:nvPr/>
        </p:nvSpPr>
        <p:spPr>
          <a:xfrm>
            <a:off x="3886200" y="2194560"/>
            <a:ext cx="2011680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Kişi ekmek alırken fazladan bir ekmek daha alıp “askıda” bırakır; ihtiyacı olan ihtiyacı kadar alır.</a:t>
            </a:r>
            <a:endParaRPr lang="en-US" sz="1150" dirty="0"/>
          </a:p>
        </p:txBody>
      </p:sp>
      <p:sp>
        <p:nvSpPr>
          <p:cNvPr id="10" name="Shape 7"/>
          <p:cNvSpPr/>
          <p:nvPr/>
        </p:nvSpPr>
        <p:spPr>
          <a:xfrm>
            <a:off x="6172200" y="1645920"/>
            <a:ext cx="3108960" cy="2331720"/>
          </a:xfrm>
          <a:prstGeom prst="roundRect">
            <a:avLst>
              <a:gd name="adj" fmla="val 392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6254496" y="1728216"/>
            <a:ext cx="2944368" cy="2167128"/>
          </a:xfrm>
          <a:prstGeom prst="rect">
            <a:avLst/>
          </a:prstGeom>
        </p:spPr>
      </p:pic>
      <p:sp>
        <p:nvSpPr>
          <p:cNvPr id="12" name="Shape 8"/>
          <p:cNvSpPr/>
          <p:nvPr/>
        </p:nvSpPr>
        <p:spPr>
          <a:xfrm>
            <a:off x="6172200" y="3831336"/>
            <a:ext cx="3108960" cy="146304"/>
          </a:xfrm>
          <a:prstGeom prst="roundRect">
            <a:avLst>
              <a:gd name="adj" fmla="val 31250"/>
            </a:avLst>
          </a:prstGeom>
          <a:solidFill>
            <a:srgbClr val="E9971B"/>
          </a:solidFill>
          <a:ln/>
        </p:spPr>
      </p:sp>
      <p:sp>
        <p:nvSpPr>
          <p:cNvPr id="13" name="Shape 9"/>
          <p:cNvSpPr/>
          <p:nvPr/>
        </p:nvSpPr>
        <p:spPr>
          <a:xfrm>
            <a:off x="9372600" y="1645920"/>
            <a:ext cx="2267712" cy="2331720"/>
          </a:xfrm>
          <a:prstGeom prst="roundRect">
            <a:avLst>
              <a:gd name="adj" fmla="val 5242"/>
            </a:avLst>
          </a:prstGeom>
          <a:solidFill>
            <a:srgbClr val="FBEBC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Text 10"/>
          <p:cNvSpPr/>
          <p:nvPr/>
        </p:nvSpPr>
        <p:spPr>
          <a:xfrm>
            <a:off x="9509760" y="1783080"/>
            <a:ext cx="2011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B4740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Zimem Defteri</a:t>
            </a:r>
            <a:endParaRPr lang="en-US" sz="1500" dirty="0"/>
          </a:p>
        </p:txBody>
      </p:sp>
      <p:sp>
        <p:nvSpPr>
          <p:cNvPr id="15" name="Text 11"/>
          <p:cNvSpPr/>
          <p:nvPr/>
        </p:nvSpPr>
        <p:spPr>
          <a:xfrm>
            <a:off x="9509760" y="2194560"/>
            <a:ext cx="2057400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Borçların yazıldığı defter. Yardımsever, tanımadığı birinin dükkândaki borcunu gizlice öderdi.</a:t>
            </a:r>
            <a:endParaRPr lang="en-US" sz="1150" dirty="0"/>
          </a:p>
        </p:txBody>
      </p:sp>
      <p:sp>
        <p:nvSpPr>
          <p:cNvPr id="16" name="Shape 12"/>
          <p:cNvSpPr/>
          <p:nvPr/>
        </p:nvSpPr>
        <p:spPr>
          <a:xfrm>
            <a:off x="548640" y="4251960"/>
            <a:ext cx="11091672" cy="1600200"/>
          </a:xfrm>
          <a:prstGeom prst="roundRect">
            <a:avLst>
              <a:gd name="adj" fmla="val 7429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960" y="4480560"/>
            <a:ext cx="1097280" cy="1097280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2194560" y="4434840"/>
            <a:ext cx="9144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“Veren el, alan eli görmez.”</a:t>
            </a:r>
            <a:endParaRPr lang="en-US" sz="2400" dirty="0"/>
          </a:p>
        </p:txBody>
      </p:sp>
      <p:sp>
        <p:nvSpPr>
          <p:cNvPr id="19" name="Text 14"/>
          <p:cNvSpPr/>
          <p:nvPr/>
        </p:nvSpPr>
        <p:spPr>
          <a:xfrm>
            <a:off x="2194560" y="5074920"/>
            <a:ext cx="9144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iki uygulama da insan onurunu incitmeden yardımlaşmayı sağlamıştır.</a:t>
            </a:r>
            <a:endParaRPr lang="en-US" sz="1400" dirty="0"/>
          </a:p>
        </p:txBody>
      </p:sp>
      <p:sp>
        <p:nvSpPr>
          <p:cNvPr id="20" name="Text 1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10</a:t>
            </a:r>
            <a:endParaRPr lang="en-US" sz="900" dirty="0"/>
          </a:p>
        </p:txBody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TARIHTEN ÖRNEKLER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Tarihten Örnek: İmece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6611112" cy="4206240"/>
          </a:xfrm>
          <a:prstGeom prst="roundRect">
            <a:avLst>
              <a:gd name="adj" fmla="val 282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822960" y="1920240"/>
            <a:ext cx="612648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Kırsal kesimlerde ortak ya da kişisel işlerin el birliğiyle ve sırayla yapılmasına dayanan geleneksel yardımlaşmaya imece denir.</a:t>
            </a:r>
            <a:endParaRPr lang="en-US" sz="1550" dirty="0"/>
          </a:p>
        </p:txBody>
      </p:sp>
      <p:sp>
        <p:nvSpPr>
          <p:cNvPr id="6" name="Shape 4"/>
          <p:cNvSpPr/>
          <p:nvPr/>
        </p:nvSpPr>
        <p:spPr>
          <a:xfrm>
            <a:off x="822960" y="3200400"/>
            <a:ext cx="6062472" cy="1371600"/>
          </a:xfrm>
          <a:prstGeom prst="roundRect">
            <a:avLst>
              <a:gd name="adj" fmla="val 8667"/>
            </a:avLst>
          </a:prstGeom>
          <a:solidFill>
            <a:srgbClr val="D9F1E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7" name="Text 5"/>
          <p:cNvSpPr/>
          <p:nvPr/>
        </p:nvSpPr>
        <p:spPr>
          <a:xfrm>
            <a:off x="1051560" y="3337560"/>
            <a:ext cx="562356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ÖRNEK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Kütahya’nın Hisarcık ilçesi Kutlubeyler köyünde köylüler, bozulan köy yollarının bakım ve onarımını imece usulüyle kendileri yapmaktadır.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822960" y="4754880"/>
            <a:ext cx="6062472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i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İmece, köydeki birlik ve beraberliğin sürdürülmesine katkı sağlar.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7434072" y="1691640"/>
            <a:ext cx="4206240" cy="4206240"/>
          </a:xfrm>
          <a:prstGeom prst="roundRect">
            <a:avLst>
              <a:gd name="adj" fmla="val 217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516368" y="1773936"/>
            <a:ext cx="4041648" cy="4041648"/>
          </a:xfrm>
          <a:prstGeom prst="rect">
            <a:avLst/>
          </a:prstGeom>
        </p:spPr>
      </p:pic>
      <p:sp>
        <p:nvSpPr>
          <p:cNvPr id="11" name="Shape 8"/>
          <p:cNvSpPr/>
          <p:nvPr/>
        </p:nvSpPr>
        <p:spPr>
          <a:xfrm>
            <a:off x="7434072" y="5751576"/>
            <a:ext cx="4206240" cy="146304"/>
          </a:xfrm>
          <a:prstGeom prst="roundRect">
            <a:avLst>
              <a:gd name="adj" fmla="val 31250"/>
            </a:avLst>
          </a:prstGeom>
          <a:solidFill>
            <a:srgbClr val="159C8E"/>
          </a:solidFill>
          <a:ln/>
        </p:spPr>
      </p:sp>
      <p:sp>
        <p:nvSpPr>
          <p:cNvPr id="12" name="Text 9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11</a:t>
            </a:r>
            <a:endParaRPr lang="en-US" sz="900" dirty="0"/>
          </a:p>
        </p:txBody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TARIHTEN ÖRNEKLER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Tekalif-i Milliye Emirleri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120640" cy="4206240"/>
          </a:xfrm>
          <a:prstGeom prst="roundRect">
            <a:avLst>
              <a:gd name="adj" fmla="val 217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0936" y="1773936"/>
            <a:ext cx="4956048" cy="4041648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548640" y="5751576"/>
            <a:ext cx="5120640" cy="146304"/>
          </a:xfrm>
          <a:prstGeom prst="roundRect">
            <a:avLst>
              <a:gd name="adj" fmla="val 31250"/>
            </a:avLst>
          </a:prstGeom>
          <a:solidFill>
            <a:srgbClr val="2E2A6B"/>
          </a:solidFill>
          <a:ln/>
        </p:spPr>
      </p:sp>
      <p:sp>
        <p:nvSpPr>
          <p:cNvPr id="7" name="Shape 4"/>
          <p:cNvSpPr/>
          <p:nvPr/>
        </p:nvSpPr>
        <p:spPr>
          <a:xfrm>
            <a:off x="5943600" y="1691640"/>
            <a:ext cx="5696712" cy="1874520"/>
          </a:xfrm>
          <a:prstGeom prst="roundRect">
            <a:avLst>
              <a:gd name="adj" fmla="val 634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5943600" y="1691640"/>
            <a:ext cx="2377440" cy="1645920"/>
          </a:xfrm>
          <a:prstGeom prst="roundRect">
            <a:avLst>
              <a:gd name="adj" fmla="val 6341"/>
            </a:avLst>
          </a:prstGeom>
          <a:solidFill>
            <a:srgbClr val="E4E3F2"/>
          </a:solidFill>
          <a:ln/>
        </p:spPr>
      </p:sp>
      <p:sp>
        <p:nvSpPr>
          <p:cNvPr id="9" name="Text 6"/>
          <p:cNvSpPr/>
          <p:nvPr/>
        </p:nvSpPr>
        <p:spPr>
          <a:xfrm>
            <a:off x="6035040" y="1874520"/>
            <a:ext cx="21945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Tekalif</a:t>
            </a: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6035040" y="2331720"/>
            <a:ext cx="21945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“Yükümlülük” demektir.</a:t>
            </a:r>
            <a:endParaRPr lang="en-US" sz="1250" dirty="0"/>
          </a:p>
        </p:txBody>
      </p:sp>
      <p:sp>
        <p:nvSpPr>
          <p:cNvPr id="11" name="Text 8"/>
          <p:cNvSpPr/>
          <p:nvPr/>
        </p:nvSpPr>
        <p:spPr>
          <a:xfrm>
            <a:off x="8503920" y="1874520"/>
            <a:ext cx="2926080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Tekalif-i Milliye
</a:t>
            </a:r>
            <a:br>
              <a:rPr lang="tr-TR" sz="1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</a:br>
            <a:br>
              <a:rPr lang="tr-TR" sz="1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</a:b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“Millî yükümlülükler” demektir.</a:t>
            </a:r>
            <a:endParaRPr lang="en-US" sz="1600" dirty="0"/>
          </a:p>
        </p:txBody>
      </p:sp>
      <p:sp>
        <p:nvSpPr>
          <p:cNvPr id="12" name="Shape 9"/>
          <p:cNvSpPr/>
          <p:nvPr/>
        </p:nvSpPr>
        <p:spPr>
          <a:xfrm>
            <a:off x="5943600" y="3749040"/>
            <a:ext cx="5696712" cy="2148840"/>
          </a:xfrm>
          <a:prstGeom prst="roundRect">
            <a:avLst>
              <a:gd name="adj" fmla="val 5532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Text 10"/>
          <p:cNvSpPr/>
          <p:nvPr/>
        </p:nvSpPr>
        <p:spPr>
          <a:xfrm>
            <a:off x="6217920" y="3931920"/>
            <a:ext cx="516636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Mücadele’de ordunun yiyecek, giyecek, cephane ve ulaşım ihtiyaçlarının karşılanması için halka verilen bir yükümlülüktür. Türk milleti, tüm yokluğa rağmen vatanı için varını yoğunu ordusunun yanına koymuştur.</a:t>
            </a:r>
            <a:endParaRPr lang="en-US" sz="1300" dirty="0"/>
          </a:p>
        </p:txBody>
      </p:sp>
      <p:sp>
        <p:nvSpPr>
          <p:cNvPr id="14" name="Text 11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12</a:t>
            </a:r>
            <a:endParaRPr lang="en-US" sz="900" dirty="0"/>
          </a:p>
        </p:txBody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2: Tarih Dedektifi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Aşağıdaki bilgiler DOĞRU mu YANLIŞ mı? Grubunla karar ver — cevapları öğretmenin açacak!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Sadaka taşı, onur incitmeden yardımdır</a:t>
            </a:r>
            <a:endParaRPr lang="en-US" sz="1450" dirty="0"/>
          </a:p>
        </p:txBody>
      </p:sp>
      <p:sp>
        <p:nvSpPr>
          <p:cNvPr id="11" name="Shape 7"/>
          <p:cNvSpPr/>
          <p:nvPr/>
        </p:nvSpPr>
        <p:spPr>
          <a:xfrm>
            <a:off x="5275385" y="2724912"/>
            <a:ext cx="576774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2" name="Text 8"/>
          <p:cNvSpPr/>
          <p:nvPr/>
        </p:nvSpPr>
        <p:spPr>
          <a:xfrm>
            <a:off x="5275384" y="2724912"/>
            <a:ext cx="576775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Askıda ekmekte veren, alanı görür</a:t>
            </a:r>
            <a:endParaRPr lang="en-US" sz="1450" dirty="0"/>
          </a:p>
        </p:txBody>
      </p:sp>
      <p:sp>
        <p:nvSpPr>
          <p:cNvPr id="17" name="Shape 12"/>
          <p:cNvSpPr/>
          <p:nvPr/>
        </p:nvSpPr>
        <p:spPr>
          <a:xfrm>
            <a:off x="10964984" y="2724912"/>
            <a:ext cx="519879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8" name="Text 13"/>
          <p:cNvSpPr/>
          <p:nvPr/>
        </p:nvSpPr>
        <p:spPr>
          <a:xfrm>
            <a:off x="10894646" y="2724912"/>
            <a:ext cx="590218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İmece, işlerin el birliğiyle yapılmasıdır</a:t>
            </a:r>
            <a:endParaRPr lang="en-US" sz="1450" dirty="0"/>
          </a:p>
        </p:txBody>
      </p:sp>
      <p:sp>
        <p:nvSpPr>
          <p:cNvPr id="23" name="Shape 17"/>
          <p:cNvSpPr/>
          <p:nvPr/>
        </p:nvSpPr>
        <p:spPr>
          <a:xfrm>
            <a:off x="5275384" y="4462272"/>
            <a:ext cx="576775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24" name="Text 18"/>
          <p:cNvSpPr/>
          <p:nvPr/>
        </p:nvSpPr>
        <p:spPr>
          <a:xfrm>
            <a:off x="5275384" y="4462272"/>
            <a:ext cx="576776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Tekalif-i Milliye bir eğlencedir</a:t>
            </a:r>
            <a:endParaRPr lang="en-US" sz="1450" dirty="0"/>
          </a:p>
        </p:txBody>
      </p:sp>
      <p:sp>
        <p:nvSpPr>
          <p:cNvPr id="29" name="Shape 22"/>
          <p:cNvSpPr/>
          <p:nvPr/>
        </p:nvSpPr>
        <p:spPr>
          <a:xfrm>
            <a:off x="10894646" y="4462272"/>
            <a:ext cx="590218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30" name="Text 23"/>
          <p:cNvSpPr/>
          <p:nvPr/>
        </p:nvSpPr>
        <p:spPr>
          <a:xfrm>
            <a:off x="10816492" y="4462272"/>
            <a:ext cx="668372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31" name="Shape 24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2" name="Text 25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i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Cevaplar sonraki slaytta!  ➡️</a:t>
            </a:r>
            <a:endParaRPr lang="en-US" sz="1350" dirty="0"/>
          </a:p>
        </p:txBody>
      </p:sp>
      <p:sp>
        <p:nvSpPr>
          <p:cNvPr id="33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13</a:t>
            </a:r>
            <a:endParaRPr lang="en-US" sz="900" dirty="0"/>
          </a:p>
        </p:txBody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2: Cevaplar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Sadaka taşı ve imece doğru; “veren alanı görür” ve “Tekalif eğlencedir” yanlıştır.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Sadaka taşı, onur incitmeden yardımdır</a:t>
            </a:r>
            <a:endParaRPr lang="en-US" sz="1450" dirty="0"/>
          </a:p>
        </p:txBody>
      </p:sp>
      <p:sp>
        <p:nvSpPr>
          <p:cNvPr id="11" name="Shape 7"/>
          <p:cNvSpPr/>
          <p:nvPr/>
        </p:nvSpPr>
        <p:spPr>
          <a:xfrm>
            <a:off x="4923692" y="2724912"/>
            <a:ext cx="928468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12" name="Text 8"/>
          <p:cNvSpPr/>
          <p:nvPr/>
        </p:nvSpPr>
        <p:spPr>
          <a:xfrm>
            <a:off x="4814276" y="2724912"/>
            <a:ext cx="1037883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5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Askıda ekmekte veren, alanı görür</a:t>
            </a:r>
            <a:endParaRPr lang="en-US" sz="1450" dirty="0"/>
          </a:p>
        </p:txBody>
      </p:sp>
      <p:sp>
        <p:nvSpPr>
          <p:cNvPr id="17" name="Shape 12"/>
          <p:cNvSpPr/>
          <p:nvPr/>
        </p:nvSpPr>
        <p:spPr>
          <a:xfrm>
            <a:off x="10464800" y="2724912"/>
            <a:ext cx="1020064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18" name="Text 13"/>
          <p:cNvSpPr/>
          <p:nvPr/>
        </p:nvSpPr>
        <p:spPr>
          <a:xfrm>
            <a:off x="10408920" y="2724912"/>
            <a:ext cx="1075944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50" dirty="0"/>
          </a:p>
        </p:txBody>
      </p:sp>
      <p:sp>
        <p:nvSpPr>
          <p:cNvPr id="19" name="Shape 14"/>
          <p:cNvSpPr/>
          <p:nvPr/>
        </p:nvSpPr>
        <p:spPr>
          <a:xfrm>
            <a:off x="52769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İmece, işlerin el birliğiyle yapılmasıdır</a:t>
            </a:r>
            <a:endParaRPr lang="en-US" sz="1450" dirty="0"/>
          </a:p>
        </p:txBody>
      </p:sp>
      <p:sp>
        <p:nvSpPr>
          <p:cNvPr id="23" name="Shape 17"/>
          <p:cNvSpPr/>
          <p:nvPr/>
        </p:nvSpPr>
        <p:spPr>
          <a:xfrm>
            <a:off x="4923692" y="4462272"/>
            <a:ext cx="928468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24" name="Text 18"/>
          <p:cNvSpPr/>
          <p:nvPr/>
        </p:nvSpPr>
        <p:spPr>
          <a:xfrm>
            <a:off x="4923692" y="4462272"/>
            <a:ext cx="928468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5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Tekalif-i Milliye bir eğlencedir</a:t>
            </a:r>
            <a:endParaRPr lang="en-US" sz="1450" dirty="0"/>
          </a:p>
        </p:txBody>
      </p:sp>
      <p:sp>
        <p:nvSpPr>
          <p:cNvPr id="29" name="Shape 22"/>
          <p:cNvSpPr/>
          <p:nvPr/>
        </p:nvSpPr>
        <p:spPr>
          <a:xfrm>
            <a:off x="10408920" y="4462272"/>
            <a:ext cx="1075944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30" name="Text 23"/>
          <p:cNvSpPr/>
          <p:nvPr/>
        </p:nvSpPr>
        <p:spPr>
          <a:xfrm>
            <a:off x="10464800" y="4462272"/>
            <a:ext cx="1020064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50" dirty="0"/>
          </a:p>
        </p:txBody>
      </p:sp>
      <p:sp>
        <p:nvSpPr>
          <p:cNvPr id="31" name="Text 24"/>
          <p:cNvSpPr/>
          <p:nvPr/>
        </p:nvSpPr>
        <p:spPr>
          <a:xfrm>
            <a:off x="548640" y="598932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400" dirty="0"/>
          </a:p>
        </p:txBody>
      </p:sp>
      <p:sp>
        <p:nvSpPr>
          <p:cNvPr id="32" name="Text 2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14</a:t>
            </a:r>
            <a:endParaRPr lang="en-US" sz="900" dirty="0"/>
          </a:p>
        </p:txBody>
      </p:sp>
      <p:pic>
        <p:nvPicPr>
          <p:cNvPr id="33" name="Image 5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DURAK · SIVIL TOPLUM KURULUŞLARI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Sivil Toplum Kuruluşu Nedir?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11091672" cy="1417320"/>
          </a:xfrm>
          <a:prstGeom prst="roundRect">
            <a:avLst>
              <a:gd name="adj" fmla="val 8387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960120" y="196596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2202" y="2168042"/>
            <a:ext cx="373075" cy="373075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965960" y="1783080"/>
            <a:ext cx="941832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TANIM  </a:t>
            </a: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Resmî kurumların dışında, aynı düşünceyi paylaşan bireylerin kâr amacı gütmeden, gönüllülükle kurduğu ve toplumun ihtiyaçlarını karşılamayı amaçlayan kuruluşlara </a:t>
            </a:r>
            <a:r>
              <a:rPr lang="en-US" sz="14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sivil toplum kuruluşu (STK)</a:t>
            </a: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denir.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548640" y="3337560"/>
            <a:ext cx="2679192" cy="178308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1431036" y="3611880"/>
            <a:ext cx="914400" cy="91440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8780" y="3849624"/>
            <a:ext cx="438912" cy="438912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548640" y="4617720"/>
            <a:ext cx="2679192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Oda</a:t>
            </a:r>
            <a:endParaRPr lang="en-US" sz="1600" dirty="0"/>
          </a:p>
        </p:txBody>
      </p:sp>
      <p:sp>
        <p:nvSpPr>
          <p:cNvPr id="12" name="Shape 8"/>
          <p:cNvSpPr/>
          <p:nvPr/>
        </p:nvSpPr>
        <p:spPr>
          <a:xfrm>
            <a:off x="3346704" y="3337560"/>
            <a:ext cx="2679192" cy="178308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9"/>
          <p:cNvSpPr/>
          <p:nvPr/>
        </p:nvSpPr>
        <p:spPr>
          <a:xfrm>
            <a:off x="4229100" y="3611880"/>
            <a:ext cx="914400" cy="91440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6844" y="3849624"/>
            <a:ext cx="438912" cy="438912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3346704" y="4617720"/>
            <a:ext cx="2679192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Sendika</a:t>
            </a:r>
            <a:endParaRPr lang="en-US" sz="1600" dirty="0"/>
          </a:p>
        </p:txBody>
      </p:sp>
      <p:sp>
        <p:nvSpPr>
          <p:cNvPr id="16" name="Shape 11"/>
          <p:cNvSpPr/>
          <p:nvPr/>
        </p:nvSpPr>
        <p:spPr>
          <a:xfrm>
            <a:off x="6144768" y="3337560"/>
            <a:ext cx="2679192" cy="178308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2"/>
          <p:cNvSpPr/>
          <p:nvPr/>
        </p:nvSpPr>
        <p:spPr>
          <a:xfrm>
            <a:off x="7027164" y="3611880"/>
            <a:ext cx="914400" cy="91440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4908" y="3849624"/>
            <a:ext cx="438912" cy="438912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6144768" y="4617720"/>
            <a:ext cx="2679192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Dernek</a:t>
            </a:r>
            <a:endParaRPr lang="en-US" sz="1600" dirty="0"/>
          </a:p>
        </p:txBody>
      </p:sp>
      <p:sp>
        <p:nvSpPr>
          <p:cNvPr id="20" name="Shape 14"/>
          <p:cNvSpPr/>
          <p:nvPr/>
        </p:nvSpPr>
        <p:spPr>
          <a:xfrm>
            <a:off x="8942832" y="3337560"/>
            <a:ext cx="2679192" cy="178308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1" name="Shape 15"/>
          <p:cNvSpPr/>
          <p:nvPr/>
        </p:nvSpPr>
        <p:spPr>
          <a:xfrm>
            <a:off x="9825228" y="3611880"/>
            <a:ext cx="914400" cy="914400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62972" y="3849624"/>
            <a:ext cx="438912" cy="438912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8942832" y="4617720"/>
            <a:ext cx="2679192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Vakıf</a:t>
            </a:r>
            <a:endParaRPr lang="en-US" sz="1600" dirty="0"/>
          </a:p>
        </p:txBody>
      </p:sp>
      <p:sp>
        <p:nvSpPr>
          <p:cNvPr id="24" name="Text 17"/>
          <p:cNvSpPr/>
          <p:nvPr/>
        </p:nvSpPr>
        <p:spPr>
          <a:xfrm>
            <a:off x="548640" y="5349240"/>
            <a:ext cx="110916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STK’lar eğitim, sağlık ve çevre gibi pek çok alanda faaliyet gösterir.</a:t>
            </a:r>
            <a:endParaRPr lang="en-US" sz="1400" dirty="0"/>
          </a:p>
        </p:txBody>
      </p:sp>
      <p:sp>
        <p:nvSpPr>
          <p:cNvPr id="25" name="Text 1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15</a:t>
            </a:r>
            <a:endParaRPr lang="en-US" sz="900" dirty="0"/>
          </a:p>
        </p:txBody>
      </p:sp>
      <p:pic>
        <p:nvPicPr>
          <p:cNvPr id="26" name="Image 5" descr="preencoded.png"/>
          <p:cNvPicPr>
            <a:picLocks noChangeAspect="1"/>
          </p:cNvPicPr>
          <p:nvPr/>
        </p:nvPicPr>
        <p:blipFill>
          <a:blip r:embed="rId7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SIVIL TOPLUM KURULUŞLARI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STK’ların Faaliyet Alanları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566160" cy="4023360"/>
          </a:xfrm>
          <a:prstGeom prst="roundRect">
            <a:avLst>
              <a:gd name="adj" fmla="val 333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3566160" cy="914400"/>
          </a:xfrm>
          <a:prstGeom prst="roundRect">
            <a:avLst>
              <a:gd name="adj" fmla="val 13000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91640"/>
            <a:ext cx="35661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EĞİTİM</a:t>
            </a:r>
            <a:endParaRPr lang="en-US" sz="1900" dirty="0"/>
          </a:p>
        </p:txBody>
      </p:sp>
      <p:sp>
        <p:nvSpPr>
          <p:cNvPr id="7" name="Shape 5"/>
          <p:cNvSpPr/>
          <p:nvPr/>
        </p:nvSpPr>
        <p:spPr>
          <a:xfrm>
            <a:off x="1783080" y="2880360"/>
            <a:ext cx="1097280" cy="109728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8373" y="3165653"/>
            <a:ext cx="526694" cy="526694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822960" y="4160520"/>
            <a:ext cx="3017520" cy="1417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Burs veren, okul yaptıran, eğitim materyali sağlayan dernek ve vakıflar.</a:t>
            </a:r>
            <a:endParaRPr lang="en-US" sz="1350" dirty="0"/>
          </a:p>
        </p:txBody>
      </p:sp>
      <p:sp>
        <p:nvSpPr>
          <p:cNvPr id="10" name="Shape 7"/>
          <p:cNvSpPr/>
          <p:nvPr/>
        </p:nvSpPr>
        <p:spPr>
          <a:xfrm>
            <a:off x="4306824" y="1691640"/>
            <a:ext cx="3566160" cy="4023360"/>
          </a:xfrm>
          <a:prstGeom prst="roundRect">
            <a:avLst>
              <a:gd name="adj" fmla="val 333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4306824" y="1691640"/>
            <a:ext cx="3566160" cy="914400"/>
          </a:xfrm>
          <a:prstGeom prst="roundRect">
            <a:avLst>
              <a:gd name="adj" fmla="val 13000"/>
            </a:avLst>
          </a:prstGeom>
          <a:solidFill>
            <a:srgbClr val="E45B4E"/>
          </a:solidFill>
          <a:ln/>
        </p:spPr>
      </p:sp>
      <p:sp>
        <p:nvSpPr>
          <p:cNvPr id="12" name="Text 9"/>
          <p:cNvSpPr/>
          <p:nvPr/>
        </p:nvSpPr>
        <p:spPr>
          <a:xfrm>
            <a:off x="4306824" y="1691640"/>
            <a:ext cx="35661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SAĞLIK</a:t>
            </a:r>
            <a:endParaRPr lang="en-US" sz="1900" dirty="0"/>
          </a:p>
        </p:txBody>
      </p:sp>
      <p:sp>
        <p:nvSpPr>
          <p:cNvPr id="13" name="Shape 10"/>
          <p:cNvSpPr/>
          <p:nvPr/>
        </p:nvSpPr>
        <p:spPr>
          <a:xfrm>
            <a:off x="5541264" y="2880360"/>
            <a:ext cx="1097280" cy="109728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6557" y="3165653"/>
            <a:ext cx="526694" cy="526694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4581144" y="4160520"/>
            <a:ext cx="3017520" cy="1417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Kan bağışı, hasta ve engelli desteği sağlayan kuruluşlar.</a:t>
            </a:r>
            <a:endParaRPr lang="en-US" sz="1350" dirty="0"/>
          </a:p>
        </p:txBody>
      </p:sp>
      <p:sp>
        <p:nvSpPr>
          <p:cNvPr id="16" name="Shape 12"/>
          <p:cNvSpPr/>
          <p:nvPr/>
        </p:nvSpPr>
        <p:spPr>
          <a:xfrm>
            <a:off x="8065008" y="1691640"/>
            <a:ext cx="3566160" cy="4023360"/>
          </a:xfrm>
          <a:prstGeom prst="roundRect">
            <a:avLst>
              <a:gd name="adj" fmla="val 333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3"/>
          <p:cNvSpPr/>
          <p:nvPr/>
        </p:nvSpPr>
        <p:spPr>
          <a:xfrm>
            <a:off x="8065008" y="1691640"/>
            <a:ext cx="3566160" cy="914400"/>
          </a:xfrm>
          <a:prstGeom prst="roundRect">
            <a:avLst>
              <a:gd name="adj" fmla="val 13000"/>
            </a:avLst>
          </a:prstGeom>
          <a:solidFill>
            <a:srgbClr val="E9971B"/>
          </a:solidFill>
          <a:ln/>
        </p:spPr>
      </p:sp>
      <p:sp>
        <p:nvSpPr>
          <p:cNvPr id="18" name="Text 14"/>
          <p:cNvSpPr/>
          <p:nvPr/>
        </p:nvSpPr>
        <p:spPr>
          <a:xfrm>
            <a:off x="8065008" y="1691640"/>
            <a:ext cx="35661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</a:t>
            </a:r>
            <a:endParaRPr lang="en-US" sz="1900" dirty="0"/>
          </a:p>
        </p:txBody>
      </p:sp>
      <p:sp>
        <p:nvSpPr>
          <p:cNvPr id="19" name="Shape 15"/>
          <p:cNvSpPr/>
          <p:nvPr/>
        </p:nvSpPr>
        <p:spPr>
          <a:xfrm>
            <a:off x="9299448" y="2880360"/>
            <a:ext cx="1097280" cy="109728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84741" y="3165653"/>
            <a:ext cx="526694" cy="526694"/>
          </a:xfrm>
          <a:prstGeom prst="rect">
            <a:avLst/>
          </a:prstGeom>
        </p:spPr>
      </p:pic>
      <p:sp>
        <p:nvSpPr>
          <p:cNvPr id="21" name="Text 16"/>
          <p:cNvSpPr/>
          <p:nvPr/>
        </p:nvSpPr>
        <p:spPr>
          <a:xfrm>
            <a:off x="8339328" y="4160520"/>
            <a:ext cx="3017520" cy="1417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Ağaçlandırma, geri dönüşüm ve doğa koruma çalışmaları yapan kuruluşlar.</a:t>
            </a:r>
            <a:endParaRPr lang="en-US" sz="1350" dirty="0"/>
          </a:p>
        </p:txBody>
      </p:sp>
      <p:sp>
        <p:nvSpPr>
          <p:cNvPr id="22" name="Text 17"/>
          <p:cNvSpPr/>
          <p:nvPr/>
        </p:nvSpPr>
        <p:spPr>
          <a:xfrm>
            <a:off x="548640" y="585216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i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Şimdi ülkemizin en bilinen iki kuruluşunu inceleyelim: Türk Kızılay ve AFAD.</a:t>
            </a:r>
            <a:endParaRPr lang="en-US" sz="1300" dirty="0"/>
          </a:p>
        </p:txBody>
      </p:sp>
      <p:sp>
        <p:nvSpPr>
          <p:cNvPr id="23" name="Text 1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16</a:t>
            </a:r>
            <a:endParaRPr lang="en-US" sz="900" dirty="0"/>
          </a:p>
        </p:txBody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3: STK Uzmanı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STK’lar hakkındaki bu bilgiler DOĞRU mu YANLIŞ mı? Grubunla karar ver!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STK’lar gönüllülük esasına dayanır</a:t>
            </a:r>
            <a:endParaRPr lang="en-US" sz="1450" dirty="0"/>
          </a:p>
        </p:txBody>
      </p:sp>
      <p:sp>
        <p:nvSpPr>
          <p:cNvPr id="11" name="Shape 7"/>
          <p:cNvSpPr/>
          <p:nvPr/>
        </p:nvSpPr>
        <p:spPr>
          <a:xfrm>
            <a:off x="5337908" y="2724912"/>
            <a:ext cx="514252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2" name="Text 8"/>
          <p:cNvSpPr/>
          <p:nvPr/>
        </p:nvSpPr>
        <p:spPr>
          <a:xfrm>
            <a:off x="5337906" y="2724912"/>
            <a:ext cx="514253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3" name="Shape 9"/>
          <p:cNvSpPr/>
          <p:nvPr/>
        </p:nvSpPr>
        <p:spPr>
          <a:xfrm>
            <a:off x="6202682" y="22631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STK’lar kâr amacı güder</a:t>
            </a:r>
            <a:endParaRPr lang="en-US" sz="1450" dirty="0"/>
          </a:p>
        </p:txBody>
      </p:sp>
      <p:sp>
        <p:nvSpPr>
          <p:cNvPr id="17" name="Shape 12"/>
          <p:cNvSpPr/>
          <p:nvPr/>
        </p:nvSpPr>
        <p:spPr>
          <a:xfrm>
            <a:off x="10996246" y="2724912"/>
            <a:ext cx="488618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8" name="Text 13"/>
          <p:cNvSpPr/>
          <p:nvPr/>
        </p:nvSpPr>
        <p:spPr>
          <a:xfrm>
            <a:off x="10996246" y="2724912"/>
            <a:ext cx="488618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Dernek ve vakıf birer STK’dır</a:t>
            </a:r>
            <a:endParaRPr lang="en-US" sz="1450" dirty="0"/>
          </a:p>
        </p:txBody>
      </p:sp>
      <p:sp>
        <p:nvSpPr>
          <p:cNvPr id="23" name="Shape 17"/>
          <p:cNvSpPr/>
          <p:nvPr/>
        </p:nvSpPr>
        <p:spPr>
          <a:xfrm>
            <a:off x="5337906" y="4462272"/>
            <a:ext cx="514254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24" name="Text 18"/>
          <p:cNvSpPr/>
          <p:nvPr/>
        </p:nvSpPr>
        <p:spPr>
          <a:xfrm>
            <a:off x="5246466" y="4462272"/>
            <a:ext cx="605694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STK’lar yalnızca devlet kurar</a:t>
            </a:r>
            <a:endParaRPr lang="en-US" sz="1450" dirty="0"/>
          </a:p>
        </p:txBody>
      </p:sp>
      <p:sp>
        <p:nvSpPr>
          <p:cNvPr id="29" name="Shape 22"/>
          <p:cNvSpPr/>
          <p:nvPr/>
        </p:nvSpPr>
        <p:spPr>
          <a:xfrm>
            <a:off x="10996246" y="4462272"/>
            <a:ext cx="488618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30" name="Text 23"/>
          <p:cNvSpPr/>
          <p:nvPr/>
        </p:nvSpPr>
        <p:spPr>
          <a:xfrm>
            <a:off x="10996244" y="4462272"/>
            <a:ext cx="488619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31" name="Shape 24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2" name="Text 25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i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Cevaplar sonraki slaytta!  ➡️</a:t>
            </a:r>
            <a:endParaRPr lang="en-US" sz="1350" dirty="0"/>
          </a:p>
        </p:txBody>
      </p:sp>
      <p:sp>
        <p:nvSpPr>
          <p:cNvPr id="33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17</a:t>
            </a:r>
            <a:endParaRPr lang="en-US" sz="900" dirty="0"/>
          </a:p>
        </p:txBody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3: Cevaplar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STK’lar gönüllüdür ve dernek/vakıf birer STK’dır; kâr amacı gütmez, sadece devlet kurmaz.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STK’lar gönüllülük esasına dayanır</a:t>
            </a:r>
            <a:endParaRPr lang="en-US" sz="1450" dirty="0"/>
          </a:p>
        </p:txBody>
      </p:sp>
      <p:sp>
        <p:nvSpPr>
          <p:cNvPr id="11" name="Shape 7"/>
          <p:cNvSpPr/>
          <p:nvPr/>
        </p:nvSpPr>
        <p:spPr>
          <a:xfrm>
            <a:off x="5017476" y="2724912"/>
            <a:ext cx="834683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12" name="Text 8"/>
          <p:cNvSpPr/>
          <p:nvPr/>
        </p:nvSpPr>
        <p:spPr>
          <a:xfrm>
            <a:off x="4947138" y="2724912"/>
            <a:ext cx="905022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5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STK’lar kâr amacı güder</a:t>
            </a:r>
            <a:endParaRPr lang="en-US" sz="1450" dirty="0"/>
          </a:p>
        </p:txBody>
      </p:sp>
      <p:sp>
        <p:nvSpPr>
          <p:cNvPr id="17" name="Shape 12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18" name="Text 13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5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Dernek ve vakıf birer STK’dır</a:t>
            </a:r>
            <a:endParaRPr lang="en-US" sz="1450" dirty="0"/>
          </a:p>
        </p:txBody>
      </p:sp>
      <p:sp>
        <p:nvSpPr>
          <p:cNvPr id="23" name="Shape 17"/>
          <p:cNvSpPr/>
          <p:nvPr/>
        </p:nvSpPr>
        <p:spPr>
          <a:xfrm>
            <a:off x="5017476" y="4462272"/>
            <a:ext cx="834684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24" name="Text 18"/>
          <p:cNvSpPr/>
          <p:nvPr/>
        </p:nvSpPr>
        <p:spPr>
          <a:xfrm>
            <a:off x="5017476" y="4462272"/>
            <a:ext cx="834684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5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STK’lar yalnızca devlet kurar</a:t>
            </a:r>
            <a:endParaRPr lang="en-US" sz="1450" dirty="0"/>
          </a:p>
        </p:txBody>
      </p:sp>
      <p:sp>
        <p:nvSpPr>
          <p:cNvPr id="29" name="Shape 22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30" name="Text 23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50" dirty="0"/>
          </a:p>
        </p:txBody>
      </p:sp>
      <p:sp>
        <p:nvSpPr>
          <p:cNvPr id="31" name="Text 24"/>
          <p:cNvSpPr/>
          <p:nvPr/>
        </p:nvSpPr>
        <p:spPr>
          <a:xfrm>
            <a:off x="548640" y="598932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400" dirty="0"/>
          </a:p>
        </p:txBody>
      </p:sp>
      <p:sp>
        <p:nvSpPr>
          <p:cNvPr id="32" name="Text 2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18</a:t>
            </a:r>
            <a:endParaRPr lang="en-US" sz="900" dirty="0"/>
          </a:p>
        </p:txBody>
      </p:sp>
      <p:pic>
        <p:nvPicPr>
          <p:cNvPr id="33" name="Image 5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SIVIL TOPLUM KURULUŞLARI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Kızılay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291840" cy="4206240"/>
          </a:xfrm>
          <a:prstGeom prst="roundRect">
            <a:avLst>
              <a:gd name="adj" fmla="val 361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868680" y="2011680"/>
            <a:ext cx="2651760" cy="2651760"/>
          </a:xfrm>
          <a:prstGeom prst="roundRect">
            <a:avLst>
              <a:gd name="adj" fmla="val 6897"/>
            </a:avLst>
          </a:prstGeom>
          <a:solidFill>
            <a:srgbClr val="D6D6E6"/>
          </a:solidFill>
          <a:ln/>
        </p:spPr>
      </p:sp>
      <p:sp>
        <p:nvSpPr>
          <p:cNvPr id="6" name="Shape 4"/>
          <p:cNvSpPr/>
          <p:nvPr/>
        </p:nvSpPr>
        <p:spPr>
          <a:xfrm>
            <a:off x="1325880" y="2423160"/>
            <a:ext cx="1828800" cy="1828800"/>
          </a:xfrm>
          <a:prstGeom prst="ellipse">
            <a:avLst/>
          </a:prstGeom>
          <a:solidFill>
            <a:srgbClr val="C0392B"/>
          </a:solidFill>
          <a:ln/>
        </p:spPr>
      </p:sp>
      <p:sp>
        <p:nvSpPr>
          <p:cNvPr id="7" name="Shape 5"/>
          <p:cNvSpPr/>
          <p:nvPr/>
        </p:nvSpPr>
        <p:spPr>
          <a:xfrm>
            <a:off x="1783080" y="2560320"/>
            <a:ext cx="1417320" cy="1554480"/>
          </a:xfrm>
          <a:prstGeom prst="ellipse">
            <a:avLst/>
          </a:prstGeom>
          <a:solidFill>
            <a:srgbClr val="FFFFFF"/>
          </a:solidFill>
          <a:ln/>
        </p:spPr>
      </p:sp>
      <p:sp>
        <p:nvSpPr>
          <p:cNvPr id="8" name="Text 6"/>
          <p:cNvSpPr/>
          <p:nvPr/>
        </p:nvSpPr>
        <p:spPr>
          <a:xfrm>
            <a:off x="548640" y="4709160"/>
            <a:ext cx="32918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1868</a:t>
            </a:r>
            <a:endParaRPr lang="en-US" sz="3600" dirty="0"/>
          </a:p>
        </p:txBody>
      </p:sp>
      <p:sp>
        <p:nvSpPr>
          <p:cNvPr id="9" name="Text 7"/>
          <p:cNvSpPr/>
          <p:nvPr/>
        </p:nvSpPr>
        <p:spPr>
          <a:xfrm>
            <a:off x="548640" y="5394960"/>
            <a:ext cx="32918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Kuruluş yılı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3977640" y="1691640"/>
            <a:ext cx="7662672" cy="4206240"/>
          </a:xfrm>
          <a:prstGeom prst="roundRect">
            <a:avLst>
              <a:gd name="adj" fmla="val 282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1" name="Text 9"/>
          <p:cNvSpPr/>
          <p:nvPr/>
        </p:nvSpPr>
        <p:spPr>
          <a:xfrm>
            <a:off x="4297680" y="1965960"/>
            <a:ext cx="704088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1868’de yaralı askerlere yardım için kurulan Türk Kızılay, bugün doğal afetlerde ihtiyaç sahiplerine barınma, giysi ve gıda yardımı yapar.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4297680" y="3200400"/>
            <a:ext cx="7040880" cy="1417320"/>
          </a:xfrm>
          <a:prstGeom prst="roundRect">
            <a:avLst>
              <a:gd name="adj" fmla="val 8387"/>
            </a:avLst>
          </a:prstGeom>
          <a:solidFill>
            <a:srgbClr val="FBE0DC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456432"/>
            <a:ext cx="914400" cy="914400"/>
          </a:xfrm>
          <a:prstGeom prst="rect">
            <a:avLst/>
          </a:prstGeom>
        </p:spPr>
      </p:pic>
      <p:sp>
        <p:nvSpPr>
          <p:cNvPr id="14" name="Text 11"/>
          <p:cNvSpPr/>
          <p:nvPr/>
        </p:nvSpPr>
        <p:spPr>
          <a:xfrm>
            <a:off x="5623560" y="3337560"/>
            <a:ext cx="54864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EL TEKSTİL PROJESİ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Kıyafet dönüşüm kutularında toplanan tekstil ürünleri; barınma, gıda, sağlık, giyim ve eğitim desteğinde kullanılır.</a:t>
            </a:r>
            <a:endParaRPr lang="en-US" sz="1250" dirty="0"/>
          </a:p>
        </p:txBody>
      </p:sp>
      <p:sp>
        <p:nvSpPr>
          <p:cNvPr id="15" name="Text 12"/>
          <p:cNvSpPr/>
          <p:nvPr/>
        </p:nvSpPr>
        <p:spPr>
          <a:xfrm>
            <a:off x="4297680" y="4800600"/>
            <a:ext cx="7040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i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Kullanmadığın kıyafetleri nasıl değerlendiriyorsun?</a:t>
            </a:r>
            <a:endParaRPr lang="en-US" sz="1350" dirty="0"/>
          </a:p>
        </p:txBody>
      </p:sp>
      <p:sp>
        <p:nvSpPr>
          <p:cNvPr id="16" name="Text 13"/>
          <p:cNvSpPr/>
          <p:nvPr/>
        </p:nvSpPr>
        <p:spPr>
          <a:xfrm>
            <a:off x="4297680" y="5440680"/>
            <a:ext cx="7040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Not: Kurumun resmî logosu telif nedeniyle stilize edilmiştir; dilersen orijinal logoyu ekleyebilirim.</a:t>
            </a:r>
            <a:endParaRPr lang="en-US" sz="900" dirty="0"/>
          </a:p>
        </p:txBody>
      </p:sp>
      <p:sp>
        <p:nvSpPr>
          <p:cNvPr id="17" name="Text 1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19</a:t>
            </a:r>
            <a:endParaRPr lang="en-US" sz="900" dirty="0"/>
          </a:p>
        </p:txBody>
      </p:sp>
      <p:pic>
        <p:nvPicPr>
          <p:cNvPr id="18" name="Image 1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SIVIL TOPLUM KURULUŞLARI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AFAD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291840" cy="4206240"/>
          </a:xfrm>
          <a:prstGeom prst="roundRect">
            <a:avLst>
              <a:gd name="adj" fmla="val 3611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1371600" y="2194560"/>
            <a:ext cx="1645920" cy="164592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9539" y="2622499"/>
            <a:ext cx="790042" cy="790042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548640" y="3977640"/>
            <a:ext cx="32918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AFAD</a:t>
            </a:r>
            <a:endParaRPr lang="en-US" sz="3000" dirty="0"/>
          </a:p>
        </p:txBody>
      </p:sp>
      <p:sp>
        <p:nvSpPr>
          <p:cNvPr id="8" name="Text 5"/>
          <p:cNvSpPr/>
          <p:nvPr/>
        </p:nvSpPr>
        <p:spPr>
          <a:xfrm>
            <a:off x="548640" y="4617720"/>
            <a:ext cx="32918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1500"/>
              </a:lnSpc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 ve Acil Durum</a:t>
            </a:r>
            <a:endParaRPr lang="en-US" sz="1200" dirty="0"/>
          </a:p>
          <a:p>
            <a:pPr marL="0" indent="0" algn="ctr">
              <a:lnSpc>
                <a:spcPts val="1500"/>
              </a:lnSpc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Yönetimi Başkanlığı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3977640" y="1691640"/>
            <a:ext cx="7662672" cy="4206240"/>
          </a:xfrm>
          <a:prstGeom prst="roundRect">
            <a:avLst>
              <a:gd name="adj" fmla="val 282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0" name="Text 7"/>
          <p:cNvSpPr/>
          <p:nvPr/>
        </p:nvSpPr>
        <p:spPr>
          <a:xfrm>
            <a:off x="4297680" y="1965960"/>
            <a:ext cx="704088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T.C. İçişleri Bakanlığı’na bağlı olan AFAD, afet ve acil durumlara ilişkin süreçlerin etkin yönetimi için çalışır; kurum ve kuruluşlar arasında koordinasyonu sağlar.</a:t>
            </a:r>
            <a:endParaRPr lang="en-US" sz="1500" dirty="0"/>
          </a:p>
        </p:txBody>
      </p:sp>
      <p:sp>
        <p:nvSpPr>
          <p:cNvPr id="11" name="Shape 8"/>
          <p:cNvSpPr/>
          <p:nvPr/>
        </p:nvSpPr>
        <p:spPr>
          <a:xfrm>
            <a:off x="4297680" y="3383280"/>
            <a:ext cx="2240280" cy="1600200"/>
          </a:xfrm>
          <a:prstGeom prst="roundRect">
            <a:avLst>
              <a:gd name="adj" fmla="val 7429"/>
            </a:avLst>
          </a:prstGeom>
          <a:solidFill>
            <a:srgbClr val="F3F4F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2" name="Shape 9"/>
          <p:cNvSpPr/>
          <p:nvPr/>
        </p:nvSpPr>
        <p:spPr>
          <a:xfrm>
            <a:off x="5006340" y="3611880"/>
            <a:ext cx="822960" cy="82296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0310" y="3825850"/>
            <a:ext cx="395021" cy="395021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4389120" y="4480560"/>
            <a:ext cx="2057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Arama-Kurtarma</a:t>
            </a:r>
            <a:endParaRPr lang="en-US" sz="1250" dirty="0"/>
          </a:p>
        </p:txBody>
      </p:sp>
      <p:sp>
        <p:nvSpPr>
          <p:cNvPr id="15" name="Shape 11"/>
          <p:cNvSpPr/>
          <p:nvPr/>
        </p:nvSpPr>
        <p:spPr>
          <a:xfrm>
            <a:off x="6675120" y="3383280"/>
            <a:ext cx="2240280" cy="1600200"/>
          </a:xfrm>
          <a:prstGeom prst="roundRect">
            <a:avLst>
              <a:gd name="adj" fmla="val 7429"/>
            </a:avLst>
          </a:prstGeom>
          <a:solidFill>
            <a:srgbClr val="F3F4F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6" name="Shape 12"/>
          <p:cNvSpPr/>
          <p:nvPr/>
        </p:nvSpPr>
        <p:spPr>
          <a:xfrm>
            <a:off x="7383780" y="3611880"/>
            <a:ext cx="822960" cy="82296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97750" y="3825850"/>
            <a:ext cx="395021" cy="395021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6766560" y="4480560"/>
            <a:ext cx="2057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Barınma</a:t>
            </a:r>
            <a:endParaRPr lang="en-US" sz="1250" dirty="0"/>
          </a:p>
        </p:txBody>
      </p:sp>
      <p:sp>
        <p:nvSpPr>
          <p:cNvPr id="19" name="Shape 14"/>
          <p:cNvSpPr/>
          <p:nvPr/>
        </p:nvSpPr>
        <p:spPr>
          <a:xfrm>
            <a:off x="9052560" y="3383280"/>
            <a:ext cx="2240280" cy="1600200"/>
          </a:xfrm>
          <a:prstGeom prst="roundRect">
            <a:avLst>
              <a:gd name="adj" fmla="val 7429"/>
            </a:avLst>
          </a:prstGeom>
          <a:solidFill>
            <a:srgbClr val="F3F4F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9761220" y="3611880"/>
            <a:ext cx="822960" cy="8229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75190" y="3825850"/>
            <a:ext cx="395021" cy="395021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9144000" y="4480560"/>
            <a:ext cx="2057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İhtiyaç Koordinasyonu</a:t>
            </a:r>
            <a:endParaRPr lang="en-US" sz="1250" dirty="0"/>
          </a:p>
        </p:txBody>
      </p:sp>
      <p:sp>
        <p:nvSpPr>
          <p:cNvPr id="23" name="Text 17"/>
          <p:cNvSpPr/>
          <p:nvPr/>
        </p:nvSpPr>
        <p:spPr>
          <a:xfrm>
            <a:off x="4297680" y="5166360"/>
            <a:ext cx="7040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i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AFAD, afetlerde toplumsal dayanışmaya öncülük eder.</a:t>
            </a:r>
            <a:endParaRPr lang="en-US" sz="1350" dirty="0"/>
          </a:p>
        </p:txBody>
      </p:sp>
      <p:sp>
        <p:nvSpPr>
          <p:cNvPr id="24" name="Text 18"/>
          <p:cNvSpPr/>
          <p:nvPr/>
        </p:nvSpPr>
        <p:spPr>
          <a:xfrm>
            <a:off x="4297680" y="5577840"/>
            <a:ext cx="7040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Not: Kurumun resmî logosu telif nedeniyle stilize edilmiştir; dilersen orijinal logoyu ekleyebilirim.</a:t>
            </a:r>
            <a:endParaRPr lang="en-US" sz="900" dirty="0"/>
          </a:p>
        </p:txBody>
      </p:sp>
      <p:sp>
        <p:nvSpPr>
          <p:cNvPr id="25" name="Text 19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20</a:t>
            </a:r>
            <a:endParaRPr lang="en-US" sz="900" dirty="0"/>
          </a:p>
        </p:txBody>
      </p:sp>
      <p:pic>
        <p:nvPicPr>
          <p:cNvPr id="26" name="Image 4" descr="preencoded.png"/>
          <p:cNvPicPr>
            <a:picLocks noChangeAspect="1"/>
          </p:cNvPicPr>
          <p:nvPr/>
        </p:nvPicPr>
        <p:blipFill>
          <a:blip r:embed="rId7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DURAK · TOPLUMSAL FAYDALARI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Yardımlaşma ve Dayanışmanın Faydaları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440680" cy="1600200"/>
          </a:xfrm>
          <a:prstGeom prst="roundRect">
            <a:avLst>
              <a:gd name="adj" fmla="val 742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868680" y="2075688"/>
            <a:ext cx="822960" cy="82296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650" y="2289658"/>
            <a:ext cx="395021" cy="39502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920240" y="1691640"/>
            <a:ext cx="393192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Birlik ve beraberlik güçlenir</a:t>
            </a:r>
            <a:endParaRPr lang="en-US" sz="1650" dirty="0"/>
          </a:p>
        </p:txBody>
      </p:sp>
      <p:sp>
        <p:nvSpPr>
          <p:cNvPr id="8" name="Shape 5"/>
          <p:cNvSpPr/>
          <p:nvPr/>
        </p:nvSpPr>
        <p:spPr>
          <a:xfrm>
            <a:off x="6181344" y="1691640"/>
            <a:ext cx="5440680" cy="1600200"/>
          </a:xfrm>
          <a:prstGeom prst="roundRect">
            <a:avLst>
              <a:gd name="adj" fmla="val 742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6501384" y="2075688"/>
            <a:ext cx="822960" cy="82296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5354" y="2289658"/>
            <a:ext cx="395021" cy="395021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7552944" y="1691640"/>
            <a:ext cx="393192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İnsanlar arasında güven artar</a:t>
            </a:r>
            <a:endParaRPr lang="en-US" sz="1650" dirty="0"/>
          </a:p>
        </p:txBody>
      </p:sp>
      <p:sp>
        <p:nvSpPr>
          <p:cNvPr id="12" name="Shape 8"/>
          <p:cNvSpPr/>
          <p:nvPr/>
        </p:nvSpPr>
        <p:spPr>
          <a:xfrm>
            <a:off x="548640" y="3474720"/>
            <a:ext cx="5440680" cy="1600200"/>
          </a:xfrm>
          <a:prstGeom prst="roundRect">
            <a:avLst>
              <a:gd name="adj" fmla="val 742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9"/>
          <p:cNvSpPr/>
          <p:nvPr/>
        </p:nvSpPr>
        <p:spPr>
          <a:xfrm>
            <a:off x="868680" y="3858768"/>
            <a:ext cx="822960" cy="8229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2650" y="4072738"/>
            <a:ext cx="395021" cy="395021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1920240" y="3474720"/>
            <a:ext cx="393192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İhtiyaç sahiplerinin sorunları çözülür</a:t>
            </a:r>
            <a:endParaRPr lang="en-US" sz="1650" dirty="0"/>
          </a:p>
        </p:txBody>
      </p:sp>
      <p:sp>
        <p:nvSpPr>
          <p:cNvPr id="16" name="Shape 11"/>
          <p:cNvSpPr/>
          <p:nvPr/>
        </p:nvSpPr>
        <p:spPr>
          <a:xfrm>
            <a:off x="6181344" y="3474720"/>
            <a:ext cx="5440680" cy="1600200"/>
          </a:xfrm>
          <a:prstGeom prst="roundRect">
            <a:avLst>
              <a:gd name="adj" fmla="val 742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2"/>
          <p:cNvSpPr/>
          <p:nvPr/>
        </p:nvSpPr>
        <p:spPr>
          <a:xfrm>
            <a:off x="6501384" y="3858768"/>
            <a:ext cx="822960" cy="822960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5354" y="4072738"/>
            <a:ext cx="395021" cy="395021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7552944" y="3474720"/>
            <a:ext cx="393192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huzur ve mutluluk artar</a:t>
            </a:r>
            <a:endParaRPr lang="en-US" sz="1650" dirty="0"/>
          </a:p>
        </p:txBody>
      </p:sp>
      <p:sp>
        <p:nvSpPr>
          <p:cNvPr id="20" name="Text 14"/>
          <p:cNvSpPr/>
          <p:nvPr/>
        </p:nvSpPr>
        <p:spPr>
          <a:xfrm>
            <a:off x="548640" y="5532120"/>
            <a:ext cx="110916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toplumda dayanışma varsa, birlik ve beraberlik gelişmiştir.</a:t>
            </a:r>
            <a:endParaRPr lang="en-US" sz="1400" dirty="0"/>
          </a:p>
        </p:txBody>
      </p:sp>
      <p:sp>
        <p:nvSpPr>
          <p:cNvPr id="21" name="Text 1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21</a:t>
            </a:r>
            <a:endParaRPr lang="en-US" sz="900" dirty="0"/>
          </a:p>
        </p:txBody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7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BAĞLANTIYI KUR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09728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Kavram Haritamız</a:t>
            </a:r>
            <a:endParaRPr lang="en-US" sz="3100" dirty="0"/>
          </a:p>
        </p:txBody>
      </p:sp>
      <p:sp>
        <p:nvSpPr>
          <p:cNvPr id="7" name="Shape 5"/>
          <p:cNvSpPr/>
          <p:nvPr/>
        </p:nvSpPr>
        <p:spPr>
          <a:xfrm>
            <a:off x="822960" y="2103120"/>
            <a:ext cx="3383280" cy="2377440"/>
          </a:xfrm>
          <a:prstGeom prst="roundRect">
            <a:avLst>
              <a:gd name="adj" fmla="val 5000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2011680" y="2377440"/>
            <a:ext cx="1005840" cy="10058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3198" y="2638958"/>
            <a:ext cx="482803" cy="482803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868680" y="3520440"/>
            <a:ext cx="3291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YARDIMLAŞMA</a:t>
            </a:r>
            <a:endParaRPr lang="en-US" sz="1500" dirty="0"/>
          </a:p>
        </p:txBody>
      </p:sp>
      <p:sp>
        <p:nvSpPr>
          <p:cNvPr id="11" name="Text 8"/>
          <p:cNvSpPr/>
          <p:nvPr/>
        </p:nvSpPr>
        <p:spPr>
          <a:xfrm>
            <a:off x="868680" y="3931920"/>
            <a:ext cx="32918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Kişiler arası destek</a:t>
            </a:r>
            <a:endParaRPr lang="en-US" sz="1150" dirty="0"/>
          </a:p>
        </p:txBody>
      </p:sp>
      <p:sp>
        <p:nvSpPr>
          <p:cNvPr id="12" name="Text 9"/>
          <p:cNvSpPr/>
          <p:nvPr/>
        </p:nvSpPr>
        <p:spPr>
          <a:xfrm>
            <a:off x="4206240" y="2926080"/>
            <a:ext cx="8229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</a:t>
            </a:r>
            <a:endParaRPr lang="en-US" sz="4000" dirty="0"/>
          </a:p>
        </p:txBody>
      </p:sp>
      <p:sp>
        <p:nvSpPr>
          <p:cNvPr id="13" name="Shape 10"/>
          <p:cNvSpPr/>
          <p:nvPr/>
        </p:nvSpPr>
        <p:spPr>
          <a:xfrm>
            <a:off x="5029200" y="2103120"/>
            <a:ext cx="3383280" cy="2377440"/>
          </a:xfrm>
          <a:prstGeom prst="roundRect">
            <a:avLst>
              <a:gd name="adj" fmla="val 5000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1"/>
          <p:cNvSpPr/>
          <p:nvPr/>
        </p:nvSpPr>
        <p:spPr>
          <a:xfrm>
            <a:off x="6217920" y="2377440"/>
            <a:ext cx="1005840" cy="10058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9438" y="2638958"/>
            <a:ext cx="482803" cy="482803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5074920" y="3520440"/>
            <a:ext cx="3291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DAYANIŞMA</a:t>
            </a:r>
            <a:endParaRPr lang="en-US" sz="1500" dirty="0"/>
          </a:p>
        </p:txBody>
      </p:sp>
      <p:sp>
        <p:nvSpPr>
          <p:cNvPr id="17" name="Text 13"/>
          <p:cNvSpPr/>
          <p:nvPr/>
        </p:nvSpPr>
        <p:spPr>
          <a:xfrm>
            <a:off x="5074920" y="3931920"/>
            <a:ext cx="32918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Toplumca birlikte hareket</a:t>
            </a:r>
            <a:endParaRPr lang="en-US" sz="1150" dirty="0"/>
          </a:p>
        </p:txBody>
      </p:sp>
      <p:sp>
        <p:nvSpPr>
          <p:cNvPr id="18" name="Shape 14"/>
          <p:cNvSpPr/>
          <p:nvPr/>
        </p:nvSpPr>
        <p:spPr>
          <a:xfrm>
            <a:off x="8458200" y="3017520"/>
            <a:ext cx="457200" cy="502920"/>
          </a:xfrm>
          <a:prstGeom prst="chevron">
            <a:avLst/>
          </a:prstGeom>
          <a:solidFill>
            <a:srgbClr val="E9971B"/>
          </a:solidFill>
          <a:ln/>
        </p:spPr>
      </p:sp>
      <p:sp>
        <p:nvSpPr>
          <p:cNvPr id="19" name="Shape 15"/>
          <p:cNvSpPr/>
          <p:nvPr/>
        </p:nvSpPr>
        <p:spPr>
          <a:xfrm>
            <a:off x="9006840" y="2103120"/>
            <a:ext cx="2633472" cy="2377440"/>
          </a:xfrm>
          <a:prstGeom prst="roundRect">
            <a:avLst>
              <a:gd name="adj" fmla="val 5000"/>
            </a:avLst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6"/>
          <p:cNvSpPr/>
          <p:nvPr/>
        </p:nvSpPr>
        <p:spPr>
          <a:xfrm>
            <a:off x="9866376" y="2331720"/>
            <a:ext cx="914400" cy="914400"/>
          </a:xfrm>
          <a:prstGeom prst="ellipse">
            <a:avLst/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04120" y="2569464"/>
            <a:ext cx="438912" cy="438912"/>
          </a:xfrm>
          <a:prstGeom prst="rect">
            <a:avLst/>
          </a:prstGeom>
        </p:spPr>
      </p:pic>
      <p:sp>
        <p:nvSpPr>
          <p:cNvPr id="22" name="Text 17"/>
          <p:cNvSpPr/>
          <p:nvPr/>
        </p:nvSpPr>
        <p:spPr>
          <a:xfrm>
            <a:off x="9052560" y="3383280"/>
            <a:ext cx="2542032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BİRLİK</a:t>
            </a:r>
            <a:endParaRPr lang="en-US" sz="1400" dirty="0"/>
          </a:p>
        </p:txBody>
      </p:sp>
      <p:sp>
        <p:nvSpPr>
          <p:cNvPr id="23" name="Shape 18"/>
          <p:cNvSpPr/>
          <p:nvPr/>
        </p:nvSpPr>
        <p:spPr>
          <a:xfrm>
            <a:off x="822960" y="5074920"/>
            <a:ext cx="10817352" cy="914400"/>
          </a:xfrm>
          <a:prstGeom prst="roundRect">
            <a:avLst>
              <a:gd name="adj" fmla="val 12000"/>
            </a:avLst>
          </a:prstGeom>
          <a:solidFill>
            <a:srgbClr val="211E52"/>
          </a:solidFill>
          <a:ln/>
        </p:spPr>
      </p:sp>
      <p:sp>
        <p:nvSpPr>
          <p:cNvPr id="24" name="Text 19"/>
          <p:cNvSpPr/>
          <p:nvPr/>
        </p:nvSpPr>
        <p:spPr>
          <a:xfrm>
            <a:off x="1097280" y="5074920"/>
            <a:ext cx="1024128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i="1" dirty="0">
                <a:solidFill>
                  <a:srgbClr val="F0D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Sadaka taşından Türk Kızılay’a, imeceden AFAD’a; hepsi aynı amaca hizmet eder: birlikte güçlü olmak.</a:t>
            </a:r>
            <a:endParaRPr lang="en-US" sz="1500" dirty="0"/>
          </a:p>
        </p:txBody>
      </p:sp>
      <p:sp>
        <p:nvSpPr>
          <p:cNvPr id="25" name="Text 2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22</a:t>
            </a:r>
            <a:endParaRPr lang="en-US" sz="900" dirty="0"/>
          </a:p>
        </p:txBody>
      </p:sp>
      <p:pic>
        <p:nvPicPr>
          <p:cNvPr id="26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TOPARLAYALIM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Konuyu Özetleyelim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731520" y="1764792"/>
            <a:ext cx="512064" cy="512064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1897929"/>
            <a:ext cx="245791" cy="24579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463040" y="1645920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Yardımlaşma birbirine destek olmak; dayanışma ise ortak değerlerde birleşip birlikte hareket etmektir.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548640" y="2542032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731520" y="2660904"/>
            <a:ext cx="512064" cy="512064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2794041"/>
            <a:ext cx="245791" cy="245791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463040" y="2542032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Sadaka taşı, askıda ekmek ve zimem defteri, insan onuru incitilmeden yapılan tarihî yardımlaşmalardır.</a:t>
            </a:r>
            <a:endParaRPr lang="en-US" sz="1400" dirty="0"/>
          </a:p>
        </p:txBody>
      </p:sp>
      <p:sp>
        <p:nvSpPr>
          <p:cNvPr id="12" name="Shape 8"/>
          <p:cNvSpPr/>
          <p:nvPr/>
        </p:nvSpPr>
        <p:spPr>
          <a:xfrm>
            <a:off x="548640" y="3438144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9"/>
          <p:cNvSpPr/>
          <p:nvPr/>
        </p:nvSpPr>
        <p:spPr>
          <a:xfrm>
            <a:off x="731520" y="3557016"/>
            <a:ext cx="512064" cy="512064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3690153"/>
            <a:ext cx="245791" cy="245791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1463040" y="3438144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İmece kırsalda ortak işlerin el birliğiyle yapılmasıdır; Tekalif-i Milliye Kurtuluş Savaşı’ndaki millî yükümlülüklerdir.</a:t>
            </a:r>
            <a:endParaRPr lang="en-US" sz="1400" dirty="0"/>
          </a:p>
        </p:txBody>
      </p:sp>
      <p:sp>
        <p:nvSpPr>
          <p:cNvPr id="16" name="Shape 11"/>
          <p:cNvSpPr/>
          <p:nvPr/>
        </p:nvSpPr>
        <p:spPr>
          <a:xfrm>
            <a:off x="548640" y="4334256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2"/>
          <p:cNvSpPr/>
          <p:nvPr/>
        </p:nvSpPr>
        <p:spPr>
          <a:xfrm>
            <a:off x="731520" y="4453128"/>
            <a:ext cx="512064" cy="512064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4586265"/>
            <a:ext cx="245791" cy="245791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1463040" y="4334256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STK’lar (oda, sendika, dernek, vakıf) eğitim, sağlık ve çevre alanlarında gönüllü çalışır.</a:t>
            </a:r>
            <a:endParaRPr lang="en-US" sz="1400" dirty="0"/>
          </a:p>
        </p:txBody>
      </p:sp>
      <p:sp>
        <p:nvSpPr>
          <p:cNvPr id="20" name="Shape 14"/>
          <p:cNvSpPr/>
          <p:nvPr/>
        </p:nvSpPr>
        <p:spPr>
          <a:xfrm>
            <a:off x="548640" y="5230368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1" name="Shape 15"/>
          <p:cNvSpPr/>
          <p:nvPr/>
        </p:nvSpPr>
        <p:spPr>
          <a:xfrm>
            <a:off x="731520" y="5349240"/>
            <a:ext cx="512064" cy="512064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5482377"/>
            <a:ext cx="245791" cy="245791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1463040" y="5230368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Kızılay ve AFAD, afet ve ihtiyaç anlarında toplumsal dayanışmaya öncülük eder.</a:t>
            </a:r>
            <a:endParaRPr lang="en-US" sz="1400" dirty="0"/>
          </a:p>
        </p:txBody>
      </p:sp>
      <p:sp>
        <p:nvSpPr>
          <p:cNvPr id="24" name="Text 1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23</a:t>
            </a:r>
            <a:endParaRPr lang="en-US" sz="900" dirty="0"/>
          </a:p>
        </p:txBody>
      </p:sp>
      <p:pic>
        <p:nvPicPr>
          <p:cNvPr id="25" name="Image 5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DEĞERLENDIRME · 1/2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Bilgi ve Yorum Soruları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5486400" cy="4297680"/>
          </a:xfrm>
          <a:prstGeom prst="roundRect">
            <a:avLst>
              <a:gd name="adj" fmla="val 276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45920"/>
            <a:ext cx="5486400" cy="685800"/>
          </a:xfrm>
          <a:prstGeom prst="roundRect">
            <a:avLst>
              <a:gd name="adj" fmla="val 17333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777240" y="1645920"/>
            <a:ext cx="5029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BİLGİ SORULARI (5)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822960" y="2514600"/>
            <a:ext cx="50292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Yardımlaşma nedir?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822960" y="3172968"/>
            <a:ext cx="50292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Dayanışma nedir?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822960" y="3831336"/>
            <a:ext cx="50292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Sadaka taşı uygulamasını açıkla.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822960" y="4489704"/>
            <a:ext cx="50292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STK nedir? İki örnek ver.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822960" y="5148072"/>
            <a:ext cx="50292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Kızılay hangi yıl, niçin kuruldu?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6153912" y="1645920"/>
            <a:ext cx="5486400" cy="4297680"/>
          </a:xfrm>
          <a:prstGeom prst="roundRect">
            <a:avLst>
              <a:gd name="adj" fmla="val 276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153912" y="1645920"/>
            <a:ext cx="5486400" cy="685800"/>
          </a:xfrm>
          <a:prstGeom prst="roundRect">
            <a:avLst>
              <a:gd name="adj" fmla="val 17333"/>
            </a:avLst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382512" y="1645920"/>
            <a:ext cx="5029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YORUM SORULARI (3)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6428232" y="2560320"/>
            <a:ext cx="5029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“Veren el alan eli görmez” sözü ne anlatır?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6428232" y="3611880"/>
            <a:ext cx="5029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İmece köydeki birliğe nasıl katkı sağlar?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6428232" y="4663440"/>
            <a:ext cx="5029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STK’lar olmasaydı toplumda neler değişirdi?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24</a:t>
            </a:r>
            <a:endParaRPr lang="en-US" sz="900" dirty="0"/>
          </a:p>
        </p:txBody>
      </p:sp>
      <p:pic>
        <p:nvPicPr>
          <p:cNvPr id="19" name="Image 0" descr="preencoded.png"/>
          <p:cNvPicPr>
            <a:picLocks noChangeAspect="1"/>
          </p:cNvPicPr>
          <p:nvPr/>
        </p:nvPicPr>
        <p:blipFill>
          <a:blip r:embed="rId3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DEĞERLENDIRME · 2/2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ve Üst Düzey Düşünme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1463040" cy="914400"/>
          </a:xfrm>
          <a:prstGeom prst="roundRect">
            <a:avLst>
              <a:gd name="adj" fmla="val 13000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91640"/>
            <a:ext cx="14630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</a:t>
            </a:r>
            <a:endParaRPr lang="en-US" sz="1100" dirty="0"/>
          </a:p>
          <a:p>
            <a:pPr marL="0" indent="0" algn="ctr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YAŞAM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1828800" y="1691640"/>
            <a:ext cx="95097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 </a:t>
            </a: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Kendi hayatından bir yardımlaşma örneği yaz.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548640" y="2743200"/>
            <a:ext cx="11091672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548640" y="2743200"/>
            <a:ext cx="1463040" cy="914400"/>
          </a:xfrm>
          <a:prstGeom prst="roundRect">
            <a:avLst>
              <a:gd name="adj" fmla="val 13000"/>
            </a:avLst>
          </a:prstGeom>
          <a:solidFill>
            <a:srgbClr val="159C8E"/>
          </a:solidFill>
          <a:ln/>
        </p:spPr>
      </p:sp>
      <p:sp>
        <p:nvSpPr>
          <p:cNvPr id="10" name="Text 8"/>
          <p:cNvSpPr/>
          <p:nvPr/>
        </p:nvSpPr>
        <p:spPr>
          <a:xfrm>
            <a:off x="548640" y="2743200"/>
            <a:ext cx="14630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</a:t>
            </a:r>
            <a:endParaRPr lang="en-US" sz="1100" dirty="0"/>
          </a:p>
          <a:p>
            <a:pPr marL="0" indent="0" algn="ctr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YAŞAM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1828800" y="2743200"/>
            <a:ext cx="95097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 </a:t>
            </a: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Kullanmadığın kıyafet ve eşyaları nasıl değerlendirebilirsin?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548640" y="3931920"/>
            <a:ext cx="11091672" cy="2011680"/>
          </a:xfrm>
          <a:prstGeom prst="roundRect">
            <a:avLst>
              <a:gd name="adj" fmla="val 5909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822960" y="4206240"/>
            <a:ext cx="3383280" cy="457200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14" name="Shape 12"/>
          <p:cNvSpPr/>
          <p:nvPr/>
        </p:nvSpPr>
        <p:spPr>
          <a:xfrm>
            <a:off x="896112" y="4251960"/>
            <a:ext cx="329184" cy="329184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700" y="4337548"/>
            <a:ext cx="158008" cy="158008"/>
          </a:xfrm>
          <a:prstGeom prst="rect">
            <a:avLst/>
          </a:prstGeom>
        </p:spPr>
      </p:pic>
      <p:sp>
        <p:nvSpPr>
          <p:cNvPr id="16" name="Text 13"/>
          <p:cNvSpPr/>
          <p:nvPr/>
        </p:nvSpPr>
        <p:spPr>
          <a:xfrm>
            <a:off x="1280160" y="4206240"/>
            <a:ext cx="29260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ÜST DÜZEY DÜŞÜNME</a:t>
            </a:r>
            <a:endParaRPr lang="en-US" sz="1100" dirty="0"/>
          </a:p>
        </p:txBody>
      </p:sp>
      <p:sp>
        <p:nvSpPr>
          <p:cNvPr id="17" name="Text 14"/>
          <p:cNvSpPr/>
          <p:nvPr/>
        </p:nvSpPr>
        <p:spPr>
          <a:xfrm>
            <a:off x="822960" y="4754880"/>
            <a:ext cx="105156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“Toplumsal dayanışma sadece maddi (para) yardımla olmaz.” Bu görüşe katılıyor musun? Maddi olmayan yardım örnekleri düşünerek görüşünü gerekçelendir.</a:t>
            </a:r>
            <a:endParaRPr lang="en-US" sz="1600" dirty="0"/>
          </a:p>
        </p:txBody>
      </p:sp>
      <p:sp>
        <p:nvSpPr>
          <p:cNvPr id="18" name="Text 1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25</a:t>
            </a:r>
            <a:endParaRPr lang="en-US" sz="900" dirty="0"/>
          </a:p>
        </p:txBody>
      </p:sp>
      <p:pic>
        <p:nvPicPr>
          <p:cNvPr id="19" name="Image 1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211E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875520" y="-1371600"/>
            <a:ext cx="4114800" cy="4114800"/>
          </a:xfrm>
          <a:prstGeom prst="ellipse">
            <a:avLst/>
          </a:prstGeom>
          <a:solidFill>
            <a:srgbClr val="2A2668"/>
          </a:solidFill>
          <a:ln/>
        </p:spPr>
      </p:sp>
      <p:sp>
        <p:nvSpPr>
          <p:cNvPr id="3" name="Shape 1"/>
          <p:cNvSpPr/>
          <p:nvPr/>
        </p:nvSpPr>
        <p:spPr>
          <a:xfrm>
            <a:off x="-1280160" y="4572000"/>
            <a:ext cx="3291840" cy="3291840"/>
          </a:xfrm>
          <a:prstGeom prst="ellipse">
            <a:avLst/>
          </a:prstGeom>
          <a:solidFill>
            <a:srgbClr val="2A2668"/>
          </a:solidFill>
          <a:ln/>
        </p:spPr>
      </p:sp>
      <p:sp>
        <p:nvSpPr>
          <p:cNvPr id="4" name="Shape 2"/>
          <p:cNvSpPr/>
          <p:nvPr/>
        </p:nvSpPr>
        <p:spPr>
          <a:xfrm>
            <a:off x="548640" y="457200"/>
            <a:ext cx="3657600" cy="457200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5" name="Shape 3"/>
          <p:cNvSpPr/>
          <p:nvPr/>
        </p:nvSpPr>
        <p:spPr>
          <a:xfrm>
            <a:off x="621792" y="502920"/>
            <a:ext cx="329184" cy="329184"/>
          </a:xfrm>
          <a:prstGeom prst="ellipse">
            <a:avLst/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380" y="588508"/>
            <a:ext cx="158008" cy="158008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005840" y="457200"/>
            <a:ext cx="31089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 · FİNAL</a:t>
            </a:r>
            <a:endParaRPr lang="en-US" sz="1100" dirty="0"/>
          </a:p>
        </p:txBody>
      </p:sp>
      <p:sp>
        <p:nvSpPr>
          <p:cNvPr id="8" name="Text 5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4: Dayanışma Şifresi</a:t>
            </a:r>
            <a:endParaRPr lang="en-US" sz="2900" dirty="0"/>
          </a:p>
        </p:txBody>
      </p:sp>
      <p:sp>
        <p:nvSpPr>
          <p:cNvPr id="9" name="Text 6"/>
          <p:cNvSpPr/>
          <p:nvPr/>
        </p:nvSpPr>
        <p:spPr>
          <a:xfrm>
            <a:off x="548640" y="160020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kilidi doğru cevaplarla aç. Odadan kaçabilecek misin?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548640" y="21488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822960" y="246888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042" y="2670962"/>
            <a:ext cx="373075" cy="373075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1783080" y="2313432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1</a:t>
            </a:r>
            <a:endParaRPr lang="en-US" sz="1400" dirty="0"/>
          </a:p>
        </p:txBody>
      </p:sp>
      <p:sp>
        <p:nvSpPr>
          <p:cNvPr id="14" name="Text 10"/>
          <p:cNvSpPr/>
          <p:nvPr/>
        </p:nvSpPr>
        <p:spPr>
          <a:xfrm>
            <a:off x="1783080" y="2660904"/>
            <a:ext cx="4069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“Veren el alan eli görmez” ilkesiyle fırında bırakılan uygulama?</a:t>
            </a:r>
            <a:endParaRPr lang="en-US" sz="1250" dirty="0"/>
          </a:p>
        </p:txBody>
      </p:sp>
      <p:sp>
        <p:nvSpPr>
          <p:cNvPr id="15" name="Text 11"/>
          <p:cNvSpPr/>
          <p:nvPr/>
        </p:nvSpPr>
        <p:spPr>
          <a:xfrm>
            <a:off x="1783080" y="3227832"/>
            <a:ext cx="4069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</a:t>
            </a:r>
            <a:endParaRPr lang="en-US" sz="1200" dirty="0"/>
          </a:p>
        </p:txBody>
      </p:sp>
      <p:sp>
        <p:nvSpPr>
          <p:cNvPr id="16" name="Shape 12"/>
          <p:cNvSpPr/>
          <p:nvPr/>
        </p:nvSpPr>
        <p:spPr>
          <a:xfrm>
            <a:off x="6181344" y="21488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3"/>
          <p:cNvSpPr/>
          <p:nvPr/>
        </p:nvSpPr>
        <p:spPr>
          <a:xfrm>
            <a:off x="6455664" y="246888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7746" y="2670962"/>
            <a:ext cx="373075" cy="373075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7415784" y="2313432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2</a:t>
            </a:r>
            <a:endParaRPr lang="en-US" sz="1400" dirty="0"/>
          </a:p>
        </p:txBody>
      </p:sp>
      <p:sp>
        <p:nvSpPr>
          <p:cNvPr id="20" name="Text 15"/>
          <p:cNvSpPr/>
          <p:nvPr/>
        </p:nvSpPr>
        <p:spPr>
          <a:xfrm>
            <a:off x="7415784" y="2660904"/>
            <a:ext cx="4069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Kırsalda ortak işlerin el birliğiyle yapılması?</a:t>
            </a:r>
            <a:endParaRPr lang="en-US" sz="1250" dirty="0"/>
          </a:p>
        </p:txBody>
      </p:sp>
      <p:sp>
        <p:nvSpPr>
          <p:cNvPr id="21" name="Text 16"/>
          <p:cNvSpPr/>
          <p:nvPr/>
        </p:nvSpPr>
        <p:spPr>
          <a:xfrm>
            <a:off x="7415784" y="3227832"/>
            <a:ext cx="4069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</a:t>
            </a:r>
            <a:endParaRPr lang="en-US" sz="1200" dirty="0"/>
          </a:p>
        </p:txBody>
      </p:sp>
      <p:sp>
        <p:nvSpPr>
          <p:cNvPr id="22" name="Shape 17"/>
          <p:cNvSpPr/>
          <p:nvPr/>
        </p:nvSpPr>
        <p:spPr>
          <a:xfrm>
            <a:off x="548640" y="38404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Shape 18"/>
          <p:cNvSpPr/>
          <p:nvPr/>
        </p:nvSpPr>
        <p:spPr>
          <a:xfrm>
            <a:off x="822960" y="416052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042" y="4362602"/>
            <a:ext cx="373075" cy="373075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1783080" y="4005072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3</a:t>
            </a:r>
            <a:endParaRPr lang="en-US" sz="1400" dirty="0"/>
          </a:p>
        </p:txBody>
      </p:sp>
      <p:sp>
        <p:nvSpPr>
          <p:cNvPr id="26" name="Text 20"/>
          <p:cNvSpPr/>
          <p:nvPr/>
        </p:nvSpPr>
        <p:spPr>
          <a:xfrm>
            <a:off x="1783080" y="4352544"/>
            <a:ext cx="4069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Kızılay hangi yıl kuruldu?</a:t>
            </a:r>
            <a:endParaRPr lang="en-US" sz="1250" dirty="0"/>
          </a:p>
        </p:txBody>
      </p:sp>
      <p:sp>
        <p:nvSpPr>
          <p:cNvPr id="27" name="Text 21"/>
          <p:cNvSpPr/>
          <p:nvPr/>
        </p:nvSpPr>
        <p:spPr>
          <a:xfrm>
            <a:off x="1783080" y="4919472"/>
            <a:ext cx="4069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</a:t>
            </a:r>
            <a:endParaRPr lang="en-US" sz="1200" dirty="0"/>
          </a:p>
        </p:txBody>
      </p:sp>
      <p:sp>
        <p:nvSpPr>
          <p:cNvPr id="28" name="Shape 22"/>
          <p:cNvSpPr/>
          <p:nvPr/>
        </p:nvSpPr>
        <p:spPr>
          <a:xfrm>
            <a:off x="6181344" y="38404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9" name="Shape 23"/>
          <p:cNvSpPr/>
          <p:nvPr/>
        </p:nvSpPr>
        <p:spPr>
          <a:xfrm>
            <a:off x="6455664" y="416052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30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7746" y="4362602"/>
            <a:ext cx="373075" cy="373075"/>
          </a:xfrm>
          <a:prstGeom prst="rect">
            <a:avLst/>
          </a:prstGeom>
        </p:spPr>
      </p:pic>
      <p:sp>
        <p:nvSpPr>
          <p:cNvPr id="31" name="Text 24"/>
          <p:cNvSpPr/>
          <p:nvPr/>
        </p:nvSpPr>
        <p:spPr>
          <a:xfrm>
            <a:off x="7415784" y="4005072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4</a:t>
            </a:r>
            <a:endParaRPr lang="en-US" sz="1400" dirty="0"/>
          </a:p>
        </p:txBody>
      </p:sp>
      <p:sp>
        <p:nvSpPr>
          <p:cNvPr id="32" name="Text 25"/>
          <p:cNvSpPr/>
          <p:nvPr/>
        </p:nvSpPr>
        <p:spPr>
          <a:xfrm>
            <a:off x="7415784" y="4352544"/>
            <a:ext cx="4069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Resmî kurum dışı, kâr gütmeyen gönüllü kuruluş (kısaltma)?</a:t>
            </a:r>
            <a:endParaRPr lang="en-US" sz="1250" dirty="0"/>
          </a:p>
        </p:txBody>
      </p:sp>
      <p:sp>
        <p:nvSpPr>
          <p:cNvPr id="33" name="Text 26"/>
          <p:cNvSpPr/>
          <p:nvPr/>
        </p:nvSpPr>
        <p:spPr>
          <a:xfrm>
            <a:off x="7415784" y="4919472"/>
            <a:ext cx="4069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</a:t>
            </a:r>
            <a:endParaRPr lang="en-US" sz="1200" dirty="0"/>
          </a:p>
        </p:txBody>
      </p:sp>
      <p:sp>
        <p:nvSpPr>
          <p:cNvPr id="34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26</a:t>
            </a:r>
            <a:endParaRPr lang="en-US" sz="900" dirty="0"/>
          </a:p>
        </p:txBody>
      </p:sp>
      <p:pic>
        <p:nvPicPr>
          <p:cNvPr id="35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159C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4023360" cy="4023360"/>
          </a:xfrm>
          <a:prstGeom prst="ellipse">
            <a:avLst/>
          </a:prstGeom>
          <a:solidFill>
            <a:srgbClr val="0E7D71"/>
          </a:solidFill>
          <a:ln/>
        </p:spPr>
      </p:sp>
      <p:sp>
        <p:nvSpPr>
          <p:cNvPr id="3" name="Shape 1"/>
          <p:cNvSpPr/>
          <p:nvPr/>
        </p:nvSpPr>
        <p:spPr>
          <a:xfrm>
            <a:off x="-1188720" y="4480560"/>
            <a:ext cx="3291840" cy="3291840"/>
          </a:xfrm>
          <a:prstGeom prst="ellipse">
            <a:avLst/>
          </a:prstGeom>
          <a:solidFill>
            <a:srgbClr val="0E7D71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4376" y="982980"/>
            <a:ext cx="1600200" cy="1600200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4580" y="1257300"/>
            <a:ext cx="960120" cy="960120"/>
          </a:xfrm>
          <a:prstGeom prst="rect">
            <a:avLst/>
          </a:prstGeom>
        </p:spPr>
      </p:pic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46820" y="1257300"/>
            <a:ext cx="960120" cy="96012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371600" y="3657600"/>
            <a:ext cx="9445752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dirty="0">
                <a:solidFill>
                  <a:srgbClr val="E4FB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Yardımlaşmanın, dayanışmanın ve STK’ların gücünü artık biliyorsunuz!</a:t>
            </a:r>
            <a:endParaRPr lang="en-US" sz="1700" dirty="0"/>
          </a:p>
        </p:txBody>
      </p:sp>
      <p:sp>
        <p:nvSpPr>
          <p:cNvPr id="9" name="Shape 4"/>
          <p:cNvSpPr/>
          <p:nvPr/>
        </p:nvSpPr>
        <p:spPr>
          <a:xfrm>
            <a:off x="1005840" y="4434840"/>
            <a:ext cx="10177272" cy="1051560"/>
          </a:xfrm>
          <a:prstGeom prst="roundRect">
            <a:avLst>
              <a:gd name="adj" fmla="val 1130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0" name="Shape 5"/>
          <p:cNvSpPr/>
          <p:nvPr/>
        </p:nvSpPr>
        <p:spPr>
          <a:xfrm>
            <a:off x="1280160" y="4663440"/>
            <a:ext cx="548640" cy="5486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2806" y="4806086"/>
            <a:ext cx="263347" cy="263347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901952" y="4617720"/>
            <a:ext cx="1828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1
</a:t>
            </a: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ASKIDA EKMEK</a:t>
            </a:r>
            <a:endParaRPr lang="en-US" sz="1050" dirty="0"/>
          </a:p>
        </p:txBody>
      </p:sp>
      <p:sp>
        <p:nvSpPr>
          <p:cNvPr id="13" name="Shape 7"/>
          <p:cNvSpPr/>
          <p:nvPr/>
        </p:nvSpPr>
        <p:spPr>
          <a:xfrm>
            <a:off x="3794760" y="4663440"/>
            <a:ext cx="548640" cy="5486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37406" y="4806086"/>
            <a:ext cx="263347" cy="263347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4416552" y="4617720"/>
            <a:ext cx="1828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2
</a:t>
            </a: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İMECE</a:t>
            </a:r>
            <a:endParaRPr lang="en-US" sz="1050" dirty="0"/>
          </a:p>
        </p:txBody>
      </p:sp>
      <p:sp>
        <p:nvSpPr>
          <p:cNvPr id="16" name="Shape 9"/>
          <p:cNvSpPr/>
          <p:nvPr/>
        </p:nvSpPr>
        <p:spPr>
          <a:xfrm>
            <a:off x="6309360" y="4663440"/>
            <a:ext cx="548640" cy="5486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7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2006" y="4806086"/>
            <a:ext cx="263347" cy="263347"/>
          </a:xfrm>
          <a:prstGeom prst="rect">
            <a:avLst/>
          </a:prstGeom>
        </p:spPr>
      </p:pic>
      <p:sp>
        <p:nvSpPr>
          <p:cNvPr id="18" name="Text 10"/>
          <p:cNvSpPr/>
          <p:nvPr/>
        </p:nvSpPr>
        <p:spPr>
          <a:xfrm>
            <a:off x="6931152" y="4617720"/>
            <a:ext cx="1828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3
</a:t>
            </a: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1868</a:t>
            </a:r>
            <a:endParaRPr lang="en-US" sz="1050" dirty="0"/>
          </a:p>
        </p:txBody>
      </p:sp>
      <p:sp>
        <p:nvSpPr>
          <p:cNvPr id="19" name="Shape 11"/>
          <p:cNvSpPr/>
          <p:nvPr/>
        </p:nvSpPr>
        <p:spPr>
          <a:xfrm>
            <a:off x="8823960" y="4663440"/>
            <a:ext cx="548640" cy="5486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0" name="Image 6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6606" y="4806086"/>
            <a:ext cx="263347" cy="263347"/>
          </a:xfrm>
          <a:prstGeom prst="rect">
            <a:avLst/>
          </a:prstGeom>
        </p:spPr>
      </p:pic>
      <p:sp>
        <p:nvSpPr>
          <p:cNvPr id="21" name="Text 12"/>
          <p:cNvSpPr/>
          <p:nvPr/>
        </p:nvSpPr>
        <p:spPr>
          <a:xfrm>
            <a:off x="9445752" y="4617720"/>
            <a:ext cx="1828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4
</a:t>
            </a: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STK</a:t>
            </a:r>
            <a:endParaRPr lang="en-US" sz="1050" dirty="0"/>
          </a:p>
        </p:txBody>
      </p:sp>
      <p:sp>
        <p:nvSpPr>
          <p:cNvPr id="22" name="Text 13"/>
          <p:cNvSpPr/>
          <p:nvPr/>
        </p:nvSpPr>
        <p:spPr>
          <a:xfrm>
            <a:off x="548640" y="5715000"/>
            <a:ext cx="110916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çok yıldızı toplayan grup: dersin ŞAMPİYONU!  🏆</a:t>
            </a:r>
            <a:endParaRPr lang="en-US" sz="1600" dirty="0"/>
          </a:p>
        </p:txBody>
      </p:sp>
      <p:sp>
        <p:nvSpPr>
          <p:cNvPr id="23" name="Text 1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27</a:t>
            </a:r>
            <a:endParaRPr lang="en-US" sz="900" dirty="0"/>
          </a:p>
        </p:txBody>
      </p:sp>
      <p:pic>
        <p:nvPicPr>
          <p:cNvPr id="24" name="Image 7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640080"/>
            <a:ext cx="109728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Tebrikler!</a:t>
            </a:r>
            <a:endParaRPr lang="en-US" sz="4000" dirty="0"/>
          </a:p>
        </p:txBody>
      </p:sp>
      <p:sp>
        <p:nvSpPr>
          <p:cNvPr id="6" name="Text 4"/>
          <p:cNvSpPr/>
          <p:nvPr/>
        </p:nvSpPr>
        <p:spPr>
          <a:xfrm>
            <a:off x="548640" y="1463040"/>
            <a:ext cx="10972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“Yardımlaşma ve Dayanışma” konusunu başarıyla tamamladın.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7818120" y="4709160"/>
            <a:ext cx="3566160" cy="0"/>
          </a:xfrm>
          <a:prstGeom prst="line">
            <a:avLst/>
          </a:prstGeom>
          <a:noFill/>
          <a:ln w="12700">
            <a:solidFill>
              <a:srgbClr val="4A47A0"/>
            </a:solidFill>
            <a:prstDash val="solid"/>
          </a:ln>
        </p:spPr>
      </p:sp>
      <p:pic>
        <p:nvPicPr>
          <p:cNvPr id="2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4828032"/>
            <a:ext cx="841248" cy="841248"/>
          </a:xfrm>
          <a:prstGeom prst="rect">
            <a:avLst/>
          </a:prstGeom>
        </p:spPr>
      </p:pic>
      <p:sp>
        <p:nvSpPr>
          <p:cNvPr id="26" name="Text 23"/>
          <p:cNvSpPr/>
          <p:nvPr/>
        </p:nvSpPr>
        <p:spPr>
          <a:xfrm>
            <a:off x="8686800" y="4937760"/>
            <a:ext cx="2743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Hazırlayan</a:t>
            </a:r>
            <a:endParaRPr lang="en-US" sz="1500" dirty="0"/>
          </a:p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Necip DÖNER</a:t>
            </a:r>
            <a:endParaRPr lang="en-US" sz="1500" dirty="0"/>
          </a:p>
        </p:txBody>
      </p:sp>
      <p:sp>
        <p:nvSpPr>
          <p:cNvPr id="28" name="Text 2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28</a:t>
            </a:r>
            <a:endParaRPr lang="en-US" sz="900" dirty="0"/>
          </a:p>
        </p:txBody>
      </p:sp>
      <p:pic>
        <p:nvPicPr>
          <p:cNvPr id="29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3541</Words>
  <Application>Microsoft Office PowerPoint</Application>
  <PresentationFormat>Geniş ekran</PresentationFormat>
  <Paragraphs>349</Paragraphs>
  <Slides>28</Slides>
  <Notes>28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28</vt:i4>
      </vt:variant>
    </vt:vector>
  </HeadingPairs>
  <TitlesOfParts>
    <vt:vector size="31" baseType="lpstr">
      <vt:lpstr>Arial</vt:lpstr>
      <vt:lpstr>Calibri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Gruplar ve Rollerimiz</dc:title>
  <dc:subject>PptxGenJS Presentation</dc:subject>
  <dc:creator>Necip DÖNER</dc:creator>
  <cp:lastModifiedBy>Necip Döner</cp:lastModifiedBy>
  <cp:revision>2</cp:revision>
  <dcterms:created xsi:type="dcterms:W3CDTF">2026-07-22T19:39:39Z</dcterms:created>
  <dcterms:modified xsi:type="dcterms:W3CDTF">2026-07-22T19:53:33Z</dcterms:modified>
</cp:coreProperties>
</file>