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97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9" r:id="rId9"/>
    <p:sldId id="261" r:id="rId10"/>
    <p:sldId id="264" r:id="rId11"/>
    <p:sldId id="265" r:id="rId12"/>
    <p:sldId id="266" r:id="rId13"/>
    <p:sldId id="267" r:id="rId14"/>
    <p:sldId id="271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3" d="100"/>
          <a:sy n="53" d="100"/>
        </p:scale>
        <p:origin x="82" y="6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Başlık Slaydı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/>
              <a:t>Asıl alt başlık stilini düzenlemek için tıklayın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81E31B66-95A8-4D4D-BBCB-E21375363991}" type="datetimeFigureOut">
              <a:rPr lang="tr-TR" smtClean="0"/>
              <a:t>23.09.2026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CFF40BA9-0F04-4A54-952E-B5A5B4714AA4}" type="slidenum">
              <a:rPr lang="tr-TR" smtClean="0"/>
              <a:t>‹#›</a:t>
            </a:fld>
            <a:endParaRPr lang="tr-TR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38755311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31B66-95A8-4D4D-BBCB-E21375363991}" type="datetimeFigureOut">
              <a:rPr lang="tr-TR" smtClean="0"/>
              <a:t>23.09.2026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40BA9-0F04-4A54-952E-B5A5B4714AA4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346805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Bölüm Üst Bilgis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1E31B66-95A8-4D4D-BBCB-E21375363991}" type="datetimeFigureOut">
              <a:rPr lang="tr-TR" smtClean="0"/>
              <a:t>23.09.2026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FF40BA9-0F04-4A54-952E-B5A5B4714AA4}" type="slidenum">
              <a:rPr lang="tr-TR" smtClean="0"/>
              <a:t>‹#›</a:t>
            </a:fld>
            <a:endParaRPr lang="tr-TR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428169417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31B66-95A8-4D4D-BBCB-E21375363991}" type="datetimeFigureOut">
              <a:rPr lang="tr-TR" smtClean="0"/>
              <a:t>23.09.2026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40BA9-0F04-4A54-952E-B5A5B4714AA4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0751120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31B66-95A8-4D4D-BBCB-E21375363991}" type="datetimeFigureOut">
              <a:rPr lang="tr-TR" smtClean="0"/>
              <a:t>23.09.2026</a:t>
            </a:fld>
            <a:endParaRPr lang="tr-T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40BA9-0F04-4A54-952E-B5A5B4714AA4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1092977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31B66-95A8-4D4D-BBCB-E21375363991}" type="datetimeFigureOut">
              <a:rPr lang="tr-TR" smtClean="0"/>
              <a:t>23.09.2026</a:t>
            </a:fld>
            <a:endParaRPr lang="tr-T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40BA9-0F04-4A54-952E-B5A5B4714AA4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2792632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31B66-95A8-4D4D-BBCB-E21375363991}" type="datetimeFigureOut">
              <a:rPr lang="tr-TR" smtClean="0"/>
              <a:t>23.09.2026</a:t>
            </a:fld>
            <a:endParaRPr lang="tr-T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40BA9-0F04-4A54-952E-B5A5B4714AA4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9427265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1E31B66-95A8-4D4D-BBCB-E21375363991}" type="datetimeFigureOut">
              <a:rPr lang="tr-TR" smtClean="0"/>
              <a:t>23.09.2026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FF40BA9-0F04-4A54-952E-B5A5B4714AA4}" type="slidenum">
              <a:rPr lang="tr-TR" smtClean="0"/>
              <a:t>‹#›</a:t>
            </a:fld>
            <a:endParaRPr lang="tr-TR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5112210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tr-TR"/>
              <a:t>Resim eklemek için simgeye tıklayın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1E31B66-95A8-4D4D-BBCB-E21375363991}" type="datetimeFigureOut">
              <a:rPr lang="tr-TR" smtClean="0"/>
              <a:t>23.09.2026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FF40BA9-0F04-4A54-952E-B5A5B4714AA4}" type="slidenum">
              <a:rPr lang="tr-TR" smtClean="0"/>
              <a:t>‹#›</a:t>
            </a:fld>
            <a:endParaRPr lang="tr-TR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7453381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 ve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31B66-95A8-4D4D-BBCB-E21375363991}" type="datetimeFigureOut">
              <a:rPr lang="tr-TR" smtClean="0"/>
              <a:t>23.09.2026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40BA9-0F04-4A54-952E-B5A5B4714AA4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8660419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31B66-95A8-4D4D-BBCB-E21375363991}" type="datetimeFigureOut">
              <a:rPr lang="tr-TR" smtClean="0"/>
              <a:t>23.09.2026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40BA9-0F04-4A54-952E-B5A5B4714AA4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0860658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81E31B66-95A8-4D4D-BBCB-E21375363991}" type="datetimeFigureOut">
              <a:rPr lang="tr-TR" smtClean="0"/>
              <a:t>23.09.2026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CFF40BA9-0F04-4A54-952E-B5A5B4714AA4}" type="slidenum">
              <a:rPr lang="tr-TR" smtClean="0"/>
              <a:t>‹#›</a:t>
            </a:fld>
            <a:endParaRPr lang="tr-TR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237999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98" r:id="rId1"/>
    <p:sldLayoutId id="2147483999" r:id="rId2"/>
    <p:sldLayoutId id="2147484000" r:id="rId3"/>
    <p:sldLayoutId id="2147484001" r:id="rId4"/>
    <p:sldLayoutId id="2147484002" r:id="rId5"/>
    <p:sldLayoutId id="2147484003" r:id="rId6"/>
    <p:sldLayoutId id="2147484004" r:id="rId7"/>
    <p:sldLayoutId id="2147484005" r:id="rId8"/>
    <p:sldLayoutId id="2147484006" r:id="rId9"/>
    <p:sldLayoutId id="2147484007" r:id="rId10"/>
    <p:sldLayoutId id="2147484008" r:id="rId11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6E813216-AFA8-461F-8790-28D2669DD7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15126" y="2691454"/>
            <a:ext cx="8361229" cy="2098226"/>
          </a:xfrm>
        </p:spPr>
        <p:txBody>
          <a:bodyPr/>
          <a:lstStyle/>
          <a:p>
            <a:r>
              <a:rPr lang="tr-TR" b="1" dirty="0">
                <a:latin typeface="AmsiProCond-Ultra" panose="020B0A06020201010104" pitchFamily="34" charset="-94"/>
              </a:rPr>
              <a:t>Yardımlaşma ve</a:t>
            </a:r>
            <a:br>
              <a:rPr lang="tr-TR" b="1" dirty="0">
                <a:latin typeface="AmsiProCond-Ultra" panose="020B0A06020201010104" pitchFamily="34" charset="-94"/>
              </a:rPr>
            </a:br>
            <a:r>
              <a:rPr lang="tr-TR" b="1" dirty="0">
                <a:latin typeface="AmsiProCond-Ultra" panose="020B0A06020201010104" pitchFamily="34" charset="-94"/>
              </a:rPr>
              <a:t>Dayanışmada Beraberiz</a:t>
            </a:r>
          </a:p>
        </p:txBody>
      </p:sp>
      <p:sp>
        <p:nvSpPr>
          <p:cNvPr id="3" name="Alt Başlık 2">
            <a:extLst>
              <a:ext uri="{FF2B5EF4-FFF2-40B4-BE49-F238E27FC236}">
                <a16:creationId xmlns:a16="http://schemas.microsoft.com/office/drawing/2014/main" id="{7725A3A9-6BDD-4C7B-92C9-5DC64E815D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79905" y="5254137"/>
            <a:ext cx="6831673" cy="1086237"/>
          </a:xfrm>
        </p:spPr>
        <p:txBody>
          <a:bodyPr/>
          <a:lstStyle/>
          <a:p>
            <a:r>
              <a:rPr lang="tr-TR" dirty="0">
                <a:latin typeface="AmsiProCond-Ultra" panose="020B0A06020201010104" pitchFamily="34" charset="-94"/>
              </a:rPr>
              <a:t>Birlikte Yaşamak</a:t>
            </a:r>
          </a:p>
        </p:txBody>
      </p:sp>
    </p:spTree>
    <p:extLst>
      <p:ext uri="{BB962C8B-B14F-4D97-AF65-F5344CB8AC3E}">
        <p14:creationId xmlns:p14="http://schemas.microsoft.com/office/powerpoint/2010/main" val="20574857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1A97967F-B821-4180-A65C-267D8A4134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164690"/>
            <a:ext cx="10318955" cy="1123336"/>
          </a:xfrm>
        </p:spPr>
        <p:txBody>
          <a:bodyPr>
            <a:normAutofit/>
          </a:bodyPr>
          <a:lstStyle/>
          <a:p>
            <a:r>
              <a:rPr lang="tr-TR" sz="6000" b="1" dirty="0">
                <a:solidFill>
                  <a:srgbClr val="7030A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Cevaplayalım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249AA708-5348-4B32-A108-6C4AE99BCE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6243" y="1052050"/>
            <a:ext cx="11037414" cy="5641260"/>
          </a:xfrm>
        </p:spPr>
        <p:txBody>
          <a:bodyPr>
            <a:normAutofit fontScale="92500" lnSpcReduction="20000"/>
          </a:bodyPr>
          <a:lstStyle/>
          <a:p>
            <a:pPr marL="457200" indent="-457200" algn="just">
              <a:buFont typeface="+mj-lt"/>
              <a:buAutoNum type="arabicPeriod"/>
            </a:pPr>
            <a:r>
              <a:rPr lang="tr-TR" sz="2400" dirty="0">
                <a:latin typeface="Calibri" panose="020F0502020204030204" pitchFamily="34" charset="0"/>
                <a:cs typeface="Calibri" panose="020F0502020204030204" pitchFamily="34" charset="0"/>
              </a:rPr>
              <a:t>Bir arkadaşınız defterini evde unutursa ona nasıl yardımcı olabilirsiniz?</a:t>
            </a:r>
          </a:p>
          <a:p>
            <a:pPr marL="457200" indent="-457200" algn="just">
              <a:buFont typeface="+mj-lt"/>
              <a:buAutoNum type="arabicPeriod"/>
            </a:pPr>
            <a:endParaRPr lang="tr-TR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tr-TR" sz="2400" dirty="0">
                <a:latin typeface="Calibri" panose="020F0502020204030204" pitchFamily="34" charset="0"/>
                <a:cs typeface="Calibri" panose="020F0502020204030204" pitchFamily="34" charset="0"/>
              </a:rPr>
              <a:t>Yardımlaşma ile dayanışma arasında nasıl bir fark olabilir? Kendi cümlenizle yazınız.</a:t>
            </a:r>
          </a:p>
          <a:p>
            <a:pPr marL="457200" indent="-457200" algn="just">
              <a:buFont typeface="+mj-lt"/>
              <a:buAutoNum type="arabicPeriod"/>
            </a:pPr>
            <a:endParaRPr lang="tr-TR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tr-TR" sz="2400" dirty="0">
                <a:latin typeface="Calibri" panose="020F0502020204030204" pitchFamily="34" charset="0"/>
                <a:cs typeface="Calibri" panose="020F0502020204030204" pitchFamily="34" charset="0"/>
              </a:rPr>
              <a:t>Bir mahallede yaşlı bir komşunun alışveriş yapmakta zorlandığını düşününüz. Mahalle sakinleri ona nasıl destek olabilir?</a:t>
            </a:r>
          </a:p>
          <a:p>
            <a:pPr marL="457200" indent="-457200" algn="just">
              <a:buFont typeface="+mj-lt"/>
              <a:buAutoNum type="arabicPeriod"/>
            </a:pPr>
            <a:endParaRPr lang="tr-TR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tr-TR" sz="2400" dirty="0">
                <a:latin typeface="Calibri" panose="020F0502020204030204" pitchFamily="34" charset="0"/>
                <a:cs typeface="Calibri" panose="020F0502020204030204" pitchFamily="34" charset="0"/>
              </a:rPr>
              <a:t>Deprem, sel veya yangın gibi afetlerden zarar gören kişilere yardım etmek toplumda hangi duyguları güçlendirir?</a:t>
            </a:r>
          </a:p>
          <a:p>
            <a:pPr marL="457200" indent="-457200" algn="just">
              <a:buFont typeface="+mj-lt"/>
              <a:buAutoNum type="arabicPeriod"/>
            </a:pPr>
            <a:endParaRPr lang="tr-TR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tr-TR" sz="2400" dirty="0">
                <a:latin typeface="Calibri" panose="020F0502020204030204" pitchFamily="34" charset="0"/>
                <a:cs typeface="Calibri" panose="020F0502020204030204" pitchFamily="34" charset="0"/>
              </a:rPr>
              <a:t>Sivil toplum kuruluşlarının gönüllü çalışmalar yapması toplumsal sorunların çözümüne nasıl katkı sağlar?</a:t>
            </a:r>
          </a:p>
          <a:p>
            <a:pPr marL="457200" indent="-457200" algn="just">
              <a:buFont typeface="+mj-lt"/>
              <a:buAutoNum type="arabicPeriod"/>
            </a:pPr>
            <a:endParaRPr lang="tr-TR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tr-TR" sz="2400" dirty="0">
                <a:latin typeface="Calibri" panose="020F0502020204030204" pitchFamily="34" charset="0"/>
                <a:cs typeface="Calibri" panose="020F0502020204030204" pitchFamily="34" charset="0"/>
              </a:rPr>
              <a:t>Sosyal devlet anlayışıyla yaşlı, engelli veya ihtiyaç sahibi bireylere destek verilmesi neden önemlidir?</a:t>
            </a:r>
          </a:p>
        </p:txBody>
      </p:sp>
      <p:pic>
        <p:nvPicPr>
          <p:cNvPr id="5" name="Resim 4">
            <a:extLst>
              <a:ext uri="{FF2B5EF4-FFF2-40B4-BE49-F238E27FC236}">
                <a16:creationId xmlns:a16="http://schemas.microsoft.com/office/drawing/2014/main" id="{69986AC5-AAC6-4DD0-BB53-232ACD1484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68284" y="0"/>
            <a:ext cx="1223716" cy="1337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61521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1A97967F-B821-4180-A65C-267D8A4134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164690"/>
            <a:ext cx="10318955" cy="1123336"/>
          </a:xfrm>
        </p:spPr>
        <p:txBody>
          <a:bodyPr>
            <a:normAutofit/>
          </a:bodyPr>
          <a:lstStyle/>
          <a:p>
            <a:r>
              <a:rPr lang="tr-TR" sz="6000" b="1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Tanımlar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249AA708-5348-4B32-A108-6C4AE99BCE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7252" y="1111044"/>
            <a:ext cx="10943302" cy="5582265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tr-TR" b="1" dirty="0">
                <a:latin typeface="Calibri" panose="020F0502020204030204" pitchFamily="34" charset="0"/>
                <a:cs typeface="Calibri" panose="020F0502020204030204" pitchFamily="34" charset="0"/>
              </a:rPr>
              <a:t>Yardımlaşma: </a:t>
            </a: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Bireylerin veya grupların ihtiyaç durumunda birbirine destek olmasıdır.</a:t>
            </a:r>
          </a:p>
          <a:p>
            <a:pPr marL="0" indent="0" algn="just">
              <a:buNone/>
            </a:pPr>
            <a:r>
              <a:rPr lang="tr-TR" b="1" dirty="0">
                <a:latin typeface="Calibri" panose="020F0502020204030204" pitchFamily="34" charset="0"/>
                <a:cs typeface="Calibri" panose="020F0502020204030204" pitchFamily="34" charset="0"/>
              </a:rPr>
              <a:t>Dayanışma: </a:t>
            </a: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Bireylerin veya grupların ortak bir amaç için iş birliği yapmasıdır.</a:t>
            </a:r>
          </a:p>
          <a:p>
            <a:pPr marL="0" indent="0" algn="just">
              <a:buNone/>
            </a:pPr>
            <a:r>
              <a:rPr lang="tr-TR" b="1" dirty="0">
                <a:latin typeface="Calibri" panose="020F0502020204030204" pitchFamily="34" charset="0"/>
                <a:cs typeface="Calibri" panose="020F0502020204030204" pitchFamily="34" charset="0"/>
              </a:rPr>
              <a:t>Toplumsal Birlik: </a:t>
            </a: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Bir toplumdaki bireylerin ortak değerler etrafında uyumlu ve dayanışma içinde hareket etmesidir.</a:t>
            </a:r>
          </a:p>
          <a:p>
            <a:pPr marL="0" indent="0" algn="just">
              <a:buNone/>
            </a:pPr>
            <a:r>
              <a:rPr lang="tr-TR" b="1" dirty="0">
                <a:latin typeface="Calibri" panose="020F0502020204030204" pitchFamily="34" charset="0"/>
                <a:cs typeface="Calibri" panose="020F0502020204030204" pitchFamily="34" charset="0"/>
              </a:rPr>
              <a:t>Sivil Toplum Kuruluşu: </a:t>
            </a: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Toplumsal sorunlara çözüm bulmak ve insanlara destek olmak amacıyla gönüllü çalışmalar yapan</a:t>
            </a:r>
          </a:p>
          <a:p>
            <a:pPr marL="0" indent="0" algn="just">
              <a:buNone/>
            </a:pP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kuruluştur.</a:t>
            </a:r>
          </a:p>
          <a:p>
            <a:pPr marL="0" indent="0" algn="just">
              <a:buNone/>
            </a:pPr>
            <a:r>
              <a:rPr lang="tr-TR" b="1" dirty="0">
                <a:latin typeface="Calibri" panose="020F0502020204030204" pitchFamily="34" charset="0"/>
                <a:cs typeface="Calibri" panose="020F0502020204030204" pitchFamily="34" charset="0"/>
              </a:rPr>
              <a:t>Sosyal Devlet: </a:t>
            </a: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Vatandaşlarının huzuru ve yaşam koşullarını iyileştirmek için hizmet sunan devlet anlayışıdır.</a:t>
            </a:r>
          </a:p>
          <a:p>
            <a:pPr marL="0" indent="0" algn="just">
              <a:buNone/>
            </a:pPr>
            <a:r>
              <a:rPr lang="tr-TR" b="1" dirty="0">
                <a:latin typeface="Calibri" panose="020F0502020204030204" pitchFamily="34" charset="0"/>
                <a:cs typeface="Calibri" panose="020F0502020204030204" pitchFamily="34" charset="0"/>
              </a:rPr>
              <a:t>Sadaka Taşı: </a:t>
            </a: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Geçmişte ihtiyaç sahiplerine gizlice yardım etmek amacıyla kullanılan taşlardır.</a:t>
            </a:r>
          </a:p>
          <a:p>
            <a:pPr marL="0" indent="0" algn="just">
              <a:buNone/>
            </a:pPr>
            <a:r>
              <a:rPr lang="tr-TR" b="1" dirty="0" err="1">
                <a:latin typeface="Calibri" panose="020F0502020204030204" pitchFamily="34" charset="0"/>
                <a:cs typeface="Calibri" panose="020F0502020204030204" pitchFamily="34" charset="0"/>
              </a:rPr>
              <a:t>Zimem</a:t>
            </a:r>
            <a:r>
              <a:rPr lang="tr-TR" b="1" dirty="0">
                <a:latin typeface="Calibri" panose="020F0502020204030204" pitchFamily="34" charset="0"/>
                <a:cs typeface="Calibri" panose="020F0502020204030204" pitchFamily="34" charset="0"/>
              </a:rPr>
              <a:t> Defteri: </a:t>
            </a: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Osmanlı Dönemi’nde esnafın tuttuğu borç defteridir. Hayırsever kişiler bu defterlerdeki borçları gizlice ödeyebilirdi.</a:t>
            </a:r>
          </a:p>
          <a:p>
            <a:pPr marL="0" indent="0" algn="just">
              <a:buNone/>
            </a:pPr>
            <a:r>
              <a:rPr lang="tr-TR" b="1" dirty="0">
                <a:latin typeface="Calibri" panose="020F0502020204030204" pitchFamily="34" charset="0"/>
                <a:cs typeface="Calibri" panose="020F0502020204030204" pitchFamily="34" charset="0"/>
              </a:rPr>
              <a:t>Tekâlif-i Millîye Emirleri: </a:t>
            </a: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Millî Mücadele Dönemi’nde ordunun ihtiyaçlarını karşılamak amacıyla yayımlanan emirlerdir.</a:t>
            </a:r>
          </a:p>
          <a:p>
            <a:pPr marL="0" indent="0" algn="just">
              <a:buNone/>
            </a:pPr>
            <a:r>
              <a:rPr lang="tr-TR" b="1" dirty="0">
                <a:latin typeface="Calibri" panose="020F0502020204030204" pitchFamily="34" charset="0"/>
                <a:cs typeface="Calibri" panose="020F0502020204030204" pitchFamily="34" charset="0"/>
              </a:rPr>
              <a:t>Askıda Ekmek: </a:t>
            </a: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Hayırseverlerin ihtiyaç sahipleri için fırına ödeme yaparak ekmek desteği sağlamasıdır.</a:t>
            </a:r>
          </a:p>
          <a:p>
            <a:pPr marL="0" indent="0" algn="just">
              <a:buNone/>
            </a:pP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Afetzede: Deprem, sel, yangın gibi afetlerden zarar gören kişidir.</a:t>
            </a:r>
            <a:endParaRPr lang="tr-TR" sz="3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Resim 4">
            <a:extLst>
              <a:ext uri="{FF2B5EF4-FFF2-40B4-BE49-F238E27FC236}">
                <a16:creationId xmlns:a16="http://schemas.microsoft.com/office/drawing/2014/main" id="{0D4B6C50-A362-45ED-9507-C3FC947F01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012129" y="-12133"/>
            <a:ext cx="1179871" cy="1300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87206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1A97967F-B821-4180-A65C-267D8A4134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164690"/>
            <a:ext cx="10318955" cy="1123336"/>
          </a:xfrm>
        </p:spPr>
        <p:txBody>
          <a:bodyPr>
            <a:normAutofit/>
          </a:bodyPr>
          <a:lstStyle/>
          <a:p>
            <a:r>
              <a:rPr lang="tr-TR" sz="6000" b="1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Örnekler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249AA708-5348-4B32-A108-6C4AE99BCE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5909" y="1199535"/>
            <a:ext cx="11012129" cy="5658464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tr-TR" b="1" dirty="0">
                <a:latin typeface="Calibri" panose="020F0502020204030204" pitchFamily="34" charset="0"/>
                <a:cs typeface="Calibri" panose="020F0502020204030204" pitchFamily="34" charset="0"/>
              </a:rPr>
              <a:t>Yardımlaşma: </a:t>
            </a: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Bir arkadaşınız defterini evde unutmuşsa ona ders notlarınızı göstermeniz küçük ama anlamlı bir yardımdır. </a:t>
            </a:r>
          </a:p>
          <a:p>
            <a:pPr marL="0" indent="0" algn="just">
              <a:buNone/>
            </a:pPr>
            <a:r>
              <a:rPr lang="tr-TR" b="1" dirty="0">
                <a:latin typeface="Calibri" panose="020F0502020204030204" pitchFamily="34" charset="0"/>
                <a:cs typeface="Calibri" panose="020F0502020204030204" pitchFamily="34" charset="0"/>
              </a:rPr>
              <a:t>Dayanışma: </a:t>
            </a: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Sınıfça kitap kampanyası düzenlediğinizi düşünelim. Biri kitap getirir, biri kutuları hazırlar, biri duyuru yapar, biri kitapları dizer. Herkes aynı amaç için çalışırsa ortaya dayanışma çıkar.</a:t>
            </a:r>
          </a:p>
          <a:p>
            <a:pPr marL="0" indent="0" algn="just">
              <a:buNone/>
            </a:pPr>
            <a:r>
              <a:rPr lang="tr-TR" b="1" dirty="0">
                <a:latin typeface="Calibri" panose="020F0502020204030204" pitchFamily="34" charset="0"/>
                <a:cs typeface="Calibri" panose="020F0502020204030204" pitchFamily="34" charset="0"/>
              </a:rPr>
              <a:t>Toplumsal Birliktelik: </a:t>
            </a: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Bir mahallede herkes yaşlı bir komşusunun ihtiyacını fark edip görev paylaşırsa o mahallede birlik duygusu güçlenir. Sadaka Taşı: Sadaka taşı, “yardımı sessizce yapma” fikrine güzel bir örnektir</a:t>
            </a:r>
            <a:r>
              <a:rPr lang="tr-TR" b="1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0" indent="0" algn="just">
              <a:buNone/>
            </a:pPr>
            <a:r>
              <a:rPr lang="tr-TR" b="1" dirty="0" err="1">
                <a:latin typeface="Calibri" panose="020F0502020204030204" pitchFamily="34" charset="0"/>
                <a:cs typeface="Calibri" panose="020F0502020204030204" pitchFamily="34" charset="0"/>
              </a:rPr>
              <a:t>Zimem</a:t>
            </a:r>
            <a:r>
              <a:rPr lang="tr-TR" b="1" dirty="0">
                <a:latin typeface="Calibri" panose="020F0502020204030204" pitchFamily="34" charset="0"/>
                <a:cs typeface="Calibri" panose="020F0502020204030204" pitchFamily="34" charset="0"/>
              </a:rPr>
              <a:t> Defteri: </a:t>
            </a: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Bir bakkal defterinde borcu olan kişileri düşünelim. Hayırsever biri gelip bazı borçları gizlice ödüyor.</a:t>
            </a:r>
          </a:p>
          <a:p>
            <a:pPr marL="0" indent="0" algn="just">
              <a:buNone/>
            </a:pPr>
            <a:r>
              <a:rPr lang="tr-TR" b="1" dirty="0">
                <a:latin typeface="Calibri" panose="020F0502020204030204" pitchFamily="34" charset="0"/>
                <a:cs typeface="Calibri" panose="020F0502020204030204" pitchFamily="34" charset="0"/>
              </a:rPr>
              <a:t>Tekâlif-i Millîye Emirleri: </a:t>
            </a: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Millî Mücadele’de de halk, ordunun ihtiyacı için elindeki imkânları paylaşmıştır.</a:t>
            </a:r>
          </a:p>
          <a:p>
            <a:pPr marL="0" indent="0" algn="just">
              <a:buNone/>
            </a:pPr>
            <a:r>
              <a:rPr lang="tr-TR" b="1" dirty="0">
                <a:latin typeface="Calibri" panose="020F0502020204030204" pitchFamily="34" charset="0"/>
                <a:cs typeface="Calibri" panose="020F0502020204030204" pitchFamily="34" charset="0"/>
              </a:rPr>
              <a:t>Askıda Ekmek: </a:t>
            </a: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Fırına kişi iki ekmek parası öder ama bir ekmek alır. Diğer ekmek ihtiyaç sahibi biri için askıda kalır.</a:t>
            </a:r>
          </a:p>
          <a:p>
            <a:pPr marL="0" indent="0" algn="just">
              <a:buNone/>
            </a:pPr>
            <a:r>
              <a:rPr lang="tr-TR" b="1" dirty="0">
                <a:latin typeface="Calibri" panose="020F0502020204030204" pitchFamily="34" charset="0"/>
                <a:cs typeface="Calibri" panose="020F0502020204030204" pitchFamily="34" charset="0"/>
              </a:rPr>
              <a:t>Kıyafet Dönüşüm Kutusu: </a:t>
            </a: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Evde kullanılmayan ama değerlendirilebilecek kıyafetler kutulara bırakılabilir. Bu ürünler ihtiyaç sahiplerine destek sağlayabilir ya da geri dönüşüm yoluyla yardım çalışmalarına katkı sunabilir.</a:t>
            </a:r>
          </a:p>
          <a:p>
            <a:pPr marL="0" indent="0" algn="just">
              <a:buNone/>
            </a:pPr>
            <a:r>
              <a:rPr lang="tr-TR" b="1" dirty="0">
                <a:latin typeface="Calibri" panose="020F0502020204030204" pitchFamily="34" charset="0"/>
                <a:cs typeface="Calibri" panose="020F0502020204030204" pitchFamily="34" charset="0"/>
              </a:rPr>
              <a:t>Yaşlı ve Engelli Hizmetleri: </a:t>
            </a: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Bir yaşlı bireyin hastaneye gitmekte zorlandığını düşünelim. Ulaşım desteği sağlandığında günlük hayatı kolaylaşır. Bu tür hizmetler, toplumda kimsenin yalnız bırakılmadığını gösterir.</a:t>
            </a:r>
          </a:p>
          <a:p>
            <a:pPr marL="0" indent="0" algn="just">
              <a:buNone/>
            </a:pPr>
            <a:r>
              <a:rPr lang="tr-TR" b="1" dirty="0">
                <a:latin typeface="Calibri" panose="020F0502020204030204" pitchFamily="34" charset="0"/>
                <a:cs typeface="Calibri" panose="020F0502020204030204" pitchFamily="34" charset="0"/>
              </a:rPr>
              <a:t>Afetlerde Dayanışma: </a:t>
            </a: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Deprem gibi afetlerde bir kişi battaniye gönderir, biri gıda kolisi hazırlar, biri gönüllü olur, biri bağış yapar. Herkesin katkısı birleşince büyük bir dayanışma ortaya çıkar.</a:t>
            </a:r>
            <a:endParaRPr lang="tr-TR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Resim 4">
            <a:extLst>
              <a:ext uri="{FF2B5EF4-FFF2-40B4-BE49-F238E27FC236}">
                <a16:creationId xmlns:a16="http://schemas.microsoft.com/office/drawing/2014/main" id="{A0B08192-3A1C-4518-AAB2-DD6B79E072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3400" y="1"/>
            <a:ext cx="1178600" cy="1288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41754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1A97967F-B821-4180-A65C-267D8A4134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164690"/>
            <a:ext cx="10318955" cy="1123336"/>
          </a:xfrm>
        </p:spPr>
        <p:txBody>
          <a:bodyPr>
            <a:normAutofit/>
          </a:bodyPr>
          <a:lstStyle/>
          <a:p>
            <a:r>
              <a:rPr lang="tr-TR" sz="6000" b="1" dirty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Anlatım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249AA708-5348-4B32-A108-6C4AE99BCE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6748" y="953730"/>
            <a:ext cx="5614220" cy="573958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tr-TR" sz="2800" dirty="0">
                <a:latin typeface="Calibri" panose="020F0502020204030204" pitchFamily="34" charset="0"/>
                <a:cs typeface="Calibri" panose="020F0502020204030204" pitchFamily="34" charset="0"/>
              </a:rPr>
              <a:t>İnsanlar, günlük yaşamda karşılaştıkları güçlükleri birbirlerine destek olarak daha kolay aşabilir.</a:t>
            </a:r>
          </a:p>
          <a:p>
            <a:pPr marL="0" indent="0">
              <a:buNone/>
            </a:pPr>
            <a:r>
              <a:rPr lang="tr-TR" sz="2800" dirty="0">
                <a:latin typeface="Calibri" panose="020F0502020204030204" pitchFamily="34" charset="0"/>
                <a:cs typeface="Calibri" panose="020F0502020204030204" pitchFamily="34" charset="0"/>
              </a:rPr>
              <a:t>Bir arkadaşımıza dersinde yardımcı olmak, yaşlı bir komşumuzun ihtiyaçlarıyla ilgilenmek veya kullanmadığımız eşyaları ihtiyaç sahipleriyle paylaşmak yardımlaşmanın günlük hayattaki örneklerindendir.</a:t>
            </a:r>
          </a:p>
          <a:p>
            <a:pPr marL="0" indent="0">
              <a:buNone/>
            </a:pPr>
            <a:r>
              <a:rPr lang="tr-TR" sz="2800" dirty="0">
                <a:latin typeface="Calibri" panose="020F0502020204030204" pitchFamily="34" charset="0"/>
                <a:cs typeface="Calibri" panose="020F0502020204030204" pitchFamily="34" charset="0"/>
              </a:rPr>
              <a:t>Ortak bir amaç için görev paylaşarak birlikte hareket etmek ise dayanışmayı güçlendirir.</a:t>
            </a:r>
          </a:p>
          <a:p>
            <a:pPr marL="0" indent="0">
              <a:buNone/>
            </a:pPr>
            <a:r>
              <a:rPr lang="tr-TR" sz="2800" dirty="0">
                <a:latin typeface="Calibri" panose="020F0502020204030204" pitchFamily="34" charset="0"/>
                <a:cs typeface="Calibri" panose="020F0502020204030204" pitchFamily="34" charset="0"/>
              </a:rPr>
              <a:t>Küçük katkıların birleşmesi, insanların birbirine duyduğu güveni ve toplumsal birlik duygusunu artırır.</a:t>
            </a:r>
            <a:endParaRPr lang="tr-TR" sz="4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Resim 4">
            <a:extLst>
              <a:ext uri="{FF2B5EF4-FFF2-40B4-BE49-F238E27FC236}">
                <a16:creationId xmlns:a16="http://schemas.microsoft.com/office/drawing/2014/main" id="{1604F1BA-9A81-45F3-B711-5DB73F240A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021961" y="13520"/>
            <a:ext cx="1148590" cy="1274506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913EB3CC-2FAB-4AED-982C-CB2F840834B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08" r="27537"/>
          <a:stretch/>
        </p:blipFill>
        <p:spPr>
          <a:xfrm>
            <a:off x="7146646" y="1288026"/>
            <a:ext cx="4847057" cy="54052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35582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1A97967F-B821-4180-A65C-267D8A4134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164690"/>
            <a:ext cx="10318955" cy="1123336"/>
          </a:xfrm>
        </p:spPr>
        <p:txBody>
          <a:bodyPr>
            <a:normAutofit/>
          </a:bodyPr>
          <a:lstStyle/>
          <a:p>
            <a:r>
              <a:rPr lang="tr-TR" sz="6000" b="1" dirty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Anlatım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249AA708-5348-4B32-A108-6C4AE99BCE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04567" y="1071717"/>
            <a:ext cx="11169446" cy="312665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tr-TR" sz="2800" dirty="0"/>
              <a:t>Yardım faaliyetleri vatandaşlar, gönüllüler, kamu kurumları, yerel yönetimler ve sivil toplum kuruluşlarının iş birliğiyle yürütülebilir.</a:t>
            </a:r>
          </a:p>
          <a:p>
            <a:pPr marL="0" indent="0">
              <a:buNone/>
            </a:pPr>
            <a:r>
              <a:rPr lang="tr-TR" sz="2800" dirty="0"/>
              <a:t>İhtiyaçların belirlenmesi, yardımların toplanması ve doğru kişilere ulaştırılması bu çalışmaların önemli aşamalarıdır. Yaşlı ve engelli bireylere sunulan bakım, sağlık, ulaşım ve yemek hizmetleri de dayanışmanın günlük yaşamdaki yansımalarıdır.</a:t>
            </a:r>
          </a:p>
          <a:p>
            <a:pPr marL="0" indent="0">
              <a:buNone/>
            </a:pPr>
            <a:r>
              <a:rPr lang="tr-TR" sz="2800" dirty="0"/>
              <a:t>Sosyal devlet anlayışı doğrultusunda yürütülen bu hizmetler, ihtiyaç sahibi bireylerin yaşamını kolaylaştırmaya katkı sağlar.</a:t>
            </a:r>
            <a:endParaRPr lang="tr-TR" sz="3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Resim 3">
            <a:extLst>
              <a:ext uri="{FF2B5EF4-FFF2-40B4-BE49-F238E27FC236}">
                <a16:creationId xmlns:a16="http://schemas.microsoft.com/office/drawing/2014/main" id="{78DBE85E-705F-4348-A6FF-63F7679B31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012129" y="13520"/>
            <a:ext cx="1158422" cy="1274506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388C3828-5B66-42AD-8096-B5112B343A5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037" b="17372"/>
          <a:stretch/>
        </p:blipFill>
        <p:spPr>
          <a:xfrm>
            <a:off x="2656115" y="4198375"/>
            <a:ext cx="7808686" cy="2670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8398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1A97967F-B821-4180-A65C-267D8A4134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164690"/>
            <a:ext cx="10318955" cy="1123336"/>
          </a:xfrm>
        </p:spPr>
        <p:txBody>
          <a:bodyPr>
            <a:normAutofit/>
          </a:bodyPr>
          <a:lstStyle/>
          <a:p>
            <a:r>
              <a:rPr lang="tr-TR" sz="6000" b="1" dirty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Anlatım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249AA708-5348-4B32-A108-6C4AE99BCE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8374" y="1425676"/>
            <a:ext cx="11153969" cy="526763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tr-TR" sz="2400" dirty="0"/>
              <a:t>Toplumumuzda yardımlaşmanın geçmişten günümüze ulaşan pek çok örneği vardır. Sadaka taşı ve </a:t>
            </a:r>
            <a:r>
              <a:rPr lang="tr-TR" sz="2400" dirty="0" err="1"/>
              <a:t>zimem</a:t>
            </a:r>
            <a:r>
              <a:rPr lang="tr-TR" sz="2400" dirty="0"/>
              <a:t> defteri uygulamalarında ihtiyaç sahiplerinin onurunun korunmasına önem verilmiştir.</a:t>
            </a:r>
          </a:p>
          <a:p>
            <a:pPr marL="0" indent="0">
              <a:buNone/>
            </a:pPr>
            <a:r>
              <a:rPr lang="tr-TR" sz="2400" dirty="0"/>
              <a:t>Millî Mücadele döneminde yayımlanan Tekâlif-i Millîye Emirleri ile halk, ordunun ihtiyaçlarının karşılanması için elindeki imkânları paylaşmıştır.</a:t>
            </a:r>
          </a:p>
          <a:p>
            <a:pPr marL="0" indent="0">
              <a:buNone/>
            </a:pPr>
            <a:r>
              <a:rPr lang="tr-TR" sz="2400" dirty="0"/>
              <a:t>Günümüzde sürdürülen askıda ekmek, kıyafet toplama ve geri dönüşüm çalışmaları da geçmişten gelen yardımlaşma kültürünün devam ettiğini göstermektedir.</a:t>
            </a:r>
            <a:endParaRPr lang="tr-TR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Resim 3">
            <a:extLst>
              <a:ext uri="{FF2B5EF4-FFF2-40B4-BE49-F238E27FC236}">
                <a16:creationId xmlns:a16="http://schemas.microsoft.com/office/drawing/2014/main" id="{73AE1B34-6153-4BD9-9201-12BE454132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012129" y="13520"/>
            <a:ext cx="1158422" cy="1274506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F67595EE-13E5-45E6-8CC5-E840B7ABD7D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438" b="36132"/>
          <a:stretch/>
        </p:blipFill>
        <p:spPr>
          <a:xfrm>
            <a:off x="2491014" y="4431832"/>
            <a:ext cx="7596414" cy="2351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60546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1A97967F-B821-4180-A65C-267D8A4134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164690"/>
            <a:ext cx="10318955" cy="1123336"/>
          </a:xfrm>
        </p:spPr>
        <p:txBody>
          <a:bodyPr>
            <a:normAutofit/>
          </a:bodyPr>
          <a:lstStyle/>
          <a:p>
            <a:r>
              <a:rPr lang="tr-TR" sz="6000" b="1" dirty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Anlatım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249AA708-5348-4B32-A108-6C4AE99BCE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04569" y="1425676"/>
            <a:ext cx="5565056" cy="526763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tr-TR" sz="2400" dirty="0"/>
              <a:t>Deprem, sel ve yangın gibi afetlerde yardımlaşma ve dayanışma daha büyük önem kazanır.</a:t>
            </a:r>
          </a:p>
          <a:p>
            <a:pPr marL="0" indent="0">
              <a:buNone/>
            </a:pPr>
            <a:r>
              <a:rPr lang="tr-TR" sz="2400" dirty="0"/>
              <a:t>Kamu kurumları, sivil toplum kuruluşları, gönüllüler ve vatandaşlar afetzedelerin ihtiyaçlarını karşılamak için birlikte çalışır. Herkesin imkânı ölçüsünde sorumluluk alması, yardımların daha düzenli ve hızlı ulaştırılmasını sağlar.</a:t>
            </a:r>
          </a:p>
          <a:p>
            <a:pPr marL="0" indent="0">
              <a:buNone/>
            </a:pPr>
            <a:r>
              <a:rPr lang="tr-TR" sz="2400" dirty="0"/>
              <a:t>Zor zamanlarda gösterilen bu birlik ve beraberlik, toplumun karşılaştığı güçlüklerin üstesinden gelmesine yardımcı olur.</a:t>
            </a:r>
            <a:endParaRPr lang="tr-TR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Resim 3">
            <a:extLst>
              <a:ext uri="{FF2B5EF4-FFF2-40B4-BE49-F238E27FC236}">
                <a16:creationId xmlns:a16="http://schemas.microsoft.com/office/drawing/2014/main" id="{73AE1B34-6153-4BD9-9201-12BE454132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012129" y="13520"/>
            <a:ext cx="1158422" cy="1274506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B93B5B0E-8E9D-46E8-857A-6855FC095F8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30" r="15555"/>
          <a:stretch/>
        </p:blipFill>
        <p:spPr>
          <a:xfrm>
            <a:off x="7329714" y="1425675"/>
            <a:ext cx="4615450" cy="5267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56673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1A97967F-B821-4180-A65C-267D8A4134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164690"/>
            <a:ext cx="10318955" cy="1123336"/>
          </a:xfrm>
        </p:spPr>
        <p:txBody>
          <a:bodyPr>
            <a:normAutofit/>
          </a:bodyPr>
          <a:lstStyle/>
          <a:p>
            <a:r>
              <a:rPr lang="tr-TR" sz="6000" b="1" dirty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Şiir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249AA708-5348-4B32-A108-6C4AE99BCE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33832" y="164690"/>
            <a:ext cx="9479567" cy="6528620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tr-TR" b="1" dirty="0"/>
              <a:t>Yardımlaşma ve Dayanışma</a:t>
            </a:r>
          </a:p>
          <a:p>
            <a:pPr marL="0" indent="0" algn="ctr">
              <a:buNone/>
            </a:pPr>
            <a:endParaRPr lang="tr-TR" b="1" dirty="0"/>
          </a:p>
          <a:p>
            <a:pPr marL="0" indent="0" algn="ctr">
              <a:buNone/>
            </a:pPr>
            <a:r>
              <a:rPr lang="tr-TR" dirty="0"/>
              <a:t>Bir el uzanır sessizce, bir gönle umut olur,</a:t>
            </a:r>
          </a:p>
          <a:p>
            <a:pPr marL="0" indent="0" algn="ctr">
              <a:buNone/>
            </a:pPr>
            <a:r>
              <a:rPr lang="tr-TR" dirty="0"/>
              <a:t>Paylaşılan her iyilik toplumda ışık bulur.</a:t>
            </a:r>
          </a:p>
          <a:p>
            <a:pPr marL="0" indent="0" algn="ctr">
              <a:buNone/>
            </a:pPr>
            <a:r>
              <a:rPr lang="tr-TR" dirty="0"/>
              <a:t>Zor günlerde omuz omuza duran insanlar,</a:t>
            </a:r>
          </a:p>
          <a:p>
            <a:pPr marL="0" indent="0" algn="ctr">
              <a:buNone/>
            </a:pPr>
            <a:r>
              <a:rPr lang="tr-TR" dirty="0"/>
              <a:t>Dayanışma büyüdükçe güvenle yol alır.</a:t>
            </a:r>
          </a:p>
          <a:p>
            <a:pPr marL="0" indent="0" algn="ctr">
              <a:buNone/>
            </a:pPr>
            <a:endParaRPr lang="tr-TR" dirty="0"/>
          </a:p>
          <a:p>
            <a:pPr marL="0" indent="0" algn="ctr">
              <a:buNone/>
            </a:pPr>
            <a:r>
              <a:rPr lang="tr-TR" dirty="0"/>
              <a:t>Sadaka taşlarında gizli bir iyilik vardır,</a:t>
            </a:r>
          </a:p>
          <a:p>
            <a:pPr marL="0" indent="0" algn="ctr">
              <a:buNone/>
            </a:pPr>
            <a:r>
              <a:rPr lang="tr-TR" dirty="0" err="1"/>
              <a:t>Zimem</a:t>
            </a:r>
            <a:r>
              <a:rPr lang="tr-TR" dirty="0"/>
              <a:t> defterlerinde incinmeyen kalp saklıdır.</a:t>
            </a:r>
          </a:p>
          <a:p>
            <a:pPr marL="0" indent="0" algn="ctr">
              <a:buNone/>
            </a:pPr>
            <a:r>
              <a:rPr lang="tr-TR" dirty="0"/>
              <a:t>Millet el ele verince yokluk bile aşılır,</a:t>
            </a:r>
          </a:p>
          <a:p>
            <a:pPr marL="0" indent="0" algn="ctr">
              <a:buNone/>
            </a:pPr>
            <a:r>
              <a:rPr lang="tr-TR" dirty="0"/>
              <a:t>Birlik olan toplumun umudu hep canlıdır.</a:t>
            </a:r>
          </a:p>
          <a:p>
            <a:pPr marL="0" indent="0" algn="ctr">
              <a:buNone/>
            </a:pPr>
            <a:endParaRPr lang="tr-TR" dirty="0"/>
          </a:p>
          <a:p>
            <a:pPr marL="0" indent="0" algn="ctr">
              <a:buNone/>
            </a:pPr>
            <a:r>
              <a:rPr lang="tr-TR" dirty="0"/>
              <a:t>Askıda bir ekmek bazen koca bir destek olur,</a:t>
            </a:r>
          </a:p>
          <a:p>
            <a:pPr marL="0" indent="0" algn="ctr">
              <a:buNone/>
            </a:pPr>
            <a:r>
              <a:rPr lang="tr-TR" dirty="0"/>
              <a:t>Afette tek yürek olan millet yarayı sarar.</a:t>
            </a:r>
          </a:p>
          <a:p>
            <a:pPr marL="0" indent="0" algn="ctr">
              <a:buNone/>
            </a:pPr>
            <a:r>
              <a:rPr lang="tr-TR" dirty="0"/>
              <a:t>Yardım eden, paylaşan, sorumluluk alan insan,</a:t>
            </a:r>
          </a:p>
          <a:p>
            <a:pPr marL="0" indent="0" algn="ctr">
              <a:buNone/>
            </a:pPr>
            <a:r>
              <a:rPr lang="tr-TR" dirty="0"/>
              <a:t>Beraber yaşamanın en güzel yolunu kurar.</a:t>
            </a:r>
            <a:endParaRPr lang="tr-TR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Resim 4">
            <a:extLst>
              <a:ext uri="{FF2B5EF4-FFF2-40B4-BE49-F238E27FC236}">
                <a16:creationId xmlns:a16="http://schemas.microsoft.com/office/drawing/2014/main" id="{664EC579-FBD3-47A3-AA27-D03F29A09D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3399" y="0"/>
            <a:ext cx="1178601" cy="1288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36735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1A97967F-B821-4180-A65C-267D8A4134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164690"/>
            <a:ext cx="10318955" cy="1123336"/>
          </a:xfrm>
        </p:spPr>
        <p:txBody>
          <a:bodyPr>
            <a:normAutofit/>
          </a:bodyPr>
          <a:lstStyle/>
          <a:p>
            <a:r>
              <a:rPr lang="tr-TR" sz="6000" b="1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Çizgi</a:t>
            </a:r>
          </a:p>
        </p:txBody>
      </p:sp>
      <p:pic>
        <p:nvPicPr>
          <p:cNvPr id="9" name="Resim 8">
            <a:extLst>
              <a:ext uri="{FF2B5EF4-FFF2-40B4-BE49-F238E27FC236}">
                <a16:creationId xmlns:a16="http://schemas.microsoft.com/office/drawing/2014/main" id="{E6CE5BCD-6618-4C55-8D81-853F56692E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972799" y="-63910"/>
            <a:ext cx="1219200" cy="1288026"/>
          </a:xfrm>
          <a:prstGeom prst="rect">
            <a:avLst/>
          </a:prstGeom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D7C71047-A207-420F-BC66-23F51BADEA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830" y="1198716"/>
            <a:ext cx="10989188" cy="5494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765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1A97967F-B821-4180-A65C-267D8A4134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164690"/>
            <a:ext cx="10318955" cy="1123336"/>
          </a:xfrm>
        </p:spPr>
        <p:txBody>
          <a:bodyPr>
            <a:normAutofit/>
          </a:bodyPr>
          <a:lstStyle/>
          <a:p>
            <a:r>
              <a:rPr lang="tr-TR" sz="6000" b="1" dirty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Etkinlik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249AA708-5348-4B32-A108-6C4AE99BCE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6916" y="904568"/>
            <a:ext cx="11336594" cy="5953431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60000"/>
              </a:lnSpc>
              <a:buNone/>
            </a:pPr>
            <a:r>
              <a:rPr lang="tr-TR" sz="2100" dirty="0"/>
              <a:t>5-C sınıfı öğrencileri, okulda “İyilik Kutusu” adlı bir yardım çalışması başlatmıştır. Bu çalışmada öğrenciler kullanılmamış defter, kalem, silgi ve kitaplarını kutuya bırakmıştır. Öğretmenleri, toplanan malzemelerin ihtiyaç sahibi öğrencilere ulaştırılacağını söylemiştir.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tr-TR" sz="2100" dirty="0"/>
              <a:t>Sınıfta bazı öğrenciler malzeme getirmiş, bazıları kutunun düzenlenmesine yardım etmiş, bazıları ise kampanyanın duyurusunu hazırlamıştır. Çalışma sonunda öğrenciler, herkesin küçük bir katkısının birleşerek büyük bir yardıma dönüştüğünü fark etmiştir.</a:t>
            </a:r>
            <a:endParaRPr lang="tr-TR" sz="2100" b="1" dirty="0"/>
          </a:p>
          <a:p>
            <a:pPr marL="0" indent="0">
              <a:lnSpc>
                <a:spcPct val="160000"/>
              </a:lnSpc>
              <a:buNone/>
            </a:pPr>
            <a:r>
              <a:rPr lang="tr-TR" sz="2100" b="1" dirty="0"/>
              <a:t>a. Metinde yapılan çalışma yardımlaşmaya nasıl örnek olur?</a:t>
            </a:r>
          </a:p>
          <a:p>
            <a:pPr marL="0" indent="0">
              <a:lnSpc>
                <a:spcPct val="160000"/>
              </a:lnSpc>
              <a:buNone/>
            </a:pPr>
            <a:endParaRPr lang="tr-TR" sz="2100" b="1" dirty="0"/>
          </a:p>
          <a:p>
            <a:pPr marL="0" indent="0">
              <a:lnSpc>
                <a:spcPct val="160000"/>
              </a:lnSpc>
              <a:buNone/>
            </a:pPr>
            <a:r>
              <a:rPr lang="tr-TR" sz="2100" b="1" dirty="0"/>
              <a:t>b. Öğrencilerin görev paylaşımı yapması hangi kavramla ilişkilidir?</a:t>
            </a:r>
          </a:p>
          <a:p>
            <a:pPr marL="0" indent="0">
              <a:lnSpc>
                <a:spcPct val="160000"/>
              </a:lnSpc>
              <a:buNone/>
            </a:pPr>
            <a:endParaRPr lang="tr-TR" sz="2100" b="1" dirty="0"/>
          </a:p>
          <a:p>
            <a:pPr marL="0" indent="0">
              <a:lnSpc>
                <a:spcPct val="160000"/>
              </a:lnSpc>
              <a:buNone/>
            </a:pPr>
            <a:r>
              <a:rPr lang="tr-TR" sz="2100" b="1" dirty="0"/>
              <a:t>c. Bu tür çalışmalar toplumsal birlikteliğe nasıl katkı sağlar?</a:t>
            </a:r>
          </a:p>
          <a:p>
            <a:pPr marL="0" indent="0">
              <a:lnSpc>
                <a:spcPct val="160000"/>
              </a:lnSpc>
              <a:buNone/>
            </a:pPr>
            <a:endParaRPr lang="tr-TR" sz="2100" b="1" dirty="0"/>
          </a:p>
          <a:p>
            <a:pPr marL="0" indent="0">
              <a:lnSpc>
                <a:spcPct val="160000"/>
              </a:lnSpc>
              <a:buNone/>
            </a:pPr>
            <a:r>
              <a:rPr lang="tr-TR" sz="2100" b="1" dirty="0"/>
              <a:t>d. Metinden hareketle “küçük katkıların büyük yardıma dönüşmesi” ne anlama gelir?</a:t>
            </a:r>
          </a:p>
        </p:txBody>
      </p:sp>
      <p:pic>
        <p:nvPicPr>
          <p:cNvPr id="5" name="Resim 4">
            <a:extLst>
              <a:ext uri="{FF2B5EF4-FFF2-40B4-BE49-F238E27FC236}">
                <a16:creationId xmlns:a16="http://schemas.microsoft.com/office/drawing/2014/main" id="{8BB1D446-9B31-4D58-9DDB-F9255CEE90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6534" y="0"/>
            <a:ext cx="1095466" cy="1197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18193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1A97967F-B821-4180-A65C-267D8A4134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164690"/>
            <a:ext cx="10318955" cy="1123336"/>
          </a:xfrm>
        </p:spPr>
        <p:txBody>
          <a:bodyPr>
            <a:normAutofit/>
          </a:bodyPr>
          <a:lstStyle/>
          <a:p>
            <a:r>
              <a:rPr lang="tr-TR" sz="6000" b="1" dirty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Etkinlik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249AA708-5348-4B32-A108-6C4AE99BCE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5406" y="1042218"/>
            <a:ext cx="11257936" cy="596818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tr-TR" b="1" dirty="0"/>
              <a:t>Aşağıdaki cümlelerde boş bırakılan yerleri uygun kavramlarla tamamlayınız.</a:t>
            </a:r>
          </a:p>
          <a:p>
            <a:pPr marL="0" indent="0">
              <a:buNone/>
            </a:pPr>
            <a:r>
              <a:rPr lang="tr-TR" i="1" dirty="0"/>
              <a:t>(sosyal devlet - yardımlaşma - toplumsal birliktelik - sadaka taşı - askıda ekmek - afetzede - dayanışma -</a:t>
            </a:r>
          </a:p>
          <a:p>
            <a:pPr marL="0" indent="0">
              <a:buNone/>
            </a:pPr>
            <a:r>
              <a:rPr lang="tr-TR" i="1" dirty="0" err="1"/>
              <a:t>zimem</a:t>
            </a:r>
            <a:r>
              <a:rPr lang="tr-TR" i="1" dirty="0"/>
              <a:t> defteri)</a:t>
            </a:r>
          </a:p>
          <a:p>
            <a:pPr marL="0" indent="0">
              <a:buNone/>
            </a:pPr>
            <a:r>
              <a:rPr lang="tr-TR" dirty="0"/>
              <a:t>İnsanların ihtiyaç duydukları durumlarda birbirine destek olmasına ......................... denir.</a:t>
            </a:r>
          </a:p>
          <a:p>
            <a:pPr marL="0" indent="0">
              <a:buNone/>
            </a:pPr>
            <a:r>
              <a:rPr lang="tr-TR" dirty="0"/>
              <a:t>Bireylerin ortak bir amaç için iş birliği yapmasına ......................... denir.</a:t>
            </a:r>
          </a:p>
          <a:p>
            <a:pPr marL="0" indent="0">
              <a:buNone/>
            </a:pPr>
            <a:r>
              <a:rPr lang="tr-TR" dirty="0"/>
              <a:t>Toplumdaki bireylerin ortak değerler etrafında uyumlu hareket etmesi ......................... kavramıyla açıklanır.</a:t>
            </a:r>
          </a:p>
          <a:p>
            <a:pPr marL="0" indent="0">
              <a:buNone/>
            </a:pPr>
            <a:r>
              <a:rPr lang="tr-TR" dirty="0"/>
              <a:t>Vatandaşlarının huzuru ve yaşam koşulları için çalışan devlet anlayışına ......................... denir.</a:t>
            </a:r>
          </a:p>
          <a:p>
            <a:pPr marL="0" indent="0">
              <a:buNone/>
            </a:pPr>
            <a:r>
              <a:rPr lang="tr-TR" dirty="0"/>
              <a:t>Geçmişte ihtiyaç sahiplerine gizlice yardım etmek amacıyla kullanılan taşlara ......................... denir.</a:t>
            </a:r>
          </a:p>
          <a:p>
            <a:pPr marL="0" indent="0">
              <a:buNone/>
            </a:pPr>
            <a:r>
              <a:rPr lang="tr-TR" dirty="0"/>
              <a:t>Osmanlı Dönemi’nde esnafın tuttuğu borç defterine ......................... denirdi.</a:t>
            </a:r>
          </a:p>
          <a:p>
            <a:pPr marL="0" indent="0">
              <a:buNone/>
            </a:pPr>
            <a:r>
              <a:rPr lang="tr-TR" dirty="0"/>
              <a:t>Hayırseverlerin ihtiyaç sahipleri için fırına ödeme yaparak ekmek desteği sağlamasına ......................... denir.</a:t>
            </a:r>
          </a:p>
          <a:p>
            <a:pPr marL="0" indent="0">
              <a:buNone/>
            </a:pPr>
            <a:r>
              <a:rPr lang="tr-TR" dirty="0"/>
              <a:t>Deprem, sel, yangın gibi afetlerden zarar gören kişilere ......................... denir.</a:t>
            </a:r>
            <a:endParaRPr lang="tr-TR" sz="3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Resim 3">
            <a:extLst>
              <a:ext uri="{FF2B5EF4-FFF2-40B4-BE49-F238E27FC236}">
                <a16:creationId xmlns:a16="http://schemas.microsoft.com/office/drawing/2014/main" id="{1763135F-406D-43A5-B068-8E1F05D312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6534" y="0"/>
            <a:ext cx="1095466" cy="1197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05943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249AA708-5348-4B32-A108-6C4AE99BCE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5742" y="115530"/>
            <a:ext cx="8927689" cy="54323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tr-TR" b="1" dirty="0"/>
              <a:t>Aşağıdaki çoktan seçmeli soruları mesaj akışındaki bilgilere göre cevaplayınız.</a:t>
            </a:r>
            <a:endParaRPr lang="tr-TR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İçerik Yer Tutucusu 2">
            <a:extLst>
              <a:ext uri="{FF2B5EF4-FFF2-40B4-BE49-F238E27FC236}">
                <a16:creationId xmlns:a16="http://schemas.microsoft.com/office/drawing/2014/main" id="{CC924224-5585-4316-B87B-289E7E12AD85}"/>
              </a:ext>
            </a:extLst>
          </p:cNvPr>
          <p:cNvSpPr txBox="1">
            <a:spLocks/>
          </p:cNvSpPr>
          <p:nvPr/>
        </p:nvSpPr>
        <p:spPr>
          <a:xfrm>
            <a:off x="835743" y="4363065"/>
            <a:ext cx="3598606" cy="26006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tr-TR" sz="1600" b="1" dirty="0"/>
              <a:t>1. Mesaj akışında mahalle sakinlerinin yaşlı ve engelli komşularına destek olmak için görev paylaşımı yapması aşağıdaki kavramlardan hangisiyle açıklanabilir?</a:t>
            </a:r>
          </a:p>
          <a:p>
            <a:pPr marL="0" indent="0">
              <a:buNone/>
            </a:pPr>
            <a:r>
              <a:rPr lang="tr-TR" sz="1600" dirty="0"/>
              <a:t>A) Dayanışma	B) Kültürel farklılık</a:t>
            </a:r>
          </a:p>
          <a:p>
            <a:pPr marL="0" indent="0">
              <a:buNone/>
            </a:pPr>
            <a:r>
              <a:rPr lang="tr-TR" sz="1600" dirty="0"/>
              <a:t> C) Geçici rol 	D) Bireysel başarı</a:t>
            </a:r>
            <a:endParaRPr lang="tr-TR" sz="1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İçerik Yer Tutucusu 2">
            <a:extLst>
              <a:ext uri="{FF2B5EF4-FFF2-40B4-BE49-F238E27FC236}">
                <a16:creationId xmlns:a16="http://schemas.microsoft.com/office/drawing/2014/main" id="{0F4E18A2-B5B9-40E2-BFE0-D4BBD722E40A}"/>
              </a:ext>
            </a:extLst>
          </p:cNvPr>
          <p:cNvSpPr txBox="1">
            <a:spLocks/>
          </p:cNvSpPr>
          <p:nvPr/>
        </p:nvSpPr>
        <p:spPr>
          <a:xfrm>
            <a:off x="4714568" y="4363065"/>
            <a:ext cx="3598606" cy="26006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tr-TR" sz="1400" b="1" dirty="0"/>
              <a:t>2. Kerem’in söz ettiği askıda ekmek uygulamasının temel amacı aşağıdakilerden hangisidir?</a:t>
            </a:r>
          </a:p>
          <a:p>
            <a:pPr marL="0" indent="0">
              <a:buNone/>
            </a:pPr>
            <a:r>
              <a:rPr lang="tr-TR" sz="1400" dirty="0"/>
              <a:t>A) Fırınların satışını artırmak</a:t>
            </a:r>
          </a:p>
          <a:p>
            <a:pPr marL="0" indent="0">
              <a:buNone/>
            </a:pPr>
            <a:r>
              <a:rPr lang="tr-TR" sz="1400" dirty="0"/>
              <a:t>B) İhtiyaç sahiplerine ekmek desteği sağlamak</a:t>
            </a:r>
          </a:p>
          <a:p>
            <a:pPr marL="0" indent="0">
              <a:buNone/>
            </a:pPr>
            <a:r>
              <a:rPr lang="tr-TR" sz="1400" dirty="0"/>
              <a:t>C) Mahallede yarışma düzenlemek</a:t>
            </a:r>
          </a:p>
          <a:p>
            <a:pPr marL="0" indent="0">
              <a:buNone/>
            </a:pPr>
            <a:r>
              <a:rPr lang="tr-TR" sz="1400" dirty="0"/>
              <a:t>D) Ekmek çeşitlerini tanıtmak</a:t>
            </a:r>
            <a:endParaRPr lang="tr-TR" sz="1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İçerik Yer Tutucusu 2">
            <a:extLst>
              <a:ext uri="{FF2B5EF4-FFF2-40B4-BE49-F238E27FC236}">
                <a16:creationId xmlns:a16="http://schemas.microsoft.com/office/drawing/2014/main" id="{EE0AB418-0A72-4AFC-BDB5-9A722E7ACB43}"/>
              </a:ext>
            </a:extLst>
          </p:cNvPr>
          <p:cNvSpPr txBox="1">
            <a:spLocks/>
          </p:cNvSpPr>
          <p:nvPr/>
        </p:nvSpPr>
        <p:spPr>
          <a:xfrm>
            <a:off x="8593394" y="4372898"/>
            <a:ext cx="3598606" cy="2485102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tr-TR" sz="1400" b="1" dirty="0"/>
              <a:t>3. Mesaj akışındaki “Herkes kendi görevini tamamladığında yardımlar daha düzenli ulaştırılacaktır.” ifadesi aşağıdakilerden hangisini vurgulamaktadır?</a:t>
            </a:r>
          </a:p>
          <a:p>
            <a:pPr marL="0" indent="0">
              <a:buNone/>
            </a:pPr>
            <a:r>
              <a:rPr lang="tr-TR" sz="1400" dirty="0"/>
              <a:t>A) Yardım çalışmalarında görev paylaşımının önemini</a:t>
            </a:r>
          </a:p>
          <a:p>
            <a:pPr marL="0" indent="0">
              <a:buNone/>
            </a:pPr>
            <a:r>
              <a:rPr lang="tr-TR" sz="1400" dirty="0"/>
              <a:t>B) Yardımlaşmanın yalnızca afetlerde yapılması gerektiğini</a:t>
            </a:r>
          </a:p>
          <a:p>
            <a:pPr marL="0" indent="0">
              <a:buNone/>
            </a:pPr>
            <a:r>
              <a:rPr lang="tr-TR" sz="1400" dirty="0"/>
              <a:t>C) Bireylerin sadece kendi ihtiyaçlarını düşünmesini</a:t>
            </a:r>
          </a:p>
          <a:p>
            <a:pPr marL="0" indent="0">
              <a:buNone/>
            </a:pPr>
            <a:r>
              <a:rPr lang="tr-TR" sz="1400" dirty="0"/>
              <a:t>D) Yardım alan kişilerin açıklanması gerektiğini</a:t>
            </a:r>
            <a:endParaRPr lang="tr-TR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1" name="Resim 10">
            <a:extLst>
              <a:ext uri="{FF2B5EF4-FFF2-40B4-BE49-F238E27FC236}">
                <a16:creationId xmlns:a16="http://schemas.microsoft.com/office/drawing/2014/main" id="{1FBE4344-3EE4-49A6-9CF5-B0CE36B1A2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040997" y="0"/>
            <a:ext cx="1151003" cy="1217281"/>
          </a:xfrm>
          <a:prstGeom prst="rect">
            <a:avLst/>
          </a:prstGeom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36F10E50-8844-4608-8060-3DAC5D786F3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4" b="14296"/>
          <a:stretch/>
        </p:blipFill>
        <p:spPr>
          <a:xfrm>
            <a:off x="2326968" y="541463"/>
            <a:ext cx="7809707" cy="3821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287974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6E813216-AFA8-461F-8790-28D2669DD7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15126" y="2691454"/>
            <a:ext cx="8361229" cy="2098226"/>
          </a:xfrm>
        </p:spPr>
        <p:txBody>
          <a:bodyPr/>
          <a:lstStyle/>
          <a:p>
            <a:r>
              <a:rPr lang="tr-TR" b="1" dirty="0">
                <a:latin typeface="AmsiProCond-Ultra" panose="020B0A06020201010104" pitchFamily="34" charset="-94"/>
              </a:rPr>
              <a:t>Yardımlaşma ve</a:t>
            </a:r>
            <a:br>
              <a:rPr lang="tr-TR" b="1" dirty="0">
                <a:latin typeface="AmsiProCond-Ultra" panose="020B0A06020201010104" pitchFamily="34" charset="-94"/>
              </a:rPr>
            </a:br>
            <a:r>
              <a:rPr lang="tr-TR" b="1" dirty="0">
                <a:latin typeface="AmsiProCond-Ultra" panose="020B0A06020201010104" pitchFamily="34" charset="-94"/>
              </a:rPr>
              <a:t>Dayanışmada Beraberiz</a:t>
            </a:r>
          </a:p>
        </p:txBody>
      </p:sp>
      <p:sp>
        <p:nvSpPr>
          <p:cNvPr id="3" name="Alt Başlık 2">
            <a:extLst>
              <a:ext uri="{FF2B5EF4-FFF2-40B4-BE49-F238E27FC236}">
                <a16:creationId xmlns:a16="http://schemas.microsoft.com/office/drawing/2014/main" id="{7725A3A9-6BDD-4C7B-92C9-5DC64E815D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79905" y="5254137"/>
            <a:ext cx="6831673" cy="1086237"/>
          </a:xfrm>
        </p:spPr>
        <p:txBody>
          <a:bodyPr/>
          <a:lstStyle/>
          <a:p>
            <a:r>
              <a:rPr lang="tr-TR" dirty="0">
                <a:latin typeface="AmsiProCond-Ultra" panose="020B0A06020201010104" pitchFamily="34" charset="-94"/>
              </a:rPr>
              <a:t>Birlikte Yaşamak</a:t>
            </a:r>
          </a:p>
        </p:txBody>
      </p:sp>
    </p:spTree>
    <p:extLst>
      <p:ext uri="{BB962C8B-B14F-4D97-AF65-F5344CB8AC3E}">
        <p14:creationId xmlns:p14="http://schemas.microsoft.com/office/powerpoint/2010/main" val="2616718014"/>
      </p:ext>
    </p:extLst>
  </p:cSld>
  <p:clrMapOvr>
    <a:masterClrMapping/>
  </p:clrMapOvr>
</p:sld>
</file>

<file path=ppt/theme/theme1.xml><?xml version="1.0" encoding="utf-8"?>
<a:theme xmlns:a="http://schemas.openxmlformats.org/drawingml/2006/main" name="Kırp">
  <a:themeElements>
    <a:clrScheme name="Kırp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Kır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Kır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TM10001105[[fn=Kırpma]]</Template>
  <TotalTime>751</TotalTime>
  <Words>1210</Words>
  <Application>Microsoft Office PowerPoint</Application>
  <PresentationFormat>Geniş ekran</PresentationFormat>
  <Paragraphs>109</Paragraphs>
  <Slides>14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3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14</vt:i4>
      </vt:variant>
    </vt:vector>
  </HeadingPairs>
  <TitlesOfParts>
    <vt:vector size="18" baseType="lpstr">
      <vt:lpstr>AmsiProCond-Ultra</vt:lpstr>
      <vt:lpstr>Calibri</vt:lpstr>
      <vt:lpstr>Franklin Gothic Book</vt:lpstr>
      <vt:lpstr>Kırp</vt:lpstr>
      <vt:lpstr>Yardımlaşma ve Dayanışmada Beraberiz</vt:lpstr>
      <vt:lpstr>Cevaplayalım</vt:lpstr>
      <vt:lpstr>Tanımlar</vt:lpstr>
      <vt:lpstr>Örnekler</vt:lpstr>
      <vt:lpstr>Anlatım</vt:lpstr>
      <vt:lpstr>Anlatım</vt:lpstr>
      <vt:lpstr>Anlatım</vt:lpstr>
      <vt:lpstr>Anlatım</vt:lpstr>
      <vt:lpstr>Şiir</vt:lpstr>
      <vt:lpstr>Çizgi</vt:lpstr>
      <vt:lpstr>Etkinlik</vt:lpstr>
      <vt:lpstr>Etkinlik</vt:lpstr>
      <vt:lpstr>PowerPoint Sunusu</vt:lpstr>
      <vt:lpstr>Yardımlaşma ve Dayanışmada Beraberiz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Gruplar ve Rollerimiz</dc:title>
  <dc:creator>Berkay Türkal</dc:creator>
  <cp:lastModifiedBy>Berkay Türkal</cp:lastModifiedBy>
  <cp:revision>46</cp:revision>
  <dcterms:created xsi:type="dcterms:W3CDTF">2026-09-20T07:56:22Z</dcterms:created>
  <dcterms:modified xsi:type="dcterms:W3CDTF">2026-09-23T11:48:38Z</dcterms:modified>
</cp:coreProperties>
</file>