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7" r:id="rId1"/>
  </p:sldMasterIdLst>
  <p:sldIdLst>
    <p:sldId id="256" r:id="rId2"/>
    <p:sldId id="257" r:id="rId3"/>
    <p:sldId id="258" r:id="rId4"/>
    <p:sldId id="259" r:id="rId5"/>
    <p:sldId id="260" r:id="rId6"/>
    <p:sldId id="262" r:id="rId7"/>
    <p:sldId id="263" r:id="rId8"/>
    <p:sldId id="269" r:id="rId9"/>
    <p:sldId id="261" r:id="rId10"/>
    <p:sldId id="264" r:id="rId11"/>
    <p:sldId id="265" r:id="rId12"/>
    <p:sldId id="266" r:id="rId13"/>
    <p:sldId id="267" r:id="rId14"/>
    <p:sldId id="27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77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tr-TR"/>
              <a:t>Asıl başlık stilini düzenlemek için tıklayın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1E31B66-95A8-4D4D-BBCB-E21375363991}" type="datetimeFigureOut">
              <a:rPr lang="tr-TR" smtClean="0"/>
              <a:t>20.09.2026</a:t>
            </a:fld>
            <a:endParaRPr lang="tr-TR"/>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CFF40BA9-0F04-4A54-952E-B5A5B4714AA4}" type="slidenum">
              <a:rPr lang="tr-TR" smtClean="0"/>
              <a:t>‹#›</a:t>
            </a:fld>
            <a:endParaRPr lang="tr-TR"/>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8755311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20.09.2026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34680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 Bilgisi">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1E31B66-95A8-4D4D-BBCB-E21375363991}" type="datetimeFigureOut">
              <a:rPr lang="tr-TR" smtClean="0"/>
              <a:t>20.09.2026</a:t>
            </a:fld>
            <a:endParaRPr lang="tr-TR"/>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2816941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81E31B66-95A8-4D4D-BBCB-E21375363991}" type="datetimeFigureOut">
              <a:rPr lang="tr-TR" smtClean="0"/>
              <a:t>20.09.2026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075112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81E31B66-95A8-4D4D-BBCB-E21375363991}" type="datetimeFigureOut">
              <a:rPr lang="tr-TR" smtClean="0"/>
              <a:t>20.09.2026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109297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81E31B66-95A8-4D4D-BBCB-E21375363991}" type="datetimeFigureOut">
              <a:rPr lang="tr-TR" smtClean="0"/>
              <a:t>20.09.2026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27926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E31B66-95A8-4D4D-BBCB-E21375363991}" type="datetimeFigureOut">
              <a:rPr lang="tr-TR" smtClean="0"/>
              <a:t>20.09.2026</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942726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20.09.2026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11221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20.09.2026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45338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20.09.2026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866041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20.09.2026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4086065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1E31B66-95A8-4D4D-BBCB-E21375363991}" type="datetimeFigureOut">
              <a:rPr lang="tr-TR" smtClean="0"/>
              <a:t>20.09.2026</a:t>
            </a:fld>
            <a:endParaRPr lang="tr-TR"/>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tr-TR"/>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CFF40BA9-0F04-4A54-952E-B5A5B4714AA4}" type="slidenum">
              <a:rPr lang="tr-TR" smtClean="0"/>
              <a:t>‹#›</a:t>
            </a:fld>
            <a:endParaRPr lang="tr-TR"/>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37999518"/>
      </p:ext>
    </p:extLst>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 id="2147484006" r:id="rId9"/>
    <p:sldLayoutId id="2147484007" r:id="rId10"/>
    <p:sldLayoutId id="2147484008"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a:xfrm>
            <a:off x="1915126" y="3155911"/>
            <a:ext cx="8361229" cy="2098226"/>
          </a:xfrm>
        </p:spPr>
        <p:txBody>
          <a:bodyPr/>
          <a:lstStyle/>
          <a:p>
            <a:r>
              <a:rPr lang="tr-TR" b="1" dirty="0">
                <a:latin typeface="AmsiProCond-Ultra" panose="020B0A06020201010104" pitchFamily="34" charset="-94"/>
              </a:rPr>
              <a:t>Kültürel Zenginliklerin</a:t>
            </a:r>
            <a:br>
              <a:rPr lang="tr-TR" b="1" dirty="0">
                <a:latin typeface="AmsiProCond-Ultra" panose="020B0A06020201010104" pitchFamily="34" charset="-94"/>
              </a:rPr>
            </a:br>
            <a:r>
              <a:rPr lang="tr-TR" b="1" dirty="0">
                <a:latin typeface="AmsiProCond-Ultra" panose="020B0A06020201010104" pitchFamily="34" charset="-94"/>
              </a:rPr>
              <a:t>Birlikte Yaşamaya Katkısı</a:t>
            </a: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a:xfrm>
            <a:off x="2679905" y="5254137"/>
            <a:ext cx="6831673" cy="1086237"/>
          </a:xfrm>
        </p:spPr>
        <p:txBody>
          <a:bodyPr/>
          <a:lstStyle/>
          <a:p>
            <a:r>
              <a:rPr lang="tr-TR" dirty="0">
                <a:latin typeface="AmsiProCond-Ultra" panose="020B0A06020201010104" pitchFamily="34" charset="-94"/>
              </a:rPr>
              <a:t>Birlikte Yaşamak</a:t>
            </a:r>
          </a:p>
        </p:txBody>
      </p:sp>
    </p:spTree>
    <p:extLst>
      <p:ext uri="{BB962C8B-B14F-4D97-AF65-F5344CB8AC3E}">
        <p14:creationId xmlns:p14="http://schemas.microsoft.com/office/powerpoint/2010/main" val="205748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7030A0"/>
                </a:solidFill>
                <a:latin typeface="Calibri" panose="020F0502020204030204" pitchFamily="34" charset="0"/>
                <a:cs typeface="Calibri" panose="020F0502020204030204" pitchFamily="34" charset="0"/>
              </a:rPr>
              <a:t>Cevaplayalım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06243" y="1052050"/>
            <a:ext cx="7236545" cy="5641260"/>
          </a:xfrm>
        </p:spPr>
        <p:txBody>
          <a:bodyPr>
            <a:normAutofit fontScale="92500" lnSpcReduction="20000"/>
          </a:bodyPr>
          <a:lstStyle/>
          <a:p>
            <a:pPr marL="457200" indent="-457200" algn="just">
              <a:buFont typeface="+mj-lt"/>
              <a:buAutoNum type="arabicPeriod"/>
            </a:pPr>
            <a:r>
              <a:rPr lang="tr-TR" sz="2800" dirty="0">
                <a:latin typeface="Calibri" panose="020F0502020204030204" pitchFamily="34" charset="0"/>
                <a:cs typeface="Calibri" panose="020F0502020204030204" pitchFamily="34" charset="0"/>
              </a:rPr>
              <a:t>Sınıfınıza farklı bir ülkeden öğrenci gelse ve kendi kültürünü tanıtsa ona hangi soruları sormak isterdiniz?</a:t>
            </a:r>
          </a:p>
          <a:p>
            <a:pPr marL="457200" indent="-457200" algn="just">
              <a:buFont typeface="+mj-lt"/>
              <a:buAutoNum type="arabicPeriod"/>
            </a:pPr>
            <a:endParaRPr lang="tr-TR" sz="2800" dirty="0">
              <a:latin typeface="Calibri" panose="020F0502020204030204" pitchFamily="34" charset="0"/>
              <a:cs typeface="Calibri" panose="020F0502020204030204" pitchFamily="34" charset="0"/>
            </a:endParaRPr>
          </a:p>
          <a:p>
            <a:pPr marL="457200" indent="-457200" algn="just">
              <a:buFont typeface="+mj-lt"/>
              <a:buAutoNum type="arabicPeriod"/>
            </a:pPr>
            <a:r>
              <a:rPr lang="tr-TR" sz="2800" dirty="0">
                <a:latin typeface="Calibri" panose="020F0502020204030204" pitchFamily="34" charset="0"/>
                <a:cs typeface="Calibri" panose="020F0502020204030204" pitchFamily="34" charset="0"/>
              </a:rPr>
              <a:t>Kendinizi başka bir ülkeden yeni gelmiş ve sınıfta kimseyi tanımayan bir öğrencinin yerine koyunuz. Arkadaşlarınızın size nasıl davranmasını isterdiniz?</a:t>
            </a:r>
          </a:p>
          <a:p>
            <a:pPr marL="457200" indent="-457200" algn="just">
              <a:buFont typeface="+mj-lt"/>
              <a:buAutoNum type="arabicPeriod"/>
            </a:pPr>
            <a:endParaRPr lang="tr-TR" sz="2800" dirty="0">
              <a:latin typeface="Calibri" panose="020F0502020204030204" pitchFamily="34" charset="0"/>
              <a:cs typeface="Calibri" panose="020F0502020204030204" pitchFamily="34" charset="0"/>
            </a:endParaRPr>
          </a:p>
          <a:p>
            <a:pPr marL="457200" indent="-457200" algn="just">
              <a:buFont typeface="+mj-lt"/>
              <a:buAutoNum type="arabicPeriod"/>
            </a:pPr>
            <a:r>
              <a:rPr lang="tr-TR" sz="2800" dirty="0">
                <a:latin typeface="Calibri" panose="020F0502020204030204" pitchFamily="34" charset="0"/>
                <a:cs typeface="Calibri" panose="020F0502020204030204" pitchFamily="34" charset="0"/>
              </a:rPr>
              <a:t>Ebru sanatı, halk oyunları, türküler, geleneksel kıyafetler ve tarihî yapılar neden korunmalıdır?</a:t>
            </a:r>
          </a:p>
          <a:p>
            <a:pPr marL="457200" indent="-457200" algn="just">
              <a:buFont typeface="+mj-lt"/>
              <a:buAutoNum type="arabicPeriod"/>
            </a:pPr>
            <a:endParaRPr lang="tr-TR" sz="2800" dirty="0">
              <a:latin typeface="Calibri" panose="020F0502020204030204" pitchFamily="34" charset="0"/>
              <a:cs typeface="Calibri" panose="020F0502020204030204" pitchFamily="34" charset="0"/>
            </a:endParaRPr>
          </a:p>
          <a:p>
            <a:pPr marL="457200" indent="-457200" algn="just">
              <a:buFont typeface="+mj-lt"/>
              <a:buAutoNum type="arabicPeriod"/>
            </a:pPr>
            <a:r>
              <a:rPr lang="tr-TR" sz="2800" dirty="0">
                <a:latin typeface="Calibri" panose="020F0502020204030204" pitchFamily="34" charset="0"/>
                <a:cs typeface="Calibri" panose="020F0502020204030204" pitchFamily="34" charset="0"/>
              </a:rPr>
              <a:t>Bir okulda farklı kültürlerden öğrenciler kendi yemeklerini, müziklerini ve geleneklerini tanıtırsa bu etkinlik okula ne kazandırır</a:t>
            </a:r>
          </a:p>
        </p:txBody>
      </p:sp>
      <p:pic>
        <p:nvPicPr>
          <p:cNvPr id="5" name="Resim 4">
            <a:extLst>
              <a:ext uri="{FF2B5EF4-FFF2-40B4-BE49-F238E27FC236}">
                <a16:creationId xmlns:a16="http://schemas.microsoft.com/office/drawing/2014/main" id="{69986AC5-AAC6-4DD0-BB53-232ACD1484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68284" y="0"/>
            <a:ext cx="1223716" cy="1337330"/>
          </a:xfrm>
          <a:prstGeom prst="rect">
            <a:avLst/>
          </a:prstGeom>
        </p:spPr>
      </p:pic>
      <p:pic>
        <p:nvPicPr>
          <p:cNvPr id="14" name="Resim 13">
            <a:extLst>
              <a:ext uri="{FF2B5EF4-FFF2-40B4-BE49-F238E27FC236}">
                <a16:creationId xmlns:a16="http://schemas.microsoft.com/office/drawing/2014/main" id="{ABE7CB2D-33AF-45A1-9A27-50B6918DA820}"/>
              </a:ext>
            </a:extLst>
          </p:cNvPr>
          <p:cNvPicPr>
            <a:picLocks noChangeAspect="1"/>
          </p:cNvPicPr>
          <p:nvPr/>
        </p:nvPicPr>
        <p:blipFill rotWithShape="1">
          <a:blip r:embed="rId3">
            <a:extLst>
              <a:ext uri="{28A0092B-C50C-407E-A947-70E740481C1C}">
                <a14:useLocalDpi xmlns:a14="http://schemas.microsoft.com/office/drawing/2010/main" val="0"/>
              </a:ext>
            </a:extLst>
          </a:blip>
          <a:srcRect l="15780" r="14188"/>
          <a:stretch/>
        </p:blipFill>
        <p:spPr>
          <a:xfrm>
            <a:off x="8224685" y="1288026"/>
            <a:ext cx="3785419" cy="5405284"/>
          </a:xfrm>
          <a:prstGeom prst="rect">
            <a:avLst/>
          </a:prstGeom>
        </p:spPr>
      </p:pic>
    </p:spTree>
    <p:extLst>
      <p:ext uri="{BB962C8B-B14F-4D97-AF65-F5344CB8AC3E}">
        <p14:creationId xmlns:p14="http://schemas.microsoft.com/office/powerpoint/2010/main" val="3566152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6">
                    <a:lumMod val="50000"/>
                  </a:schemeClr>
                </a:solidFill>
                <a:latin typeface="Calibri" panose="020F0502020204030204" pitchFamily="34" charset="0"/>
                <a:cs typeface="Calibri" panose="020F0502020204030204" pitchFamily="34" charset="0"/>
              </a:rPr>
              <a:t>Tanımlar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47252" y="1111044"/>
            <a:ext cx="10943302" cy="5582265"/>
          </a:xfrm>
        </p:spPr>
        <p:txBody>
          <a:bodyPr>
            <a:normAutofit/>
          </a:bodyPr>
          <a:lstStyle/>
          <a:p>
            <a:pPr marL="0" indent="0" algn="just">
              <a:buNone/>
            </a:pPr>
            <a:r>
              <a:rPr lang="tr-TR" b="1" dirty="0">
                <a:latin typeface="Calibri" panose="020F0502020204030204" pitchFamily="34" charset="0"/>
                <a:cs typeface="Calibri" panose="020F0502020204030204" pitchFamily="34" charset="0"/>
              </a:rPr>
              <a:t>Kültür: </a:t>
            </a:r>
            <a:r>
              <a:rPr lang="tr-TR" dirty="0">
                <a:latin typeface="Calibri" panose="020F0502020204030204" pitchFamily="34" charset="0"/>
                <a:cs typeface="Calibri" panose="020F0502020204030204" pitchFamily="34" charset="0"/>
              </a:rPr>
              <a:t>Bir toplumun geçmişten günümüze oluşturduğu ve kuşaktan kuşağa aktardığı maddi ve manevi değerlerin bütünüdür.</a:t>
            </a:r>
          </a:p>
          <a:p>
            <a:pPr marL="0" indent="0" algn="just">
              <a:buNone/>
            </a:pPr>
            <a:r>
              <a:rPr lang="tr-TR" b="1" dirty="0">
                <a:latin typeface="Calibri" panose="020F0502020204030204" pitchFamily="34" charset="0"/>
                <a:cs typeface="Calibri" panose="020F0502020204030204" pitchFamily="34" charset="0"/>
              </a:rPr>
              <a:t>Kültürel öge: </a:t>
            </a:r>
            <a:r>
              <a:rPr lang="tr-TR" dirty="0">
                <a:latin typeface="Calibri" panose="020F0502020204030204" pitchFamily="34" charset="0"/>
                <a:cs typeface="Calibri" panose="020F0502020204030204" pitchFamily="34" charset="0"/>
              </a:rPr>
              <a:t>Bir toplumun kültürünü oluşturan dil, yemek, müzik, halk oyunu, el sanatı, bayram ve gelenek gibi özelliklerin her biridir.</a:t>
            </a:r>
          </a:p>
          <a:p>
            <a:pPr marL="0" indent="0" algn="just">
              <a:buNone/>
            </a:pPr>
            <a:r>
              <a:rPr lang="tr-TR" b="1" dirty="0">
                <a:latin typeface="Calibri" panose="020F0502020204030204" pitchFamily="34" charset="0"/>
                <a:cs typeface="Calibri" panose="020F0502020204030204" pitchFamily="34" charset="0"/>
              </a:rPr>
              <a:t>Kültürel Zenginlik: </a:t>
            </a:r>
            <a:r>
              <a:rPr lang="tr-TR" dirty="0">
                <a:latin typeface="Calibri" panose="020F0502020204030204" pitchFamily="34" charset="0"/>
                <a:cs typeface="Calibri" panose="020F0502020204030204" pitchFamily="34" charset="0"/>
              </a:rPr>
              <a:t>Farklı kültürel özelliklerin bir arada bulunmasıdır..</a:t>
            </a:r>
          </a:p>
          <a:p>
            <a:pPr marL="0" indent="0" algn="just">
              <a:buNone/>
            </a:pPr>
            <a:r>
              <a:rPr lang="tr-TR" b="1" dirty="0">
                <a:latin typeface="Calibri" panose="020F0502020204030204" pitchFamily="34" charset="0"/>
                <a:cs typeface="Calibri" panose="020F0502020204030204" pitchFamily="34" charset="0"/>
              </a:rPr>
              <a:t>Kültürel Benzerlik: </a:t>
            </a:r>
            <a:r>
              <a:rPr lang="tr-TR" dirty="0">
                <a:latin typeface="Calibri" panose="020F0502020204030204" pitchFamily="34" charset="0"/>
                <a:cs typeface="Calibri" panose="020F0502020204030204" pitchFamily="34" charset="0"/>
              </a:rPr>
              <a:t>Farklı toplumların kültürel özelliklerinde ortak yönlerin bulunmasıdır.</a:t>
            </a:r>
          </a:p>
          <a:p>
            <a:pPr marL="0" indent="0" algn="just">
              <a:buNone/>
            </a:pPr>
            <a:r>
              <a:rPr lang="tr-TR" b="1" dirty="0">
                <a:latin typeface="Calibri" panose="020F0502020204030204" pitchFamily="34" charset="0"/>
                <a:cs typeface="Calibri" panose="020F0502020204030204" pitchFamily="34" charset="0"/>
              </a:rPr>
              <a:t>Kültürel Farklılık: </a:t>
            </a:r>
            <a:r>
              <a:rPr lang="tr-TR" dirty="0">
                <a:latin typeface="Calibri" panose="020F0502020204030204" pitchFamily="34" charset="0"/>
                <a:cs typeface="Calibri" panose="020F0502020204030204" pitchFamily="34" charset="0"/>
              </a:rPr>
              <a:t>Toplumların kültürel özelliklerinin birbirinden farklı olmasıdır.</a:t>
            </a:r>
          </a:p>
          <a:p>
            <a:pPr marL="0" indent="0" algn="just">
              <a:buNone/>
            </a:pPr>
            <a:r>
              <a:rPr lang="tr-TR" b="1" dirty="0">
                <a:latin typeface="Calibri" panose="020F0502020204030204" pitchFamily="34" charset="0"/>
                <a:cs typeface="Calibri" panose="020F0502020204030204" pitchFamily="34" charset="0"/>
              </a:rPr>
              <a:t>Kültürel Etkileşim: </a:t>
            </a:r>
            <a:r>
              <a:rPr lang="tr-TR" dirty="0">
                <a:latin typeface="Calibri" panose="020F0502020204030204" pitchFamily="34" charset="0"/>
                <a:cs typeface="Calibri" panose="020F0502020204030204" pitchFamily="34" charset="0"/>
              </a:rPr>
              <a:t>Farklı kültürlerin karşılıklı olarak birbirini etkilemesidir.</a:t>
            </a:r>
          </a:p>
          <a:p>
            <a:pPr marL="0" indent="0" algn="just">
              <a:buNone/>
            </a:pPr>
            <a:r>
              <a:rPr lang="tr-TR" b="1" dirty="0">
                <a:latin typeface="Calibri" panose="020F0502020204030204" pitchFamily="34" charset="0"/>
                <a:cs typeface="Calibri" panose="020F0502020204030204" pitchFamily="34" charset="0"/>
              </a:rPr>
              <a:t>Kültürel Değişim: </a:t>
            </a:r>
            <a:r>
              <a:rPr lang="tr-TR" dirty="0">
                <a:latin typeface="Calibri" panose="020F0502020204030204" pitchFamily="34" charset="0"/>
                <a:cs typeface="Calibri" panose="020F0502020204030204" pitchFamily="34" charset="0"/>
              </a:rPr>
              <a:t>Bir toplumun kültürel özelliklerinde zamanla meydana gelen değişimdir.</a:t>
            </a:r>
          </a:p>
          <a:p>
            <a:pPr marL="0" indent="0" algn="just">
              <a:buNone/>
            </a:pPr>
            <a:r>
              <a:rPr lang="tr-TR" b="1" dirty="0">
                <a:latin typeface="Calibri" panose="020F0502020204030204" pitchFamily="34" charset="0"/>
                <a:cs typeface="Calibri" panose="020F0502020204030204" pitchFamily="34" charset="0"/>
              </a:rPr>
              <a:t>Empati: </a:t>
            </a:r>
            <a:r>
              <a:rPr lang="tr-TR" dirty="0">
                <a:latin typeface="Calibri" panose="020F0502020204030204" pitchFamily="34" charset="0"/>
                <a:cs typeface="Calibri" panose="020F0502020204030204" pitchFamily="34" charset="0"/>
              </a:rPr>
              <a:t>Bir kişinin kendisini başka birinin yerine koyarak onun duygu ve düşüncelerini anlamaya çalışmasıdır.</a:t>
            </a:r>
          </a:p>
          <a:p>
            <a:pPr marL="0" indent="0" algn="just">
              <a:buNone/>
            </a:pPr>
            <a:r>
              <a:rPr lang="tr-TR" b="1" dirty="0">
                <a:latin typeface="Calibri" panose="020F0502020204030204" pitchFamily="34" charset="0"/>
                <a:cs typeface="Calibri" panose="020F0502020204030204" pitchFamily="34" charset="0"/>
              </a:rPr>
              <a:t>Hoşgörü: </a:t>
            </a:r>
            <a:r>
              <a:rPr lang="tr-TR" dirty="0">
                <a:latin typeface="Calibri" panose="020F0502020204030204" pitchFamily="34" charset="0"/>
                <a:cs typeface="Calibri" panose="020F0502020204030204" pitchFamily="34" charset="0"/>
              </a:rPr>
              <a:t>Farklı düşünce, inanç ve yaşam biçimlerine saygılı ve anlayışlı yaklaşmaktır.</a:t>
            </a:r>
          </a:p>
          <a:p>
            <a:pPr marL="0" indent="0" algn="just">
              <a:buNone/>
            </a:pPr>
            <a:r>
              <a:rPr lang="tr-TR" b="1" dirty="0">
                <a:latin typeface="Calibri" panose="020F0502020204030204" pitchFamily="34" charset="0"/>
                <a:cs typeface="Calibri" panose="020F0502020204030204" pitchFamily="34" charset="0"/>
              </a:rPr>
              <a:t>Kültürel Miras: </a:t>
            </a:r>
            <a:r>
              <a:rPr lang="tr-TR" dirty="0">
                <a:latin typeface="Calibri" panose="020F0502020204030204" pitchFamily="34" charset="0"/>
                <a:cs typeface="Calibri" panose="020F0502020204030204" pitchFamily="34" charset="0"/>
              </a:rPr>
              <a:t>Geçmişten günümüze ulaşan ve gelecek kuşaklara aktarılması gereken kültürel değerlerdir.</a:t>
            </a:r>
            <a:endParaRPr lang="tr-TR" sz="36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0D4B6C50-A362-45ED-9507-C3FC947F0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2133"/>
            <a:ext cx="1179871" cy="1300159"/>
          </a:xfrm>
          <a:prstGeom prst="rect">
            <a:avLst/>
          </a:prstGeom>
        </p:spPr>
      </p:pic>
    </p:spTree>
    <p:extLst>
      <p:ext uri="{BB962C8B-B14F-4D97-AF65-F5344CB8AC3E}">
        <p14:creationId xmlns:p14="http://schemas.microsoft.com/office/powerpoint/2010/main" val="3828720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50"/>
                </a:solidFill>
                <a:latin typeface="Calibri" panose="020F0502020204030204" pitchFamily="34" charset="0"/>
                <a:cs typeface="Calibri" panose="020F0502020204030204" pitchFamily="34" charset="0"/>
              </a:rPr>
              <a:t>Örnekler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25909" y="1199535"/>
            <a:ext cx="11012129" cy="5658464"/>
          </a:xfrm>
        </p:spPr>
        <p:txBody>
          <a:bodyPr>
            <a:normAutofit fontScale="92500" lnSpcReduction="20000"/>
          </a:bodyPr>
          <a:lstStyle/>
          <a:p>
            <a:pPr marL="0" indent="0" algn="just">
              <a:buNone/>
            </a:pPr>
            <a:r>
              <a:rPr lang="tr-TR" b="1" dirty="0">
                <a:latin typeface="Calibri" panose="020F0502020204030204" pitchFamily="34" charset="0"/>
                <a:cs typeface="Calibri" panose="020F0502020204030204" pitchFamily="34" charset="0"/>
              </a:rPr>
              <a:t>Kültür: </a:t>
            </a:r>
            <a:r>
              <a:rPr lang="tr-TR" dirty="0">
                <a:latin typeface="Calibri" panose="020F0502020204030204" pitchFamily="34" charset="0"/>
                <a:cs typeface="Calibri" panose="020F0502020204030204" pitchFamily="34" charset="0"/>
              </a:rPr>
              <a:t>Mantı, bayram ziyaretleri, düğünlerde çalınan davul ve zurna ile halk oyunları kültürün günlük yaşamdaki örneklerindendir.</a:t>
            </a:r>
          </a:p>
          <a:p>
            <a:pPr marL="0" indent="0" algn="just">
              <a:buNone/>
            </a:pPr>
            <a:r>
              <a:rPr lang="tr-TR" b="1" dirty="0">
                <a:latin typeface="Calibri" panose="020F0502020204030204" pitchFamily="34" charset="0"/>
                <a:cs typeface="Calibri" panose="020F0502020204030204" pitchFamily="34" charset="0"/>
              </a:rPr>
              <a:t>Kültürel öge: </a:t>
            </a:r>
            <a:r>
              <a:rPr lang="tr-TR" dirty="0">
                <a:latin typeface="Calibri" panose="020F0502020204030204" pitchFamily="34" charset="0"/>
                <a:cs typeface="Calibri" panose="020F0502020204030204" pitchFamily="34" charset="0"/>
              </a:rPr>
              <a:t>Baklava yemek kültürüne, ebru el sanatlarına, zeybek halk oyunlarına, saz ise müzik kültürüne örnektir.</a:t>
            </a:r>
          </a:p>
          <a:p>
            <a:pPr marL="0" indent="0" algn="just">
              <a:buNone/>
            </a:pPr>
            <a:r>
              <a:rPr lang="tr-TR" b="1" dirty="0">
                <a:latin typeface="Calibri" panose="020F0502020204030204" pitchFamily="34" charset="0"/>
                <a:cs typeface="Calibri" panose="020F0502020204030204" pitchFamily="34" charset="0"/>
              </a:rPr>
              <a:t>Kültürel Zenginlik: </a:t>
            </a:r>
            <a:r>
              <a:rPr lang="tr-TR" dirty="0">
                <a:latin typeface="Calibri" panose="020F0502020204030204" pitchFamily="34" charset="0"/>
                <a:cs typeface="Calibri" panose="020F0502020204030204" pitchFamily="34" charset="0"/>
              </a:rPr>
              <a:t>Bir okul şenliğinde Türk, Türkmen, Bulgar, Rus ve İspanyol kültüründen örneklerin sergilenmesi.</a:t>
            </a:r>
          </a:p>
          <a:p>
            <a:pPr marL="0" indent="0" algn="just">
              <a:buNone/>
            </a:pPr>
            <a:r>
              <a:rPr lang="tr-TR" b="1" dirty="0">
                <a:latin typeface="Calibri" panose="020F0502020204030204" pitchFamily="34" charset="0"/>
                <a:cs typeface="Calibri" panose="020F0502020204030204" pitchFamily="34" charset="0"/>
              </a:rPr>
              <a:t>Kültürel Benzerlik: </a:t>
            </a:r>
            <a:r>
              <a:rPr lang="tr-TR" dirty="0">
                <a:latin typeface="Calibri" panose="020F0502020204030204" pitchFamily="34" charset="0"/>
                <a:cs typeface="Calibri" panose="020F0502020204030204" pitchFamily="34" charset="0"/>
              </a:rPr>
              <a:t>Türkiye ile Kuzey Kıbrıs Türk Cumhuriyeti’nde benzer yemeklerin yapılması ve bazı halk oyunlarının ortak özellikler taşıması kültürel benzerliğe örnek verilebilir.</a:t>
            </a:r>
          </a:p>
          <a:p>
            <a:pPr marL="0" indent="0" algn="just">
              <a:buNone/>
            </a:pPr>
            <a:r>
              <a:rPr lang="tr-TR" b="1" dirty="0">
                <a:latin typeface="Calibri" panose="020F0502020204030204" pitchFamily="34" charset="0"/>
                <a:cs typeface="Calibri" panose="020F0502020204030204" pitchFamily="34" charset="0"/>
              </a:rPr>
              <a:t>Kültürel Farklılık: </a:t>
            </a:r>
            <a:r>
              <a:rPr lang="tr-TR" dirty="0">
                <a:latin typeface="Calibri" panose="020F0502020204030204" pitchFamily="34" charset="0"/>
                <a:cs typeface="Calibri" panose="020F0502020204030204" pitchFamily="34" charset="0"/>
              </a:rPr>
              <a:t>Türkiye’de misafire çay ikram etmek yaygındır. Farklı ülkelerde ikramlar değişik olabilir.</a:t>
            </a:r>
          </a:p>
          <a:p>
            <a:pPr marL="0" indent="0" algn="just">
              <a:buNone/>
            </a:pPr>
            <a:r>
              <a:rPr lang="tr-TR" b="1" dirty="0">
                <a:latin typeface="Calibri" panose="020F0502020204030204" pitchFamily="34" charset="0"/>
                <a:cs typeface="Calibri" panose="020F0502020204030204" pitchFamily="34" charset="0"/>
              </a:rPr>
              <a:t>Kültürel Etkileşim: </a:t>
            </a:r>
            <a:r>
              <a:rPr lang="tr-TR" dirty="0">
                <a:latin typeface="Calibri" panose="020F0502020204030204" pitchFamily="34" charset="0"/>
                <a:cs typeface="Calibri" panose="020F0502020204030204" pitchFamily="34" charset="0"/>
              </a:rPr>
              <a:t>Başka bir ülkeye yerleşen insanlar, yemeklerini, müziklerini ve geleneklerini gittikleri yere taşıyabilir. Aynı zamanda yaşadıkları toplumun kültürel özelliklerinden de etkilenebilir.</a:t>
            </a:r>
          </a:p>
          <a:p>
            <a:pPr marL="0" indent="0" algn="just">
              <a:buNone/>
            </a:pPr>
            <a:r>
              <a:rPr lang="tr-TR" b="1" dirty="0">
                <a:latin typeface="Calibri" panose="020F0502020204030204" pitchFamily="34" charset="0"/>
                <a:cs typeface="Calibri" panose="020F0502020204030204" pitchFamily="34" charset="0"/>
              </a:rPr>
              <a:t>Kültürel Değişim: </a:t>
            </a:r>
            <a:r>
              <a:rPr lang="tr-TR" dirty="0">
                <a:latin typeface="Calibri" panose="020F0502020204030204" pitchFamily="34" charset="0"/>
                <a:cs typeface="Calibri" panose="020F0502020204030204" pitchFamily="34" charset="0"/>
              </a:rPr>
              <a:t>Eskiden çocuklar sokakta daha fazla oyun oynarken günümüzde çevrim içi oyunlar daha yaygın hâle gelmiştir. Oyun oynama biçiminin değişmesi kültürel değişime örnek olabilir.</a:t>
            </a:r>
          </a:p>
          <a:p>
            <a:pPr marL="0" indent="0" algn="just">
              <a:buNone/>
            </a:pPr>
            <a:r>
              <a:rPr lang="tr-TR" b="1" dirty="0">
                <a:latin typeface="Calibri" panose="020F0502020204030204" pitchFamily="34" charset="0"/>
                <a:cs typeface="Calibri" panose="020F0502020204030204" pitchFamily="34" charset="0"/>
              </a:rPr>
              <a:t>Farklı Kültürlere Saygı: </a:t>
            </a:r>
            <a:r>
              <a:rPr lang="tr-TR" dirty="0">
                <a:latin typeface="Calibri" panose="020F0502020204030204" pitchFamily="34" charset="0"/>
                <a:cs typeface="Calibri" panose="020F0502020204030204" pitchFamily="34" charset="0"/>
              </a:rPr>
              <a:t>Bir arkadaşımızın farklı bir geleneksel kıyafet giymesi, farklı bir yemek sevmesi ya da farklı bir bayram kutlaması tuhaf karşılanmamalıdır. Çünkü her kültür, kendi toplumu için değerlidir.</a:t>
            </a:r>
          </a:p>
          <a:p>
            <a:pPr marL="0" indent="0" algn="just">
              <a:buNone/>
            </a:pPr>
            <a:r>
              <a:rPr lang="tr-TR" b="1" dirty="0">
                <a:latin typeface="Calibri" panose="020F0502020204030204" pitchFamily="34" charset="0"/>
                <a:cs typeface="Calibri" panose="020F0502020204030204" pitchFamily="34" charset="0"/>
              </a:rPr>
              <a:t>Empati: </a:t>
            </a:r>
            <a:r>
              <a:rPr lang="tr-TR" dirty="0">
                <a:latin typeface="Calibri" panose="020F0502020204030204" pitchFamily="34" charset="0"/>
                <a:cs typeface="Calibri" panose="020F0502020204030204" pitchFamily="34" charset="0"/>
              </a:rPr>
              <a:t>Sınıfımıza başka bir ülkeden yeni bir öğrencinin geldiğini düşünelim. Dilimizi ve geleneklerimizi henüz öğrenen bu öğrenciye sabırlı ve yardımsever davranmak empatiye örnektir.</a:t>
            </a:r>
          </a:p>
          <a:p>
            <a:pPr marL="0" indent="0" algn="just">
              <a:buNone/>
            </a:pPr>
            <a:r>
              <a:rPr lang="tr-TR" b="1" dirty="0">
                <a:latin typeface="Calibri" panose="020F0502020204030204" pitchFamily="34" charset="0"/>
                <a:cs typeface="Calibri" panose="020F0502020204030204" pitchFamily="34" charset="0"/>
              </a:rPr>
              <a:t>Birlikte Yaşama Kültürü: </a:t>
            </a:r>
            <a:r>
              <a:rPr lang="tr-TR" dirty="0">
                <a:latin typeface="Calibri" panose="020F0502020204030204" pitchFamily="34" charset="0"/>
                <a:cs typeface="Calibri" panose="020F0502020204030204" pitchFamily="34" charset="0"/>
              </a:rPr>
              <a:t>Okuldaki öğrencilerin birbirlerinin kültürel özelliklerine saygı göstermesi ve ortak etkinliklerde iş birliği yapması, birlikte yaşama kültürünü güçlendirir.</a:t>
            </a:r>
            <a:endParaRPr lang="tr-TR" sz="28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A0B08192-3A1C-4518-AAB2-DD6B79E072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400" y="1"/>
            <a:ext cx="1178600" cy="1288026"/>
          </a:xfrm>
          <a:prstGeom prst="rect">
            <a:avLst/>
          </a:prstGeom>
        </p:spPr>
      </p:pic>
    </p:spTree>
    <p:extLst>
      <p:ext uri="{BB962C8B-B14F-4D97-AF65-F5344CB8AC3E}">
        <p14:creationId xmlns:p14="http://schemas.microsoft.com/office/powerpoint/2010/main" val="3804175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6748" y="953730"/>
            <a:ext cx="5614220" cy="5739580"/>
          </a:xfrm>
        </p:spPr>
        <p:txBody>
          <a:bodyPr>
            <a:normAutofit lnSpcReduction="10000"/>
          </a:bodyPr>
          <a:lstStyle/>
          <a:p>
            <a:pPr marL="0" indent="0">
              <a:buNone/>
            </a:pPr>
            <a:r>
              <a:rPr lang="tr-TR" sz="2800" dirty="0">
                <a:latin typeface="Calibri" panose="020F0502020204030204" pitchFamily="34" charset="0"/>
                <a:cs typeface="Calibri" panose="020F0502020204030204" pitchFamily="34" charset="0"/>
              </a:rPr>
              <a:t>Bir toplumun </a:t>
            </a:r>
            <a:r>
              <a:rPr lang="tr-TR" sz="2800" b="1" dirty="0">
                <a:latin typeface="Calibri" panose="020F0502020204030204" pitchFamily="34" charset="0"/>
                <a:cs typeface="Calibri" panose="020F0502020204030204" pitchFamily="34" charset="0"/>
              </a:rPr>
              <a:t>kültür</a:t>
            </a:r>
            <a:r>
              <a:rPr lang="tr-TR" sz="2800" dirty="0">
                <a:latin typeface="Calibri" panose="020F0502020204030204" pitchFamily="34" charset="0"/>
                <a:cs typeface="Calibri" panose="020F0502020204030204" pitchFamily="34" charset="0"/>
              </a:rPr>
              <a:t>ü; dilinde, yemeklerinde, müziğinde, bayramlarında, el sanatlarında ve günlük yaşam alışkanlıklarında kendini gösterir.</a:t>
            </a:r>
          </a:p>
          <a:p>
            <a:pPr marL="0" indent="0">
              <a:buNone/>
            </a:pPr>
            <a:r>
              <a:rPr lang="tr-TR" sz="2800" dirty="0">
                <a:latin typeface="Calibri" panose="020F0502020204030204" pitchFamily="34" charset="0"/>
                <a:cs typeface="Calibri" panose="020F0502020204030204" pitchFamily="34" charset="0"/>
              </a:rPr>
              <a:t>Düğünlerde oynanan bir halk oyunu, misafire </a:t>
            </a:r>
            <a:r>
              <a:rPr lang="nn-NO" sz="2800" dirty="0">
                <a:latin typeface="Calibri" panose="020F0502020204030204" pitchFamily="34" charset="0"/>
                <a:cs typeface="Calibri" panose="020F0502020204030204" pitchFamily="34" charset="0"/>
              </a:rPr>
              <a:t>sunulan bir ikram ya da kuşaktan kuşağa</a:t>
            </a:r>
            <a:r>
              <a:rPr lang="tr-TR" sz="2800" dirty="0">
                <a:latin typeface="Calibri" panose="020F0502020204030204" pitchFamily="34" charset="0"/>
                <a:cs typeface="Calibri" panose="020F0502020204030204" pitchFamily="34" charset="0"/>
              </a:rPr>
              <a:t> aktarılan bir gelenek, geçmişle bugün arasında bağ kurar. </a:t>
            </a:r>
          </a:p>
          <a:p>
            <a:pPr marL="0" indent="0">
              <a:buNone/>
            </a:pPr>
            <a:r>
              <a:rPr lang="tr-TR" sz="2800" dirty="0">
                <a:latin typeface="Calibri" panose="020F0502020204030204" pitchFamily="34" charset="0"/>
                <a:cs typeface="Calibri" panose="020F0502020204030204" pitchFamily="34" charset="0"/>
              </a:rPr>
              <a:t>Aynı çevrede farklı kültürel özelliklerin bir arada bulunması ise yaşamı daha renkli ve zengin hâle getirir.</a:t>
            </a:r>
            <a:endParaRPr lang="tr-TR" sz="48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1604F1BA-9A81-45F3-B711-5DB73F240A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21961" y="13520"/>
            <a:ext cx="1148590" cy="1274506"/>
          </a:xfrm>
          <a:prstGeom prst="rect">
            <a:avLst/>
          </a:prstGeom>
        </p:spPr>
      </p:pic>
      <p:pic>
        <p:nvPicPr>
          <p:cNvPr id="9" name="Resim 8">
            <a:extLst>
              <a:ext uri="{FF2B5EF4-FFF2-40B4-BE49-F238E27FC236}">
                <a16:creationId xmlns:a16="http://schemas.microsoft.com/office/drawing/2014/main" id="{62B072B3-E568-4463-99AD-202CAF43C4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0968" y="2870573"/>
            <a:ext cx="5723313" cy="3815542"/>
          </a:xfrm>
          <a:prstGeom prst="rect">
            <a:avLst/>
          </a:prstGeom>
        </p:spPr>
      </p:pic>
    </p:spTree>
    <p:extLst>
      <p:ext uri="{BB962C8B-B14F-4D97-AF65-F5344CB8AC3E}">
        <p14:creationId xmlns:p14="http://schemas.microsoft.com/office/powerpoint/2010/main" val="139355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7" y="1071717"/>
            <a:ext cx="11169446" cy="3126658"/>
          </a:xfrm>
        </p:spPr>
        <p:txBody>
          <a:bodyPr>
            <a:normAutofit lnSpcReduction="10000"/>
          </a:bodyPr>
          <a:lstStyle/>
          <a:p>
            <a:pPr marL="0" indent="0">
              <a:buNone/>
            </a:pPr>
            <a:r>
              <a:rPr lang="tr-TR" sz="2800" dirty="0"/>
              <a:t>Bir toplumun </a:t>
            </a:r>
            <a:r>
              <a:rPr lang="tr-TR" sz="2800" b="1" dirty="0"/>
              <a:t>kültür</a:t>
            </a:r>
            <a:r>
              <a:rPr lang="tr-TR" sz="2800" dirty="0"/>
              <a:t>ü; dilinde, yemeklerinde, müziğinde, bayramlarında, el sanatlarında ve günlük yaşam alışkanlıklarında kendini gösterir.</a:t>
            </a:r>
          </a:p>
          <a:p>
            <a:pPr marL="0" indent="0">
              <a:buNone/>
            </a:pPr>
            <a:r>
              <a:rPr lang="tr-TR" sz="2800" dirty="0"/>
              <a:t>Düğünlerde oynanan bir halk oyunu, misafire </a:t>
            </a:r>
            <a:r>
              <a:rPr lang="nn-NO" sz="2800" dirty="0"/>
              <a:t>sunulan bir ikram ya da kuşaktan kuşağa</a:t>
            </a:r>
            <a:r>
              <a:rPr lang="tr-TR" sz="2800" dirty="0"/>
              <a:t> aktarılan bir gelenek, geçmişle bugün arasında bağ kurar.</a:t>
            </a:r>
          </a:p>
          <a:p>
            <a:pPr marL="0" indent="0">
              <a:buNone/>
            </a:pPr>
            <a:r>
              <a:rPr lang="tr-TR" sz="2800" dirty="0"/>
              <a:t>Aynı çevrede farklı kültürel özelliklerin bir arada bulunması ise yaşamı daha renkli ve zengin hâle getirir.</a:t>
            </a:r>
            <a:endParaRPr lang="tr-TR" sz="36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8DBE85E-705F-4348-A6FF-63F7679B31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9" name="Resim 8">
            <a:extLst>
              <a:ext uri="{FF2B5EF4-FFF2-40B4-BE49-F238E27FC236}">
                <a16:creationId xmlns:a16="http://schemas.microsoft.com/office/drawing/2014/main" id="{515C2732-0EBF-4ABB-8DF3-94CE7801C4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8697" y="3627604"/>
            <a:ext cx="4825315" cy="3216876"/>
          </a:xfrm>
          <a:prstGeom prst="rect">
            <a:avLst/>
          </a:prstGeom>
        </p:spPr>
      </p:pic>
    </p:spTree>
    <p:extLst>
      <p:ext uri="{BB962C8B-B14F-4D97-AF65-F5344CB8AC3E}">
        <p14:creationId xmlns:p14="http://schemas.microsoft.com/office/powerpoint/2010/main" val="375839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78374" y="1425676"/>
            <a:ext cx="5591251" cy="5267633"/>
          </a:xfrm>
        </p:spPr>
        <p:txBody>
          <a:bodyPr>
            <a:normAutofit/>
          </a:bodyPr>
          <a:lstStyle/>
          <a:p>
            <a:pPr marL="0" indent="0">
              <a:buNone/>
            </a:pPr>
            <a:r>
              <a:rPr lang="tr-TR" sz="2400" dirty="0"/>
              <a:t>İnsanlar göç, eğitim, turizm ve ticaret gibi nedenlerle farklı toplumlarla karşılaşır.</a:t>
            </a:r>
          </a:p>
          <a:p>
            <a:pPr marL="0" indent="0">
              <a:buNone/>
            </a:pPr>
            <a:r>
              <a:rPr lang="tr-TR" sz="2400" dirty="0"/>
              <a:t>Bu karşılaşmalar sırasında yemekler, müzikler, kıyafetler ve günlük alışkanlıklar birbirinden etkilenebilir.</a:t>
            </a:r>
          </a:p>
          <a:p>
            <a:pPr marL="0" indent="0">
              <a:buNone/>
            </a:pPr>
            <a:r>
              <a:rPr lang="tr-TR" sz="2400" dirty="0"/>
              <a:t>Zamanla </a:t>
            </a:r>
            <a:r>
              <a:rPr lang="tr-TR" sz="2400" b="1" dirty="0"/>
              <a:t>kültürel etkileşim </a:t>
            </a:r>
            <a:r>
              <a:rPr lang="tr-TR" sz="2400" dirty="0"/>
              <a:t>artar ve bazı kültürel özellikler </a:t>
            </a:r>
            <a:r>
              <a:rPr lang="tr-TR" sz="2400" b="1" dirty="0"/>
              <a:t>değişim</a:t>
            </a:r>
            <a:r>
              <a:rPr lang="tr-TR" sz="2400" dirty="0"/>
              <a:t>e uğrar.</a:t>
            </a:r>
          </a:p>
          <a:p>
            <a:pPr marL="0" indent="0">
              <a:buNone/>
            </a:pPr>
            <a:r>
              <a:rPr lang="tr-TR" sz="2400" dirty="0"/>
              <a:t>Ancak değişim yaşansa da geçmişten gelen kültürel miras, toplumların kimliğini korumasına ve yeni kuşakların geçmişini tanımasına yardımcı olur.</a:t>
            </a:r>
            <a:endParaRPr lang="tr-TR" sz="28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3AE1B34-6153-4BD9-9201-12BE45413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8" name="Resim 7">
            <a:extLst>
              <a:ext uri="{FF2B5EF4-FFF2-40B4-BE49-F238E27FC236}">
                <a16:creationId xmlns:a16="http://schemas.microsoft.com/office/drawing/2014/main" id="{C626E78D-4C9A-4EA7-B4EA-989F66AD4C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9625" y="2499870"/>
            <a:ext cx="5591251" cy="4193439"/>
          </a:xfrm>
          <a:prstGeom prst="rect">
            <a:avLst/>
          </a:prstGeom>
        </p:spPr>
      </p:pic>
    </p:spTree>
    <p:extLst>
      <p:ext uri="{BB962C8B-B14F-4D97-AF65-F5344CB8AC3E}">
        <p14:creationId xmlns:p14="http://schemas.microsoft.com/office/powerpoint/2010/main" val="996054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9" y="1425676"/>
            <a:ext cx="5565056" cy="5267633"/>
          </a:xfrm>
        </p:spPr>
        <p:txBody>
          <a:bodyPr>
            <a:normAutofit/>
          </a:bodyPr>
          <a:lstStyle/>
          <a:p>
            <a:pPr marL="0" indent="0">
              <a:buNone/>
            </a:pPr>
            <a:r>
              <a:rPr lang="tr-TR" dirty="0"/>
              <a:t>Kültürel paylaşımın en güzel örneklerinden biri, farklı ülkelerden çocukların bir araya geldiği 23 Nisan Ulusal Egemenlik ve Çocuk Bayramı etkinlikleridir.</a:t>
            </a:r>
          </a:p>
          <a:p>
            <a:pPr marL="0" indent="0">
              <a:buNone/>
            </a:pPr>
            <a:r>
              <a:rPr lang="tr-TR" dirty="0"/>
              <a:t>Çocuklar bu etkinliklerde kendi ülkelerine ait oyunları, kıyafetleri, müzikleri ve gelenekleri tanıtır.</a:t>
            </a:r>
          </a:p>
          <a:p>
            <a:pPr marL="0" indent="0">
              <a:buNone/>
            </a:pPr>
            <a:r>
              <a:rPr lang="tr-TR" dirty="0"/>
              <a:t>Türkiye ile Kuzey Kıbrıs Türk Cumhuriyeti arasında görülen ortak bayramlar, yemekler, halk oyunları ve el sanatları da kültürel bağların güçlü bir örneğidir.</a:t>
            </a:r>
          </a:p>
          <a:p>
            <a:pPr marL="0" indent="0">
              <a:buNone/>
            </a:pPr>
            <a:r>
              <a:rPr lang="tr-TR" dirty="0"/>
              <a:t>Kültürel özelliklerin tanınması ve paylaşılması, insanlar arasındaki dostluğu ve birlikte yaşama duygusunu güçlendirir.</a:t>
            </a:r>
            <a:endParaRPr lang="tr-TR" sz="24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3AE1B34-6153-4BD9-9201-12BE45413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7" name="Resim 6">
            <a:extLst>
              <a:ext uri="{FF2B5EF4-FFF2-40B4-BE49-F238E27FC236}">
                <a16:creationId xmlns:a16="http://schemas.microsoft.com/office/drawing/2014/main" id="{F952B015-9E9C-474A-8C9A-04C41E8958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8486" y="2611760"/>
            <a:ext cx="5442065" cy="4081549"/>
          </a:xfrm>
          <a:prstGeom prst="rect">
            <a:avLst/>
          </a:prstGeom>
        </p:spPr>
      </p:pic>
    </p:spTree>
    <p:extLst>
      <p:ext uri="{BB962C8B-B14F-4D97-AF65-F5344CB8AC3E}">
        <p14:creationId xmlns:p14="http://schemas.microsoft.com/office/powerpoint/2010/main" val="4055667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bg1">
                    <a:lumMod val="50000"/>
                  </a:schemeClr>
                </a:solidFill>
                <a:latin typeface="Calibri" panose="020F0502020204030204" pitchFamily="34" charset="0"/>
                <a:cs typeface="Calibri" panose="020F0502020204030204" pitchFamily="34" charset="0"/>
              </a:rPr>
              <a:t>Şiir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1533832" y="164690"/>
            <a:ext cx="9479567" cy="6528620"/>
          </a:xfrm>
        </p:spPr>
        <p:txBody>
          <a:bodyPr>
            <a:normAutofit lnSpcReduction="10000"/>
          </a:bodyPr>
          <a:lstStyle/>
          <a:p>
            <a:pPr marL="0" indent="0" algn="ctr">
              <a:buNone/>
            </a:pPr>
            <a:r>
              <a:rPr lang="tr-TR" b="1" dirty="0"/>
              <a:t>Kültürel Zenginliklerimiz</a:t>
            </a:r>
          </a:p>
          <a:p>
            <a:pPr marL="0" indent="0" algn="ctr">
              <a:buNone/>
            </a:pPr>
            <a:endParaRPr lang="tr-TR" b="1" dirty="0"/>
          </a:p>
          <a:p>
            <a:pPr marL="0" indent="0" algn="ctr">
              <a:buNone/>
            </a:pPr>
            <a:r>
              <a:rPr lang="tr-TR" dirty="0"/>
              <a:t>Bir türküde, bir yemekte kültür dile gelir,</a:t>
            </a:r>
          </a:p>
          <a:p>
            <a:pPr marL="0" indent="0" algn="ctr">
              <a:buNone/>
            </a:pPr>
            <a:r>
              <a:rPr lang="tr-TR" dirty="0"/>
              <a:t>Bayramda, düğünlerde ortak duygu belirir.</a:t>
            </a:r>
          </a:p>
          <a:p>
            <a:pPr marL="0" indent="0" algn="ctr">
              <a:buNone/>
            </a:pPr>
            <a:r>
              <a:rPr lang="tr-TR" dirty="0"/>
              <a:t>Dil, tarih, gelenekler toplumu birleştirir,</a:t>
            </a:r>
          </a:p>
          <a:p>
            <a:pPr marL="0" indent="0" algn="ctr">
              <a:buNone/>
            </a:pPr>
            <a:r>
              <a:rPr lang="sv-SE" dirty="0"/>
              <a:t>Kültürünü yaşayan insan köklerini bilir.</a:t>
            </a:r>
          </a:p>
          <a:p>
            <a:pPr algn="ctr"/>
            <a:endParaRPr lang="tr-TR" dirty="0"/>
          </a:p>
          <a:p>
            <a:pPr marL="0" indent="0" algn="ctr">
              <a:buNone/>
            </a:pPr>
            <a:r>
              <a:rPr lang="tr-TR" dirty="0"/>
              <a:t>Farklı renkler yan yana gelince dünya parlar,</a:t>
            </a:r>
          </a:p>
          <a:p>
            <a:pPr marL="0" indent="0" algn="ctr">
              <a:buNone/>
            </a:pPr>
            <a:r>
              <a:rPr lang="tr-TR" dirty="0"/>
              <a:t>Bir dans, bir kıyafet, bir ezgi dostluk sağlar.</a:t>
            </a:r>
          </a:p>
          <a:p>
            <a:pPr marL="0" indent="0" algn="ctr">
              <a:buNone/>
            </a:pPr>
            <a:r>
              <a:rPr lang="tr-TR" dirty="0"/>
              <a:t>Saygı varsa insanlar birbirini anlar,</a:t>
            </a:r>
          </a:p>
          <a:p>
            <a:pPr marL="0" indent="0" algn="ctr">
              <a:buNone/>
            </a:pPr>
            <a:r>
              <a:rPr lang="tr-TR" dirty="0"/>
              <a:t>Empatiyle gönüllerde güzel köprüler başlar.</a:t>
            </a:r>
          </a:p>
          <a:p>
            <a:pPr algn="ctr"/>
            <a:endParaRPr lang="tr-TR" dirty="0"/>
          </a:p>
          <a:p>
            <a:pPr marL="0" indent="0" algn="ctr">
              <a:buNone/>
            </a:pPr>
            <a:r>
              <a:rPr lang="tr-TR" dirty="0"/>
              <a:t>Benzerlikler yaklaştırır, farklar renk katar,</a:t>
            </a:r>
          </a:p>
          <a:p>
            <a:pPr marL="0" indent="0" algn="ctr">
              <a:buNone/>
            </a:pPr>
            <a:r>
              <a:rPr lang="tr-TR" dirty="0"/>
              <a:t>Kültürel mirasımız geleceğe yol açar.</a:t>
            </a:r>
          </a:p>
          <a:p>
            <a:pPr marL="0" indent="0" algn="ctr">
              <a:buNone/>
            </a:pPr>
            <a:r>
              <a:rPr lang="tr-TR" dirty="0"/>
              <a:t>Birlikte yaşamak için hoşgörü şart olur,</a:t>
            </a:r>
          </a:p>
          <a:p>
            <a:pPr marL="0" indent="0" algn="ctr">
              <a:buNone/>
            </a:pPr>
            <a:r>
              <a:rPr lang="tr-TR" dirty="0"/>
              <a:t>Kültüre saygı duyan toplum huzur bulur.</a:t>
            </a:r>
            <a:endParaRPr lang="tr-TR" sz="28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664EC579-FBD3-47A3-AA27-D03F29A09D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399" y="0"/>
            <a:ext cx="1178601" cy="1288026"/>
          </a:xfrm>
          <a:prstGeom prst="rect">
            <a:avLst/>
          </a:prstGeom>
        </p:spPr>
      </p:pic>
    </p:spTree>
    <p:extLst>
      <p:ext uri="{BB962C8B-B14F-4D97-AF65-F5344CB8AC3E}">
        <p14:creationId xmlns:p14="http://schemas.microsoft.com/office/powerpoint/2010/main" val="1933673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F0"/>
                </a:solidFill>
                <a:latin typeface="Calibri" panose="020F0502020204030204" pitchFamily="34" charset="0"/>
                <a:cs typeface="Calibri" panose="020F0502020204030204" pitchFamily="34" charset="0"/>
              </a:rPr>
              <a:t>Çizgi</a:t>
            </a:r>
          </a:p>
        </p:txBody>
      </p:sp>
      <p:pic>
        <p:nvPicPr>
          <p:cNvPr id="9" name="Resim 8">
            <a:extLst>
              <a:ext uri="{FF2B5EF4-FFF2-40B4-BE49-F238E27FC236}">
                <a16:creationId xmlns:a16="http://schemas.microsoft.com/office/drawing/2014/main" id="{E6CE5BCD-6618-4C55-8D81-853F56692E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0972799" y="-63910"/>
            <a:ext cx="1219200" cy="1288026"/>
          </a:xfrm>
          <a:prstGeom prst="rect">
            <a:avLst/>
          </a:prstGeom>
        </p:spPr>
      </p:pic>
      <p:pic>
        <p:nvPicPr>
          <p:cNvPr id="11" name="Resim 10">
            <a:extLst>
              <a:ext uri="{FF2B5EF4-FFF2-40B4-BE49-F238E27FC236}">
                <a16:creationId xmlns:a16="http://schemas.microsoft.com/office/drawing/2014/main" id="{144420BC-39AC-4EB3-B35A-14C50DA9EC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3443" y="1452716"/>
            <a:ext cx="10318956" cy="5159478"/>
          </a:xfrm>
          <a:prstGeom prst="rect">
            <a:avLst/>
          </a:prstGeom>
        </p:spPr>
      </p:pic>
    </p:spTree>
    <p:extLst>
      <p:ext uri="{BB962C8B-B14F-4D97-AF65-F5344CB8AC3E}">
        <p14:creationId xmlns:p14="http://schemas.microsoft.com/office/powerpoint/2010/main" val="81765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75000"/>
                  </a:schemeClr>
                </a:solidFill>
                <a:latin typeface="Calibri" panose="020F0502020204030204" pitchFamily="34" charset="0"/>
                <a:cs typeface="Calibri" panose="020F0502020204030204" pitchFamily="34" charset="0"/>
              </a:rPr>
              <a:t>Etkinlik</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66916" y="904568"/>
            <a:ext cx="11336594" cy="5953431"/>
          </a:xfrm>
        </p:spPr>
        <p:txBody>
          <a:bodyPr>
            <a:normAutofit fontScale="85000" lnSpcReduction="20000"/>
          </a:bodyPr>
          <a:lstStyle/>
          <a:p>
            <a:pPr marL="0" indent="0">
              <a:lnSpc>
                <a:spcPct val="160000"/>
              </a:lnSpc>
              <a:buNone/>
            </a:pPr>
            <a:r>
              <a:rPr lang="tr-TR" sz="2100" dirty="0"/>
              <a:t>5-B sınıfında “Kültürler Buluşuyor” adlı bir etkinlik düzenlenmiştir. Öğrenciler bu etkinlikte farklı ülkelere ait kültürel unsurları tanıtmıştır. Ege, Türkiye’ye ait ebru sanatı, zeybek oyunu, baklava ve bayram ziyaretlerinden söz etmiştir. </a:t>
            </a:r>
            <a:r>
              <a:rPr lang="tr-TR" sz="2100" dirty="0" err="1"/>
              <a:t>Gülnaz</a:t>
            </a:r>
            <a:r>
              <a:rPr lang="tr-TR" sz="2100" dirty="0"/>
              <a:t>, Kuzey Kıbrıs Türk Cumhuriyeti’nde hellim peyniri, </a:t>
            </a:r>
            <a:r>
              <a:rPr lang="tr-TR" sz="2100" dirty="0" err="1"/>
              <a:t>Lefkara</a:t>
            </a:r>
            <a:r>
              <a:rPr lang="tr-TR" sz="2100" dirty="0"/>
              <a:t> </a:t>
            </a:r>
            <a:r>
              <a:rPr lang="tr-TR" sz="2100" dirty="0" err="1"/>
              <a:t>nakışı</a:t>
            </a:r>
            <a:r>
              <a:rPr lang="tr-TR" sz="2100" dirty="0"/>
              <a:t> ve zeybek oyununun kültürel yaşamda önemli bir yere sahip olduğunu belirtmiştir. </a:t>
            </a:r>
            <a:r>
              <a:rPr lang="tr-TR" sz="2100" dirty="0" err="1"/>
              <a:t>Rodrigo</a:t>
            </a:r>
            <a:r>
              <a:rPr lang="tr-TR" sz="2100" dirty="0"/>
              <a:t>, İspanya’ya ait </a:t>
            </a:r>
            <a:r>
              <a:rPr lang="tr-TR" sz="2100" dirty="0" err="1"/>
              <a:t>flamenko</a:t>
            </a:r>
            <a:r>
              <a:rPr lang="tr-TR" sz="2100" dirty="0"/>
              <a:t> dansını ve gitarı; </a:t>
            </a:r>
            <a:r>
              <a:rPr lang="tr-TR" sz="2100" dirty="0" err="1"/>
              <a:t>Katerina</a:t>
            </a:r>
            <a:r>
              <a:rPr lang="tr-TR" sz="2100" dirty="0"/>
              <a:t> ise Bulgaristan’daki </a:t>
            </a:r>
            <a:r>
              <a:rPr lang="tr-TR" sz="2100" dirty="0" err="1"/>
              <a:t>marteniçka</a:t>
            </a:r>
            <a:r>
              <a:rPr lang="tr-TR" sz="2100" dirty="0"/>
              <a:t> geleneğini ve geleneksel müzik aletlerini tanıtmıştır. Etkinlik sonunda öğrenciler, toplumların kültürel özellikleri arasında benzerlikler ve farklılıklar bulunduğunu fark etmiştir. Farklı kültürel özellikleri tanımanın, insanların birbirlerine saygılı ve anlayışlı yaklaşmalarına katkı sağladığı sonucuna ulaşmışlardır. Sınıf panosuna şu cümleyi yazmışlardır: “Kültürel farklılıklar toplumları zenginleştirir, karşılıklı saygı birlikte yaşamayı kolaylaştırır.”</a:t>
            </a:r>
          </a:p>
          <a:p>
            <a:pPr marL="0" indent="0">
              <a:lnSpc>
                <a:spcPct val="160000"/>
              </a:lnSpc>
              <a:buNone/>
            </a:pPr>
            <a:r>
              <a:rPr lang="tr-TR" sz="2100" b="1" dirty="0"/>
              <a:t>a. Metinde sözü edilen kültürel unsurlardan üç tanesini yazınız.</a:t>
            </a:r>
          </a:p>
          <a:p>
            <a:pPr marL="0" indent="0">
              <a:lnSpc>
                <a:spcPct val="160000"/>
              </a:lnSpc>
              <a:buNone/>
            </a:pPr>
            <a:r>
              <a:rPr lang="tr-TR" sz="2100" b="1" dirty="0"/>
              <a:t>b. Metne göre Türkiye ile Kuzey Kıbrıs Türk Cumhuriyeti arasındaki kültürel benzerlik nedir?</a:t>
            </a:r>
          </a:p>
          <a:p>
            <a:pPr marL="0" indent="0">
              <a:lnSpc>
                <a:spcPct val="160000"/>
              </a:lnSpc>
              <a:buNone/>
            </a:pPr>
            <a:r>
              <a:rPr lang="tr-TR" sz="2100" b="1" dirty="0"/>
              <a:t>c. Farklı kültürel özellikleri tanımak, birlikte yaşama kültürüne nasıl katkı sağlar? Açıklayınız.</a:t>
            </a:r>
          </a:p>
          <a:p>
            <a:pPr marL="0" indent="0">
              <a:lnSpc>
                <a:spcPct val="160000"/>
              </a:lnSpc>
              <a:buNone/>
            </a:pPr>
            <a:r>
              <a:rPr lang="tr-TR" sz="2100" b="1" dirty="0"/>
              <a:t>d. Metnin ana düşüncesini yazınız.</a:t>
            </a:r>
          </a:p>
          <a:p>
            <a:pPr marL="0" indent="0">
              <a:buNone/>
            </a:pPr>
            <a:endParaRPr lang="tr-TR" b="1" dirty="0"/>
          </a:p>
        </p:txBody>
      </p:sp>
      <p:pic>
        <p:nvPicPr>
          <p:cNvPr id="5" name="Resim 4">
            <a:extLst>
              <a:ext uri="{FF2B5EF4-FFF2-40B4-BE49-F238E27FC236}">
                <a16:creationId xmlns:a16="http://schemas.microsoft.com/office/drawing/2014/main" id="{8BB1D446-9B31-4D58-9DDB-F9255CEE90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Tree>
    <p:extLst>
      <p:ext uri="{BB962C8B-B14F-4D97-AF65-F5344CB8AC3E}">
        <p14:creationId xmlns:p14="http://schemas.microsoft.com/office/powerpoint/2010/main" val="1361819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75000"/>
                  </a:schemeClr>
                </a:solidFill>
                <a:latin typeface="Calibri" panose="020F0502020204030204" pitchFamily="34" charset="0"/>
                <a:cs typeface="Calibri" panose="020F0502020204030204" pitchFamily="34" charset="0"/>
              </a:rPr>
              <a:t>Etkinlik</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55406" y="1042218"/>
            <a:ext cx="11257936" cy="5968181"/>
          </a:xfrm>
        </p:spPr>
        <p:txBody>
          <a:bodyPr>
            <a:normAutofit/>
          </a:bodyPr>
          <a:lstStyle/>
          <a:p>
            <a:pPr marL="0" indent="0">
              <a:buNone/>
            </a:pPr>
            <a:r>
              <a:rPr lang="tr-TR" dirty="0"/>
              <a:t>(empati - hoşgörü - kültürel zenginlik - kültürel benzerlik - kültürel miras - kültür- kültürel farklılık – kültürel etkileşim)</a:t>
            </a:r>
          </a:p>
          <a:p>
            <a:pPr marL="0" indent="0">
              <a:buNone/>
            </a:pPr>
            <a:r>
              <a:rPr lang="tr-TR" b="1" dirty="0"/>
              <a:t>a. </a:t>
            </a:r>
            <a:r>
              <a:rPr lang="tr-TR" dirty="0"/>
              <a:t>Bir toplumun tarih boyunca oluşturduğu maddi ve manevi değerlerin bütününe ......................... denir.</a:t>
            </a:r>
          </a:p>
          <a:p>
            <a:pPr marL="0" indent="0">
              <a:buNone/>
            </a:pPr>
            <a:r>
              <a:rPr lang="tr-TR" b="1" dirty="0"/>
              <a:t>b. </a:t>
            </a:r>
            <a:r>
              <a:rPr lang="tr-TR" dirty="0"/>
              <a:t>Farklı kültürel özelliklerin bir arada bulunması toplumda ......................... oluşturur.</a:t>
            </a:r>
          </a:p>
          <a:p>
            <a:pPr marL="0" indent="0">
              <a:buNone/>
            </a:pPr>
            <a:r>
              <a:rPr lang="tr-TR" b="1" dirty="0"/>
              <a:t>c. </a:t>
            </a:r>
            <a:r>
              <a:rPr lang="tr-TR" dirty="0"/>
              <a:t>Farklı toplumların kültürel özelliklerinde ortak yönlerin bulunması ................................ olarak adlandırılır.</a:t>
            </a:r>
          </a:p>
          <a:p>
            <a:pPr marL="0" indent="0">
              <a:buNone/>
            </a:pPr>
            <a:r>
              <a:rPr lang="tr-TR" b="1" dirty="0"/>
              <a:t>d. </a:t>
            </a:r>
            <a:r>
              <a:rPr lang="tr-TR" dirty="0"/>
              <a:t>Toplumların kültürel özelliklerinin birbirinden ayrılan yönleri ................................ oluşturur.</a:t>
            </a:r>
          </a:p>
          <a:p>
            <a:pPr marL="0" indent="0">
              <a:buNone/>
            </a:pPr>
            <a:r>
              <a:rPr lang="tr-TR" b="1" dirty="0"/>
              <a:t>e. </a:t>
            </a:r>
            <a:r>
              <a:rPr lang="tr-TR" dirty="0"/>
              <a:t>Farklı kültürlerin karşılıklı olarak birbirini etkilemesine ................................ denir.</a:t>
            </a:r>
          </a:p>
          <a:p>
            <a:pPr marL="0" indent="0">
              <a:buNone/>
            </a:pPr>
            <a:r>
              <a:rPr lang="tr-TR" b="1" dirty="0"/>
              <a:t>f. </a:t>
            </a:r>
            <a:r>
              <a:rPr lang="tr-TR" dirty="0"/>
              <a:t>Bireyin kendisini başka birinin yerine koyarak onun duygu ve düşüncelerini anlamaya çalışmasına .......... ...................... denir.</a:t>
            </a:r>
          </a:p>
          <a:p>
            <a:pPr marL="0" indent="0">
              <a:buNone/>
            </a:pPr>
            <a:r>
              <a:rPr lang="tr-TR" b="1" dirty="0"/>
              <a:t>g. </a:t>
            </a:r>
            <a:r>
              <a:rPr lang="tr-TR" dirty="0"/>
              <a:t>Farklılıklara saygılı ve anlayışlı yaklaşmak ......................... kavramı ile açıklanır.</a:t>
            </a:r>
          </a:p>
          <a:p>
            <a:pPr marL="0" indent="0">
              <a:buNone/>
            </a:pPr>
            <a:r>
              <a:rPr lang="tr-TR" b="1" dirty="0"/>
              <a:t>h. </a:t>
            </a:r>
            <a:r>
              <a:rPr lang="tr-TR" dirty="0"/>
              <a:t>Geçmişten günümüze ulaşan ve gelecek kuşaklara aktarılması gereken değerlere ......................... denir.</a:t>
            </a:r>
            <a:endParaRPr lang="tr-TR" sz="36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1763135F-406D-43A5-B068-8E1F05D312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Tree>
    <p:extLst>
      <p:ext uri="{BB962C8B-B14F-4D97-AF65-F5344CB8AC3E}">
        <p14:creationId xmlns:p14="http://schemas.microsoft.com/office/powerpoint/2010/main" val="2520594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35742" y="115530"/>
            <a:ext cx="8927689" cy="543232"/>
          </a:xfrm>
        </p:spPr>
        <p:txBody>
          <a:bodyPr>
            <a:normAutofit/>
          </a:bodyPr>
          <a:lstStyle/>
          <a:p>
            <a:pPr marL="0" indent="0">
              <a:buNone/>
            </a:pPr>
            <a:r>
              <a:rPr lang="tr-TR" b="1" dirty="0"/>
              <a:t>Aşağıdaki panoyu inceleyiniz ve soruları panodaki bilgilere göre cevaplayınız.</a:t>
            </a:r>
            <a:endParaRPr lang="tr-TR" sz="2800" dirty="0">
              <a:latin typeface="Calibri" panose="020F0502020204030204" pitchFamily="34" charset="0"/>
              <a:cs typeface="Calibri" panose="020F0502020204030204" pitchFamily="34" charset="0"/>
            </a:endParaRPr>
          </a:p>
        </p:txBody>
      </p:sp>
      <p:sp>
        <p:nvSpPr>
          <p:cNvPr id="7" name="İçerik Yer Tutucusu 2">
            <a:extLst>
              <a:ext uri="{FF2B5EF4-FFF2-40B4-BE49-F238E27FC236}">
                <a16:creationId xmlns:a16="http://schemas.microsoft.com/office/drawing/2014/main" id="{CC924224-5585-4316-B87B-289E7E12AD85}"/>
              </a:ext>
            </a:extLst>
          </p:cNvPr>
          <p:cNvSpPr txBox="1">
            <a:spLocks/>
          </p:cNvSpPr>
          <p:nvPr/>
        </p:nvSpPr>
        <p:spPr>
          <a:xfrm>
            <a:off x="835743" y="4257368"/>
            <a:ext cx="3598606" cy="2600632"/>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sz="1600" b="1" dirty="0"/>
              <a:t>1. Afişteki bilgilere göre aşağıdakilerden hangisi kültürel unsur örneği değildir?</a:t>
            </a:r>
          </a:p>
          <a:p>
            <a:pPr marL="0" indent="0">
              <a:buNone/>
            </a:pPr>
            <a:r>
              <a:rPr lang="tr-TR" sz="1600" dirty="0"/>
              <a:t>A) Ebru sanatı </a:t>
            </a:r>
          </a:p>
          <a:p>
            <a:pPr marL="0" indent="0">
              <a:buNone/>
            </a:pPr>
            <a:r>
              <a:rPr lang="tr-TR" sz="1600" dirty="0"/>
              <a:t>B) Flamenko dansı</a:t>
            </a:r>
          </a:p>
          <a:p>
            <a:pPr marL="0" indent="0">
              <a:buNone/>
            </a:pPr>
            <a:r>
              <a:rPr lang="tr-TR" sz="1600" dirty="0"/>
              <a:t>C) Grup çalışması</a:t>
            </a:r>
          </a:p>
          <a:p>
            <a:pPr marL="0" indent="0">
              <a:buNone/>
            </a:pPr>
            <a:r>
              <a:rPr lang="tr-TR" sz="1600" dirty="0"/>
              <a:t>D) Halı dokumacılığı</a:t>
            </a:r>
            <a:endParaRPr lang="tr-TR" sz="1800" dirty="0">
              <a:latin typeface="Calibri" panose="020F0502020204030204" pitchFamily="34" charset="0"/>
              <a:cs typeface="Calibri" panose="020F0502020204030204" pitchFamily="34" charset="0"/>
            </a:endParaRPr>
          </a:p>
        </p:txBody>
      </p:sp>
      <p:sp>
        <p:nvSpPr>
          <p:cNvPr id="8" name="İçerik Yer Tutucusu 2">
            <a:extLst>
              <a:ext uri="{FF2B5EF4-FFF2-40B4-BE49-F238E27FC236}">
                <a16:creationId xmlns:a16="http://schemas.microsoft.com/office/drawing/2014/main" id="{0F4E18A2-B5B9-40E2-BFE0-D4BBD722E40A}"/>
              </a:ext>
            </a:extLst>
          </p:cNvPr>
          <p:cNvSpPr txBox="1">
            <a:spLocks/>
          </p:cNvSpPr>
          <p:nvPr/>
        </p:nvSpPr>
        <p:spPr>
          <a:xfrm>
            <a:off x="4714568" y="4257368"/>
            <a:ext cx="3598606" cy="2600632"/>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lgn="just">
              <a:buNone/>
            </a:pPr>
            <a:r>
              <a:rPr lang="tr-TR" sz="1400" b="1" dirty="0"/>
              <a:t>2. </a:t>
            </a:r>
            <a:r>
              <a:rPr lang="tr-TR" sz="1400" b="1" dirty="0" err="1"/>
              <a:t>Gülnaz’ın</a:t>
            </a:r>
            <a:r>
              <a:rPr lang="tr-TR" sz="1400" b="1" dirty="0"/>
              <a:t> tanıttığı kültürel unsurların Türkiye’deki kültürel unsurlarla ortak özellikler taşıması aşağıdaki kavramlardan hangisiyle açıklanır?</a:t>
            </a:r>
          </a:p>
          <a:p>
            <a:pPr marL="0" indent="0" algn="just">
              <a:buNone/>
            </a:pPr>
            <a:r>
              <a:rPr lang="tr-TR" sz="1400" dirty="0"/>
              <a:t>A) Kültürel benzerlik</a:t>
            </a:r>
          </a:p>
          <a:p>
            <a:pPr marL="0" indent="0" algn="just">
              <a:buNone/>
            </a:pPr>
            <a:r>
              <a:rPr lang="tr-TR" sz="1400" dirty="0"/>
              <a:t>B) Kültürel çatışma</a:t>
            </a:r>
          </a:p>
          <a:p>
            <a:pPr marL="0" indent="0" algn="just">
              <a:buNone/>
            </a:pPr>
            <a:r>
              <a:rPr lang="tr-TR" sz="1400" dirty="0"/>
              <a:t>C) Sorumluluk</a:t>
            </a:r>
          </a:p>
          <a:p>
            <a:pPr marL="0" indent="0" algn="just">
              <a:buNone/>
            </a:pPr>
            <a:r>
              <a:rPr lang="tr-TR" sz="1400" dirty="0"/>
              <a:t>D) Geçici grup</a:t>
            </a:r>
            <a:endParaRPr lang="tr-TR" sz="1800" dirty="0">
              <a:latin typeface="Calibri" panose="020F0502020204030204" pitchFamily="34" charset="0"/>
              <a:cs typeface="Calibri" panose="020F0502020204030204" pitchFamily="34" charset="0"/>
            </a:endParaRPr>
          </a:p>
        </p:txBody>
      </p:sp>
      <p:sp>
        <p:nvSpPr>
          <p:cNvPr id="9" name="İçerik Yer Tutucusu 2">
            <a:extLst>
              <a:ext uri="{FF2B5EF4-FFF2-40B4-BE49-F238E27FC236}">
                <a16:creationId xmlns:a16="http://schemas.microsoft.com/office/drawing/2014/main" id="{EE0AB418-0A72-4AFC-BDB5-9A722E7ACB43}"/>
              </a:ext>
            </a:extLst>
          </p:cNvPr>
          <p:cNvSpPr txBox="1">
            <a:spLocks/>
          </p:cNvSpPr>
          <p:nvPr/>
        </p:nvSpPr>
        <p:spPr>
          <a:xfrm>
            <a:off x="8593394" y="4267201"/>
            <a:ext cx="3598606" cy="2485102"/>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sz="1400" b="1" dirty="0"/>
              <a:t>3. Afişteki açıklamalara göre farklı kültürel özelliklere saygı göstermek aşağıdakilerden hangisine katkı sağlar?</a:t>
            </a:r>
          </a:p>
          <a:p>
            <a:pPr marL="0" indent="0">
              <a:buNone/>
            </a:pPr>
            <a:r>
              <a:rPr lang="tr-TR" sz="1400" dirty="0"/>
              <a:t>A) Toplumda hoşgörü ve uyumun artmasına</a:t>
            </a:r>
          </a:p>
          <a:p>
            <a:pPr marL="0" indent="0">
              <a:buNone/>
            </a:pPr>
            <a:r>
              <a:rPr lang="tr-TR" sz="1400" dirty="0"/>
              <a:t>B) Kültürel farklılıkların ortadan kalkmasına</a:t>
            </a:r>
          </a:p>
          <a:p>
            <a:pPr marL="0" indent="0">
              <a:buNone/>
            </a:pPr>
            <a:r>
              <a:rPr lang="tr-TR" sz="1400" dirty="0"/>
              <a:t>C) Toplumların birbirinden uzaklaşmasına</a:t>
            </a:r>
          </a:p>
          <a:p>
            <a:pPr marL="0" indent="0">
              <a:buNone/>
            </a:pPr>
            <a:r>
              <a:rPr lang="tr-TR" sz="1400" dirty="0"/>
              <a:t>D) Farklı kültürlerin yok sayılmasına</a:t>
            </a:r>
            <a:endParaRPr lang="tr-TR" dirty="0">
              <a:latin typeface="Calibri" panose="020F0502020204030204" pitchFamily="34" charset="0"/>
              <a:cs typeface="Calibri" panose="020F0502020204030204" pitchFamily="34" charset="0"/>
            </a:endParaRPr>
          </a:p>
        </p:txBody>
      </p:sp>
      <p:pic>
        <p:nvPicPr>
          <p:cNvPr id="11" name="Resim 10">
            <a:extLst>
              <a:ext uri="{FF2B5EF4-FFF2-40B4-BE49-F238E27FC236}">
                <a16:creationId xmlns:a16="http://schemas.microsoft.com/office/drawing/2014/main" id="{1FBE4344-3EE4-49A6-9CF5-B0CE36B1A2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40997" y="0"/>
            <a:ext cx="1151003" cy="1217281"/>
          </a:xfrm>
          <a:prstGeom prst="rect">
            <a:avLst/>
          </a:prstGeom>
        </p:spPr>
      </p:pic>
      <p:pic>
        <p:nvPicPr>
          <p:cNvPr id="15" name="Resim 14">
            <a:extLst>
              <a:ext uri="{FF2B5EF4-FFF2-40B4-BE49-F238E27FC236}">
                <a16:creationId xmlns:a16="http://schemas.microsoft.com/office/drawing/2014/main" id="{B8861F26-FE1A-4C14-807C-DA4466BE5A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1399" y="461151"/>
            <a:ext cx="6616937" cy="3727391"/>
          </a:xfrm>
          <a:prstGeom prst="rect">
            <a:avLst/>
          </a:prstGeom>
        </p:spPr>
      </p:pic>
    </p:spTree>
    <p:extLst>
      <p:ext uri="{BB962C8B-B14F-4D97-AF65-F5344CB8AC3E}">
        <p14:creationId xmlns:p14="http://schemas.microsoft.com/office/powerpoint/2010/main" val="2222879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a:xfrm>
            <a:off x="1915126" y="3155911"/>
            <a:ext cx="8361229" cy="2098226"/>
          </a:xfrm>
        </p:spPr>
        <p:txBody>
          <a:bodyPr/>
          <a:lstStyle/>
          <a:p>
            <a:r>
              <a:rPr lang="tr-TR" b="1" dirty="0">
                <a:latin typeface="AmsiProCond-Ultra" panose="020B0A06020201010104" pitchFamily="34" charset="-94"/>
              </a:rPr>
              <a:t>Kültürel Zenginliklerin</a:t>
            </a:r>
            <a:br>
              <a:rPr lang="tr-TR" b="1" dirty="0">
                <a:latin typeface="AmsiProCond-Ultra" panose="020B0A06020201010104" pitchFamily="34" charset="-94"/>
              </a:rPr>
            </a:br>
            <a:r>
              <a:rPr lang="tr-TR" b="1" dirty="0">
                <a:latin typeface="AmsiProCond-Ultra" panose="020B0A06020201010104" pitchFamily="34" charset="-94"/>
              </a:rPr>
              <a:t>Birlikte Yaşamaya Katkısı</a:t>
            </a: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a:xfrm>
            <a:off x="2679905" y="5254137"/>
            <a:ext cx="6831673" cy="1086237"/>
          </a:xfrm>
        </p:spPr>
        <p:txBody>
          <a:bodyPr/>
          <a:lstStyle/>
          <a:p>
            <a:r>
              <a:rPr lang="tr-TR" dirty="0">
                <a:latin typeface="AmsiProCond-Ultra" panose="020B0A06020201010104" pitchFamily="34" charset="-94"/>
              </a:rPr>
              <a:t>Birlikte Yaşamak</a:t>
            </a:r>
          </a:p>
        </p:txBody>
      </p:sp>
    </p:spTree>
    <p:extLst>
      <p:ext uri="{BB962C8B-B14F-4D97-AF65-F5344CB8AC3E}">
        <p14:creationId xmlns:p14="http://schemas.microsoft.com/office/powerpoint/2010/main" val="302305732"/>
      </p:ext>
    </p:extLst>
  </p:cSld>
  <p:clrMapOvr>
    <a:masterClrMapping/>
  </p:clrMapOvr>
</p:sld>
</file>

<file path=ppt/theme/theme1.xml><?xml version="1.0" encoding="utf-8"?>
<a:theme xmlns:a="http://schemas.openxmlformats.org/drawingml/2006/main" name="Kırp">
  <a:themeElements>
    <a:clrScheme name="Kır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Kır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Kır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TM10001105[[fn=Kırpma]]</Template>
  <TotalTime>70</TotalTime>
  <Words>1241</Words>
  <Application>Microsoft Office PowerPoint</Application>
  <PresentationFormat>Geniş ekran</PresentationFormat>
  <Paragraphs>102</Paragraphs>
  <Slides>14</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14</vt:i4>
      </vt:variant>
    </vt:vector>
  </HeadingPairs>
  <TitlesOfParts>
    <vt:vector size="18" baseType="lpstr">
      <vt:lpstr>AmsiProCond-Ultra</vt:lpstr>
      <vt:lpstr>Calibri</vt:lpstr>
      <vt:lpstr>Franklin Gothic Book</vt:lpstr>
      <vt:lpstr>Kırp</vt:lpstr>
      <vt:lpstr>Kültürel Zenginliklerin Birlikte Yaşamaya Katkısı</vt:lpstr>
      <vt:lpstr>Cevaplayalım</vt:lpstr>
      <vt:lpstr>Tanımlar</vt:lpstr>
      <vt:lpstr>Örnekler</vt:lpstr>
      <vt:lpstr>Anlatım</vt:lpstr>
      <vt:lpstr>Anlatım</vt:lpstr>
      <vt:lpstr>Anlatım</vt:lpstr>
      <vt:lpstr>Anlatım</vt:lpstr>
      <vt:lpstr>Şiir</vt:lpstr>
      <vt:lpstr>Çizgi</vt:lpstr>
      <vt:lpstr>Etkinlik</vt:lpstr>
      <vt:lpstr>Etkinlik</vt:lpstr>
      <vt:lpstr>PowerPoint Sunusu</vt:lpstr>
      <vt:lpstr>Kültürel Zenginliklerin Birlikte Yaşamaya Katkısı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Gruplar ve Rollerimiz</dc:title>
  <dc:creator>Berkay Türkal</dc:creator>
  <cp:lastModifiedBy>Berkay Türkal</cp:lastModifiedBy>
  <cp:revision>30</cp:revision>
  <dcterms:created xsi:type="dcterms:W3CDTF">2026-09-20T07:56:22Z</dcterms:created>
  <dcterms:modified xsi:type="dcterms:W3CDTF">2026-09-20T09:07:06Z</dcterms:modified>
</cp:coreProperties>
</file>