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-3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364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kültürün ne olduğunu ve farklılıklara saygının bizi nasıl güçlendirdiğini keşfedeceğiz. Dört yıldız görevimiz var; en çok yıldızı toplayan grup şampiyon olacak!" Sınıfı 4-5 gruba ayırın.
⏱️ SÜRE: 2 dk
🖼️ GÖRSEL: Farklı kültürlerden çocuklar. EN prompt: "flat vector illustration of children from different cultures together holding a globe, indigo and gold, friendly"
✨ ANİMASYON &amp; GEÇİŞ: Başlık Fade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"İşte bugünün kazanımı. Ders sonunda bu dört şeyi rahatça yapıyor olacaksınız." Cümleyi bir öğrenciye okutun.
⏱️ SÜRE: 2 dk
🖼️ GÖRSEL: Hedef/pusula ikonları. EN prompt: "target and compass flat icons, indigo teal"
✨ ANİMASYON &amp; GEÇİŞ: Kartlar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görevimiz var; her doğru görevde grup bir yıldız kazanır. Tahtaya grup isimlerini yazıp yıldızları çizeceğiz."
⏱️ SÜRE: 2 dk
🖼️ GÖRSEL: Rozetler. EN prompt: "four flat gamification badges, gold teal, kid-friendly"
✨ ANİMASYON &amp; GEÇİŞ: Kartlar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"Yolculuğumuzun dört durağı var: kültür kavramı, farklı kültürler, saygı ve tarihten örnekler. Hazır mıyız?"
⏱️ SÜRE: 1 dk
🖼️ GÖRSEL: Yol haritası. EN prompt: "winding road map four stops, flat"
✨ ANİMASYON &amp; GEÇİŞ: Duraklar Wipe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"Gözlerinizi kapatın. Kültür deyince aklınıza gelen bir yemek, bir bayram, bir kıyafet… Eşinizle paylaşın, sonra toplayalım. Hepsi kültürümüzün parçası."
⏱️ SÜRE: 2 dk
🖼️ GÖRSEL: Beyin fırtınası. EN prompt: "children brainstorming culture words, coral bg, flat"
✨ ANİMASYON &amp; GEÇİŞ: Maddeler Appear.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"Kültür, bir toplumun ürettiği ve kuşaktan kuşağa aktardığı her şeydir. İkiye ayrılır: maddi (görülüp dokunulan) ve manevi (duygu-değerler). Şimdi ikisini örneklerle görelim."
⏱️ SÜRE: 2 dk
🖼️ GÖRSEL: Maddi/manevi kültür. EN prompt: "material vs spiritual culture split illustration, teal coral"
✨ ANİMASYON &amp; GEÇİŞ: Kartlar Zoom In.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"Maddi kültür elle tutulanlardır: sanat, yemek, kıyafet, mimari. Ünlü bir örnek Ebru sanatı — su üstüne desen. Başka maddi ögeler söyleyin!"
⏱️ SÜRE: 2 dk
🖼️ GÖRSEL: Ebru fotoğrafı (kullanıcı sunumundan).
✨ ANİMASYON &amp; GEÇİŞ: Kartlar Wipe; foto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"Manevi kültür duygu ve değerlerimizdir: dil, tarih, bayram, gelenek. Bayramlarda büyüklerin elini öpmek bir manevi kültür ögesidir. Sizin ailenizde hangi gelenekler var?"
⏱️ SÜRE: 2 dk
🖼️ GÖRSEL: Bayram kutlaması. EN prompt: "family celebrating a holiday, kissing elders hand, flat"
✨ ANİMASYON &amp; GEÇİŞ: Kartlar Fade; örnek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durumu okuyun. Grubunuz her biri için AİT mi DEĞİL mi karar versin ama söylemeyin. İpucu: suşi Japon, ayakkabıyla eve girmek bizim kültürümüzde uygun değildir. Sonra kontrol edeceğiz."
⏱️ SÜRE: 1,5 dk
🖼️ GÖRSEL: Tartışan gruplar. EN prompt: "children discussing, question marks, gold bg, flat"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"Kontrol: elini öpmek ve yağlı güreş → Türk kültürü. Suşi ve ayakkabıyla eve girmek → değil. Doğru bilen gruplara yıldız verin."
⏱️ SÜRE: 1 dk
🖼️ GÖRSEL: Onay/çarpı. EN prompt: "check and cross badges,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"Maddi mi manevi mi? Elle tutulan, gözle görülen → maddi. Duygu, değer, inanç → manevi. Grubunuz karar versin."
⏱️ SÜRE: 1,5 dk
🖼️ GÖRSEL: Sınıflandırma. EN prompt: "sorting activity two bins, teal coral"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"Ebru ve mimari → maddi. Bayram ve dil → manevi. Doğru bilen gruplara yıldız verin."
⏱️ SÜRE: 1 dk
🖼️ GÖRSEL: Onaylar. EN prompt: "sorted items check marks,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"Her toplumun kendine özgü bir kültürü var. Çevremizde bizden farklı kültürden insanlar olabilir. Böyle biriyle karşılaşınca ne hissederiz, nasıl davranmalıyız? Kısaca tartışalım."
⏱️ SÜRE: 2 dk
🖼️ GÖRSEL: Dünya/farklı kültürler. EN prompt: "diverse people around a globe, indigo, flat"
✨ ANİMASYON &amp; GEÇİŞ: Sorular Appear.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"Her toplumun halk oyunları vardır: bizde Zeybek, KKTC’de Kına Sirtosu, Çin’de Ejderha Dansı. KKTC bize çok benziyor çünkü tarihî-kültürel bağımız var."
⏱️ SÜRE: 2 dk
🖼️ GÖRSEL: Halk oyunları fotoğrafları (kullanıcı sunumundan).
✨ ANİMASYON &amp; GEÇİŞ: Fotolar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"Tabloyu okuyalım. Türkiye ve KKTC sütunları ne kadar benziyor, Rusya ne kadar farklı! Bu benzerlik tarihî bağdan geliyor."
⏱️ SÜRE: 2 dk
🖼️ GÖRSEL: Karşılaştırma tablosu. EN prompt: "culture comparison table icons"
✨ ANİMASYON &amp; GEÇİŞ: Satırlar Wipe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"Şu el işaretini yapın. Bizde ve Batı’da ‘tamam’ demek. Ama bazı ülkelerde çok kaba! Demek ki bir davranış her kültürde aynı anlama gelmiyor. O yüzden dikkatli ve saygılı olmalıyız."
⏱️ SÜRE: 2 dk
🖼️ GÖRSEL: OK el işareti. EN prompt: "OK hand gesture with two meaning bubbles, flat"
✨ ANİMASYON &amp; GEÇİŞ: Kutular Fade.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"Saygı elçisi olmaya hazır mısınız? Dört tutumu okuyun: hangisi doğru, hangisi yanlış? Grubunuz karar versin, sonra açacağız."
⏱️ SÜRE: 1,5 dk
🖼️ GÖRSEL: Empati/saygı. EN prompt: "children showing empathy, gold bg, flat"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"Doğru tutum: farklılık zenginliktir + empatiyle saygı. Yanlış: ön yargı + herkes bizim gibi olmalı. Doğru bilen gruplara yıldız verin."
⏱️ SÜRE: 1 dk
🖼️ GÖRSEL: Onaylar. EN prompt: "check and cross,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"Osmanlı, 72 farklı milleti aynı çatı altında asırlarca yaşattı. Sırrı neydi? Farklılıklara saygı. Şimdi somut bir örneğe bakalım."
⏱️ SÜRE: 2 dk
🖼️ GÖRSEL: Osmanlı haritası/minyatür (kullanıcı sunumundan).
✨ ANİMASYON &amp; GEÇİŞ: Sayılar Zoom In.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"Osmanlı’da üç farklı dinin ibadethaneleri aynı sokakta olabiliyordu. Kuzguncuk’ta hâlâ öyle. II. Mahmut’un sözü bu hoşgörüyü özetliyor. Bu, birlikte yaşamanın en güzel örneği."
⏱️ SÜRE: 2 dk
🖼️ GÖRSEL: Cami-kilise-sinagog fotoğrafı (kullanıcı sunumundan).
✨ ANİMASYON &amp; GEÇİŞ: İbadethaneler Fade; söz Wipe.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"Farklılıklara saygı duyulan yerlerde neler olur? Zenginlik, güven, dayanışma ve birlik. Osmanlı bunun tarihî kanıtı."
⏱️ SÜRE: 1,5 dk
🖼️ GÖRSEL: Uyumlu toplum. EN prompt: "harmonious diverse community, flat"
✨ ANİMASYON &amp; GEÇİŞ: Kartlar Wipe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"Zinciri kuralım: kültürümüzü tanırız → farklılıklara saygı gösteririz → birlikte huzurla yaşarız. Birlikte tekrar edelim."
⏱️ SÜRE: 1,5 dk
🖼️ GÖRSEL: Akış şeması. EN prompt: "three connected concept nodes, dark indigo, gold arrows"
✨ ANİMASYON &amp; GEÇİŞ: Kartlar Fade sırayla.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"Beş cümlede bugünü topluyoruz. Her maddeyi birlikte okuyalım."
⏱️ SÜRE: 1,5 dk
🖼️ GÖRSEL: Özet listesi. EN prompt: "checklist five checks, teal coral"
✨ ANİMASYON &amp; GEÇİŞ: Maddeler Wipe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"Sol taraf bilgi, sağ taraf yorum soruları. Yazılı ya da sözlü alabilirsiniz."
⏱️ SÜRE: 2-3 dk
🖼️ GÖRSEL: Sınav kağıdı. EN prompt: "quiz paper icon"
✨ ANİMASYON &amp; GEÇİŞ: Sorular Appear.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"Kendi hayatınıza bağlayın. Son soru zor: farklılıklar olmasaydı toplum nasıl olurdu? Farklı görüşleri kıyaslayalım."
⏱️ SÜRE: 3 dk
🖼️ GÖRSEL: Üst düzey düşünme. EN prompt: "brain gears lightbulb, gold indigo"
✨ ANİMASYON &amp; GEÇİŞ: Kartlar Wipe; kutu Zoom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"Son görev: Escape Room! Cevaplar: 1) 72, 2) SİNAGOG, 3) EBRU, 4) SAYGI (ya da EMPATİ). Dört kilidi açan grup odadan kaçar ve bonus yıldız kazanır!"
⏱️ SÜRE: 3 dk
🖼️ GÖRSEL: Kilitler. EN prompt: "four padlocks escape room, dark indigo gold"
✨ ANİMASYON &amp; GEÇİŞ: Kilitler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"Tebrikler, odadan kaçtınız! Yıldızları sayalım; en çok yıldızı toplayan grup şampiyon!"
⏱️ SÜRE: 1,5 dk
🖼️ GÖRSEL: Kutlama. EN prompt: "celebration confetti trophy, teal bg"
✨ ANİMASYON &amp; GEÇİŞ: Bayrak Zoom; anahtarlar Fade.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kültürü, farklılıkları ve saygının gücünü öğrendik. Harika bir iş çıkardınız!"
⏱️ SÜRE: 1 dk
🖼️ GÖRSEL: Kutlama. EN prompt: "diverse students celebrating, indigo"
✨ ANİMASYON &amp; GEÇİŞ: Palet ve font kutuları Zoom In.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4.png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4300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SINIF SOSYAL BİLGİLER  ·  1. ÜNİTE: BİRLİKTE YAŞAMAK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1691640"/>
            <a:ext cx="1024128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48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Zenginliklerin</a:t>
            </a:r>
            <a:endParaRPr lang="en-US" sz="4400" dirty="0"/>
          </a:p>
          <a:p>
            <a:pPr marL="0" indent="0">
              <a:lnSpc>
                <a:spcPts val="48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Birlikte Yaşamaya Katkısı</a:t>
            </a:r>
            <a:endParaRPr lang="en-US" sz="44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361" y="4125041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Kâşif ol, saygı elçisi ol, grubunla birinci ol!</a:t>
            </a:r>
            <a:endParaRPr lang="en-US" sz="16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4709160"/>
            <a:ext cx="1965960" cy="1965960"/>
          </a:xfrm>
          <a:prstGeom prst="rect">
            <a:avLst/>
          </a:prstGeom>
        </p:spPr>
      </p:pic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9680" y="3566160"/>
            <a:ext cx="1828800" cy="1828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SB.5.1.2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87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70" y="215249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“Kültürel özelliklere saygı duymanın, insanların bir arada huzur içinde yaşamasına nasıl katkı sağladığını örneklerle açıklarım.”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476756" y="370332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726" y="3917290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Kültür, maddi ve manevi kültür kavramlarını tanırım.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274820" y="370332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8790" y="3917290"/>
            <a:ext cx="395021" cy="39502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Örneklendiririm</a:t>
            </a:r>
            <a:endParaRPr lang="en-US" sz="1550" dirty="0"/>
          </a:p>
        </p:txBody>
      </p:sp>
      <p:sp>
        <p:nvSpPr>
          <p:cNvPr id="17" name="Text 12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 kültürümden maddi ve manevi örnekler veririm.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7072884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854" y="391729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Karşılaştırırım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 kültürleri karşılaştırır, farkları görürüm.</a:t>
            </a:r>
            <a:endParaRPr lang="en-US" sz="1200" dirty="0"/>
          </a:p>
        </p:txBody>
      </p:sp>
      <p:sp>
        <p:nvSpPr>
          <p:cNvPr id="23" name="Shape 17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9870948" y="3703320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4918" y="3917290"/>
            <a:ext cx="395021" cy="395021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Açıklarım</a:t>
            </a:r>
            <a:endParaRPr lang="en-US" sz="1550" dirty="0"/>
          </a:p>
        </p:txBody>
      </p:sp>
      <p:sp>
        <p:nvSpPr>
          <p:cNvPr id="27" name="Text 20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Saygının birlikte yaşamaya katkısını açıklarım.</a:t>
            </a:r>
            <a:endParaRPr lang="en-US" sz="1200" dirty="0"/>
          </a:p>
        </p:txBody>
      </p:sp>
      <p:sp>
        <p:nvSpPr>
          <p:cNvPr id="28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</a:t>
            </a:r>
            <a:endParaRPr lang="en-US" sz="900" dirty="0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642" y="2225650"/>
            <a:ext cx="395021" cy="395021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Avcısı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1783080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kültürüne ait ögeleri doğru seç.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346" y="2225650"/>
            <a:ext cx="395021" cy="395021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 mi Manevi mi?</a:t>
            </a:r>
            <a:endParaRPr lang="en-US" sz="1800" dirty="0"/>
          </a:p>
        </p:txBody>
      </p:sp>
      <p:sp>
        <p:nvSpPr>
          <p:cNvPr id="16" name="Text 12"/>
          <p:cNvSpPr/>
          <p:nvPr/>
        </p:nvSpPr>
        <p:spPr>
          <a:xfrm>
            <a:off x="7415784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ögelerini doğru sınıflandır.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642" y="3917290"/>
            <a:ext cx="395021" cy="395021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Saygı Elçisi</a:t>
            </a:r>
            <a:endParaRPr lang="en-US" sz="1800" dirty="0"/>
          </a:p>
        </p:txBody>
      </p:sp>
      <p:sp>
        <p:nvSpPr>
          <p:cNvPr id="21" name="Text 16"/>
          <p:cNvSpPr/>
          <p:nvPr/>
        </p:nvSpPr>
        <p:spPr>
          <a:xfrm>
            <a:off x="1783080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Farklılıklara doğru tutumu bul.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1346" y="3917290"/>
            <a:ext cx="395021" cy="395021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 Dedektifi</a:t>
            </a:r>
            <a:endParaRPr lang="en-US" sz="1800" dirty="0"/>
          </a:p>
        </p:txBody>
      </p:sp>
      <p:sp>
        <p:nvSpPr>
          <p:cNvPr id="26" name="Text 20"/>
          <p:cNvSpPr/>
          <p:nvPr/>
        </p:nvSpPr>
        <p:spPr>
          <a:xfrm>
            <a:off x="7415784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örneğinin şifresini çöz.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2632"/>
            </a:avLst>
          </a:prstGeom>
          <a:solidFill>
            <a:srgbClr val="E9971B"/>
          </a:solidFill>
          <a:ln/>
        </p:spPr>
      </p:sp>
      <p:sp>
        <p:nvSpPr>
          <p:cNvPr id="28" name="Shape 22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081" y="5514929"/>
            <a:ext cx="272125" cy="272125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500" dirty="0"/>
          </a:p>
        </p:txBody>
      </p:sp>
      <p:sp>
        <p:nvSpPr>
          <p:cNvPr id="31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3</a:t>
            </a:r>
            <a:endParaRPr lang="en-US" sz="900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4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2040209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468880" y="1837944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Kavramı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nedir? Maddi ve manevi ögeler.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400" dirty="0"/>
          </a:p>
        </p:txBody>
      </p:sp>
      <p:sp>
        <p:nvSpPr>
          <p:cNvPr id="14" name="Shape 11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041" y="3155777"/>
            <a:ext cx="272125" cy="272125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2468880" y="2953512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 Kültürler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Dünyadan örnekler, benzerlikler ve farklar.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400" dirty="0"/>
          </a:p>
        </p:txBody>
      </p:sp>
      <p:sp>
        <p:nvSpPr>
          <p:cNvPr id="21" name="Shape 17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041" y="4271345"/>
            <a:ext cx="272125" cy="272125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2468880" y="4069080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Farklılıklara Saygı</a:t>
            </a:r>
            <a:endParaRPr lang="en-US" sz="1800" dirty="0"/>
          </a:p>
        </p:txBody>
      </p:sp>
      <p:sp>
        <p:nvSpPr>
          <p:cNvPr id="24" name="Text 19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Farklılıklara nasıl yaklaşmalıyız?</a:t>
            </a:r>
            <a:endParaRPr lang="en-US" sz="1300" dirty="0"/>
          </a:p>
        </p:txBody>
      </p:sp>
      <p:sp>
        <p:nvSpPr>
          <p:cNvPr id="25" name="Shape 20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2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400" dirty="0"/>
          </a:p>
        </p:txBody>
      </p:sp>
      <p:sp>
        <p:nvSpPr>
          <p:cNvPr id="28" name="Shape 23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5386913"/>
            <a:ext cx="272125" cy="272125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2468880" y="5184648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Birlikte Yaşama ve Tarih</a:t>
            </a:r>
            <a:endParaRPr lang="en-US" sz="1800" dirty="0"/>
          </a:p>
        </p:txBody>
      </p:sp>
      <p:sp>
        <p:nvSpPr>
          <p:cNvPr id="31" name="Text 25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örneğiyle hoşgörü kültürü.</a:t>
            </a:r>
            <a:endParaRPr lang="en-US" sz="1300" dirty="0"/>
          </a:p>
        </p:txBody>
      </p:sp>
      <p:sp>
        <p:nvSpPr>
          <p:cNvPr id="32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4</a:t>
            </a:r>
            <a:endParaRPr lang="en-US" sz="900" dirty="0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Deyince Aklına Ne Geliyor?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6766560" cy="416052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4400" y="2103120"/>
            <a:ext cx="6035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Düşün – Eşleş – Paylaş: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914400" y="2697480"/>
            <a:ext cx="411480" cy="41148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385" y="2804465"/>
            <a:ext cx="197510" cy="19751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508760" y="2697480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yemek düşün…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914400" y="3355848"/>
            <a:ext cx="411480" cy="4114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385" y="3462833"/>
            <a:ext cx="197510" cy="19751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508760" y="3355848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bayram ya da kutlama…</a:t>
            </a:r>
            <a:endParaRPr lang="en-US" sz="1500" dirty="0"/>
          </a:p>
        </p:txBody>
      </p:sp>
      <p:sp>
        <p:nvSpPr>
          <p:cNvPr id="14" name="Shape 9"/>
          <p:cNvSpPr/>
          <p:nvPr/>
        </p:nvSpPr>
        <p:spPr>
          <a:xfrm>
            <a:off x="914400" y="4014216"/>
            <a:ext cx="411480" cy="41148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385" y="4121201"/>
            <a:ext cx="197510" cy="197510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508760" y="4014216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kıyafet ya da halk oyunu…</a:t>
            </a:r>
            <a:endParaRPr lang="en-US" sz="1500" dirty="0"/>
          </a:p>
        </p:txBody>
      </p:sp>
      <p:sp>
        <p:nvSpPr>
          <p:cNvPr id="17" name="Shape 11"/>
          <p:cNvSpPr/>
          <p:nvPr/>
        </p:nvSpPr>
        <p:spPr>
          <a:xfrm>
            <a:off x="914400" y="4672584"/>
            <a:ext cx="411480" cy="4114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385" y="4779569"/>
            <a:ext cx="197510" cy="197510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1508760" y="4672584"/>
            <a:ext cx="5486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gelenek ya da görenek…</a:t>
            </a:r>
            <a:endParaRPr lang="en-US" sz="1500" dirty="0"/>
          </a:p>
        </p:txBody>
      </p:sp>
      <p:sp>
        <p:nvSpPr>
          <p:cNvPr id="20" name="Text 13"/>
          <p:cNvSpPr/>
          <p:nvPr/>
        </p:nvSpPr>
        <p:spPr>
          <a:xfrm>
            <a:off x="914400" y="5486400"/>
            <a:ext cx="6035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 saniye düşün, eşinle paylaş, sonra sınıfça toplayalım!</a:t>
            </a:r>
            <a:endParaRPr lang="en-US" sz="1400" dirty="0"/>
          </a:p>
        </p:txBody>
      </p:sp>
      <p:sp>
        <p:nvSpPr>
          <p:cNvPr id="21" name="Shape 14"/>
          <p:cNvSpPr/>
          <p:nvPr/>
        </p:nvSpPr>
        <p:spPr>
          <a:xfrm>
            <a:off x="7543800" y="1874520"/>
            <a:ext cx="4096512" cy="4160520"/>
          </a:xfrm>
          <a:prstGeom prst="roundRect">
            <a:avLst>
              <a:gd name="adj" fmla="val 290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4776" y="2103120"/>
            <a:ext cx="2194560" cy="2194560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7772400" y="4663440"/>
            <a:ext cx="3657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Aklına gelen her şey kültürümüzün bir parçası!</a:t>
            </a:r>
            <a:endParaRPr lang="en-US" sz="1500" dirty="0"/>
          </a:p>
        </p:txBody>
      </p:sp>
      <p:sp>
        <p:nvSpPr>
          <p:cNvPr id="24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5</a:t>
            </a:r>
            <a:endParaRPr lang="en-US" sz="900" dirty="0"/>
          </a:p>
        </p:txBody>
      </p:sp>
      <p:pic>
        <p:nvPicPr>
          <p:cNvPr id="25" name="Image 6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KÜLTÜR KAVRAMI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Nedir?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234440"/>
          </a:xfrm>
          <a:prstGeom prst="roundRect">
            <a:avLst>
              <a:gd name="adj" fmla="val 9630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874520"/>
            <a:ext cx="713232" cy="713232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840" y="2059960"/>
            <a:ext cx="342351" cy="34235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28800" y="1691640"/>
            <a:ext cx="95097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</a:t>
            </a:r>
            <a:r>
              <a:rPr lang="en-US" sz="15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toplumun tarihsel süreç içinde ürettiği ve kuşaktan kuşağa aktardığı her türlü maddi ve manevi özelliklerin bütününe </a:t>
            </a:r>
            <a:r>
              <a:rPr lang="en-US" sz="15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</a:t>
            </a:r>
            <a:r>
              <a:rPr lang="en-US" sz="15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denir.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548640" y="3108960"/>
            <a:ext cx="3566160" cy="2331720"/>
          </a:xfrm>
          <a:prstGeom prst="roundRect">
            <a:avLst>
              <a:gd name="adj" fmla="val 509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874520" y="3401568"/>
            <a:ext cx="914400" cy="91440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2264" y="3639312"/>
            <a:ext cx="438912" cy="43891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85800" y="4434840"/>
            <a:ext cx="32918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 Kültür</a:t>
            </a:r>
            <a:endParaRPr lang="en-US" sz="1700" dirty="0"/>
          </a:p>
        </p:txBody>
      </p:sp>
      <p:sp>
        <p:nvSpPr>
          <p:cNvPr id="12" name="Text 8"/>
          <p:cNvSpPr/>
          <p:nvPr/>
        </p:nvSpPr>
        <p:spPr>
          <a:xfrm>
            <a:off x="777240" y="4846320"/>
            <a:ext cx="3108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Elle tutulan, gözle görülen ögeler.</a:t>
            </a:r>
            <a:endParaRPr lang="en-US" sz="1250" dirty="0"/>
          </a:p>
        </p:txBody>
      </p:sp>
      <p:sp>
        <p:nvSpPr>
          <p:cNvPr id="13" name="Shape 9"/>
          <p:cNvSpPr/>
          <p:nvPr/>
        </p:nvSpPr>
        <p:spPr>
          <a:xfrm>
            <a:off x="4306824" y="3108960"/>
            <a:ext cx="3566160" cy="2331720"/>
          </a:xfrm>
          <a:prstGeom prst="roundRect">
            <a:avLst>
              <a:gd name="adj" fmla="val 509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5632704" y="3401568"/>
            <a:ext cx="914400" cy="9144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0448" y="3639312"/>
            <a:ext cx="438912" cy="438912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4443984" y="4434840"/>
            <a:ext cx="32918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 Kültür</a:t>
            </a:r>
            <a:endParaRPr lang="en-US" sz="1700" dirty="0"/>
          </a:p>
        </p:txBody>
      </p:sp>
      <p:sp>
        <p:nvSpPr>
          <p:cNvPr id="17" name="Text 12"/>
          <p:cNvSpPr/>
          <p:nvPr/>
        </p:nvSpPr>
        <p:spPr>
          <a:xfrm>
            <a:off x="4535424" y="4846320"/>
            <a:ext cx="3108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Duygu, düşünce ve değerlerimiz.</a:t>
            </a:r>
            <a:endParaRPr lang="en-US" sz="1250" dirty="0"/>
          </a:p>
        </p:txBody>
      </p:sp>
      <p:sp>
        <p:nvSpPr>
          <p:cNvPr id="18" name="Shape 13"/>
          <p:cNvSpPr/>
          <p:nvPr/>
        </p:nvSpPr>
        <p:spPr>
          <a:xfrm>
            <a:off x="8065008" y="3108960"/>
            <a:ext cx="3566160" cy="2331720"/>
          </a:xfrm>
          <a:prstGeom prst="roundRect">
            <a:avLst>
              <a:gd name="adj" fmla="val 509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9390888" y="3401568"/>
            <a:ext cx="914400" cy="91440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8632" y="3639312"/>
            <a:ext cx="438912" cy="438912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8202168" y="4434840"/>
            <a:ext cx="32918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Kuşaktan Kuşağa</a:t>
            </a:r>
            <a:endParaRPr lang="en-US" sz="1700" dirty="0"/>
          </a:p>
        </p:txBody>
      </p:sp>
      <p:sp>
        <p:nvSpPr>
          <p:cNvPr id="22" name="Text 16"/>
          <p:cNvSpPr/>
          <p:nvPr/>
        </p:nvSpPr>
        <p:spPr>
          <a:xfrm>
            <a:off x="8293608" y="4846320"/>
            <a:ext cx="3108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Nesilden nesile aktarılır.</a:t>
            </a:r>
            <a:endParaRPr lang="en-US" sz="1250" dirty="0"/>
          </a:p>
        </p:txBody>
      </p:sp>
      <p:sp>
        <p:nvSpPr>
          <p:cNvPr id="23" name="Text 17"/>
          <p:cNvSpPr/>
          <p:nvPr/>
        </p:nvSpPr>
        <p:spPr>
          <a:xfrm>
            <a:off x="548640" y="566928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Kültür, bir milleti diğer milletlerden ayıran ve o toplumu millet yapan en önemli özelliklerden biridir.</a:t>
            </a:r>
            <a:endParaRPr lang="en-US" sz="1400" dirty="0"/>
          </a:p>
        </p:txBody>
      </p:sp>
      <p:sp>
        <p:nvSpPr>
          <p:cNvPr id="24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6</a:t>
            </a:r>
            <a:endParaRPr lang="en-US" sz="900" dirty="0"/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KAVRAMI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 Kültürel Ögelerimiz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260604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45920"/>
            <a:ext cx="457200" cy="1234440"/>
          </a:xfrm>
          <a:prstGeom prst="roundRect">
            <a:avLst>
              <a:gd name="adj" fmla="val 24000"/>
            </a:avLst>
          </a:prstGeom>
          <a:solidFill>
            <a:srgbClr val="E45B4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45920"/>
            <a:ext cx="4572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1143000" y="1645920"/>
            <a:ext cx="19202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Sanat eserlerimiz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3291840" y="1645920"/>
            <a:ext cx="260604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3291840" y="1645920"/>
            <a:ext cx="457200" cy="1234440"/>
          </a:xfrm>
          <a:prstGeom prst="roundRect">
            <a:avLst>
              <a:gd name="adj" fmla="val 24000"/>
            </a:avLst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3291840" y="1645920"/>
            <a:ext cx="4572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3886200" y="1645920"/>
            <a:ext cx="19202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Yemeklerimiz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548640" y="3017520"/>
            <a:ext cx="260604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548640" y="3017520"/>
            <a:ext cx="457200" cy="1234440"/>
          </a:xfrm>
          <a:prstGeom prst="roundRect">
            <a:avLst>
              <a:gd name="adj" fmla="val 24000"/>
            </a:avLst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3017520"/>
            <a:ext cx="4572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1143000" y="3017520"/>
            <a:ext cx="19202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Kıyafetlerimiz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3291840" y="3017520"/>
            <a:ext cx="2606040" cy="1234440"/>
          </a:xfrm>
          <a:prstGeom prst="roundRect">
            <a:avLst>
              <a:gd name="adj" fmla="val 963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3291840" y="3017520"/>
            <a:ext cx="457200" cy="1234440"/>
          </a:xfrm>
          <a:prstGeom prst="roundRect">
            <a:avLst>
              <a:gd name="adj" fmla="val 24000"/>
            </a:avLst>
          </a:prstGeom>
          <a:solidFill>
            <a:srgbClr val="2E2A6B"/>
          </a:solidFill>
          <a:ln/>
        </p:spPr>
      </p:sp>
      <p:sp>
        <p:nvSpPr>
          <p:cNvPr id="18" name="Text 16"/>
          <p:cNvSpPr/>
          <p:nvPr/>
        </p:nvSpPr>
        <p:spPr>
          <a:xfrm>
            <a:off x="3291840" y="3017520"/>
            <a:ext cx="45720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3886200" y="3017520"/>
            <a:ext cx="19202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Mimari eserlerimiz</a:t>
            </a:r>
            <a:endParaRPr lang="en-US" sz="1450" dirty="0"/>
          </a:p>
        </p:txBody>
      </p:sp>
      <p:sp>
        <p:nvSpPr>
          <p:cNvPr id="20" name="Shape 18"/>
          <p:cNvSpPr/>
          <p:nvPr/>
        </p:nvSpPr>
        <p:spPr>
          <a:xfrm>
            <a:off x="6309360" y="1645920"/>
            <a:ext cx="5330952" cy="3063240"/>
          </a:xfrm>
          <a:prstGeom prst="roundRect">
            <a:avLst>
              <a:gd name="adj" fmla="val 298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91656" y="1728216"/>
            <a:ext cx="5166360" cy="2898648"/>
          </a:xfrm>
          <a:prstGeom prst="rect">
            <a:avLst/>
          </a:prstGeom>
        </p:spPr>
      </p:pic>
      <p:sp>
        <p:nvSpPr>
          <p:cNvPr id="22" name="Shape 19"/>
          <p:cNvSpPr/>
          <p:nvPr/>
        </p:nvSpPr>
        <p:spPr>
          <a:xfrm>
            <a:off x="6309360" y="4562856"/>
            <a:ext cx="5330952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23" name="Text 20"/>
          <p:cNvSpPr/>
          <p:nvPr/>
        </p:nvSpPr>
        <p:spPr>
          <a:xfrm>
            <a:off x="6309360" y="4800600"/>
            <a:ext cx="53309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Ebru Sanatı</a:t>
            </a:r>
            <a:endParaRPr lang="en-US" sz="1500" dirty="0"/>
          </a:p>
        </p:txBody>
      </p:sp>
      <p:sp>
        <p:nvSpPr>
          <p:cNvPr id="24" name="Shape 21"/>
          <p:cNvSpPr/>
          <p:nvPr/>
        </p:nvSpPr>
        <p:spPr>
          <a:xfrm>
            <a:off x="548640" y="4480560"/>
            <a:ext cx="5257800" cy="1600200"/>
          </a:xfrm>
          <a:prstGeom prst="roundRect">
            <a:avLst>
              <a:gd name="adj" fmla="val 7429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5" name="Text 22"/>
          <p:cNvSpPr/>
          <p:nvPr/>
        </p:nvSpPr>
        <p:spPr>
          <a:xfrm>
            <a:off x="777240" y="4617720"/>
            <a:ext cx="484632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Ebru, tekneye alınan suyun üzerine boyalarla oluşturulan desenlerin kâğıda aktarılmasıyla yapılan geleneksel bir Türk el sanatıdır.</a:t>
            </a:r>
            <a:endParaRPr lang="en-US" sz="1250" dirty="0"/>
          </a:p>
        </p:txBody>
      </p:sp>
      <p:sp>
        <p:nvSpPr>
          <p:cNvPr id="26" name="Text 23"/>
          <p:cNvSpPr/>
          <p:nvPr/>
        </p:nvSpPr>
        <p:spPr>
          <a:xfrm>
            <a:off x="6309360" y="5138928"/>
            <a:ext cx="533095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Kullanıcının kendi sunumu</a:t>
            </a:r>
            <a:endParaRPr lang="en-US" sz="800" dirty="0"/>
          </a:p>
        </p:txBody>
      </p:sp>
      <p:sp>
        <p:nvSpPr>
          <p:cNvPr id="27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7</a:t>
            </a:r>
            <a:endParaRPr lang="en-US" sz="900" dirty="0"/>
          </a:p>
        </p:txBody>
      </p:sp>
      <p:pic>
        <p:nvPicPr>
          <p:cNvPr id="28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KAVRAMI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 Kültürel Ögelerimiz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44068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822960" y="1965960"/>
            <a:ext cx="640080" cy="6400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381" y="2132381"/>
            <a:ext cx="307238" cy="30723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45920" y="1645920"/>
            <a:ext cx="42062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Dilimiz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6181344" y="1645920"/>
            <a:ext cx="544068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6455664" y="1965960"/>
            <a:ext cx="640080" cy="64008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2085" y="2132381"/>
            <a:ext cx="307238" cy="30723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278624" y="1645920"/>
            <a:ext cx="42062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Tarihimiz</a:t>
            </a:r>
            <a:endParaRPr lang="en-US" sz="1650" dirty="0"/>
          </a:p>
        </p:txBody>
      </p:sp>
      <p:sp>
        <p:nvSpPr>
          <p:cNvPr id="12" name="Shape 8"/>
          <p:cNvSpPr/>
          <p:nvPr/>
        </p:nvSpPr>
        <p:spPr>
          <a:xfrm>
            <a:off x="548640" y="3063240"/>
            <a:ext cx="544068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822960" y="3383280"/>
            <a:ext cx="640080" cy="64008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381" y="3549701"/>
            <a:ext cx="307238" cy="307238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645920" y="3063240"/>
            <a:ext cx="42062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Bayramlarımız</a:t>
            </a:r>
            <a:endParaRPr lang="en-US" sz="1650" dirty="0"/>
          </a:p>
        </p:txBody>
      </p:sp>
      <p:sp>
        <p:nvSpPr>
          <p:cNvPr id="16" name="Shape 11"/>
          <p:cNvSpPr/>
          <p:nvPr/>
        </p:nvSpPr>
        <p:spPr>
          <a:xfrm>
            <a:off x="6181344" y="3063240"/>
            <a:ext cx="5440680" cy="1280160"/>
          </a:xfrm>
          <a:prstGeom prst="roundRect">
            <a:avLst>
              <a:gd name="adj" fmla="val 928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6455664" y="3383280"/>
            <a:ext cx="640080" cy="64008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2085" y="3549701"/>
            <a:ext cx="307238" cy="307238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7278624" y="3063240"/>
            <a:ext cx="42062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Gelenek ve Göreneklerimiz</a:t>
            </a:r>
            <a:endParaRPr lang="en-US" sz="1650" dirty="0"/>
          </a:p>
        </p:txBody>
      </p:sp>
      <p:sp>
        <p:nvSpPr>
          <p:cNvPr id="20" name="Shape 14"/>
          <p:cNvSpPr/>
          <p:nvPr/>
        </p:nvSpPr>
        <p:spPr>
          <a:xfrm>
            <a:off x="548640" y="4526280"/>
            <a:ext cx="11091672" cy="1554480"/>
          </a:xfrm>
          <a:prstGeom prst="roundRect">
            <a:avLst>
              <a:gd name="adj" fmla="val 7647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240" y="4800600"/>
            <a:ext cx="1005840" cy="100584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1965960" y="4709160"/>
            <a:ext cx="932688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  </a:t>
            </a: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Ramazan ve Kurban bayramlarında ailenin büyüğünün evinde toplanılır, büyüklerin elleri öpülerek bayram kutlanır; bu bir saygı göstergesidir.</a:t>
            </a:r>
            <a:endParaRPr lang="en-US" sz="1350" dirty="0"/>
          </a:p>
        </p:txBody>
      </p:sp>
      <p:sp>
        <p:nvSpPr>
          <p:cNvPr id="23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8</a:t>
            </a:r>
            <a:endParaRPr lang="en-US" sz="900" dirty="0"/>
          </a:p>
        </p:txBody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Kültür Avcısı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Aşağıdakiler Türk kültürüne AİT mi?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Bayramda büyüğün elini öpmek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Suşi yemek</a:t>
            </a:r>
            <a:endParaRPr lang="en-US" sz="15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Yağlı güreş yapmak</a:t>
            </a:r>
            <a:endParaRPr lang="en-US" sz="15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 ayakkabıyla girmek</a:t>
            </a:r>
            <a:endParaRPr lang="en-US" sz="15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9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Suşi Japon, ayakkabıyla eve girmek yabancı kültüre ait; diğerleri Türk kültürünün parçasıdır.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Bayramda büyüğün elini öpmek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AİT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Suşi yemek</a:t>
            </a:r>
            <a:endParaRPr lang="en-US" sz="15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Yağlı güreş yapmak</a:t>
            </a:r>
            <a:endParaRPr lang="en-US" sz="15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AİT</a:t>
            </a:r>
            <a:endParaRPr lang="en-US" sz="11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 ayakkabıyla girmek</a:t>
            </a:r>
            <a:endParaRPr lang="en-US" sz="15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DEĞİL</a:t>
            </a:r>
            <a:endParaRPr lang="en-US" sz="11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10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Maddi mi, Manevi mi?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öge MADDİ mi (elle tutulan) yoksa MANEVİ mi (değer)? Grubunla karar ver!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Ebru sanatı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Bayramlarımız</a:t>
            </a:r>
            <a:endParaRPr lang="en-US" sz="15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Mimari eserler</a:t>
            </a:r>
            <a:endParaRPr lang="en-US" sz="15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Dilimiz</a:t>
            </a:r>
            <a:endParaRPr lang="en-US" sz="15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11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Ebru ve mimari elle tutulur → MADDİ. Bayram ve dil değerdir → MANEVİ.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Ebru sanatı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MADDİ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Bayramlarımız</a:t>
            </a:r>
            <a:endParaRPr lang="en-US" sz="15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MANEVİ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Mimari eserler</a:t>
            </a:r>
            <a:endParaRPr lang="en-US" sz="15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MADDİ</a:t>
            </a:r>
            <a:endParaRPr lang="en-US" sz="11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Dilimiz</a:t>
            </a:r>
            <a:endParaRPr lang="en-US" sz="15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MANEVİ</a:t>
            </a:r>
            <a:endParaRPr lang="en-US" sz="11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12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 Kültürler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6766560" cy="4114800"/>
          </a:xfrm>
          <a:prstGeom prst="roundRect">
            <a:avLst>
              <a:gd name="adj" fmla="val 288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40" y="2057400"/>
            <a:ext cx="1188720" cy="118872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2194560" y="2148840"/>
            <a:ext cx="49377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Kültür, bir toplumu millet yapan ve diğer milletlerden ayıran en önemli özelliklerden biridir.</a:t>
            </a:r>
            <a:endParaRPr lang="en-US" sz="1500" dirty="0"/>
          </a:p>
        </p:txBody>
      </p:sp>
      <p:sp>
        <p:nvSpPr>
          <p:cNvPr id="9" name="Shape 5"/>
          <p:cNvSpPr/>
          <p:nvPr/>
        </p:nvSpPr>
        <p:spPr>
          <a:xfrm>
            <a:off x="914400" y="3566160"/>
            <a:ext cx="6035040" cy="0"/>
          </a:xfrm>
          <a:prstGeom prst="line">
            <a:avLst/>
          </a:prstGeom>
          <a:noFill/>
          <a:ln w="19050">
            <a:solidFill>
              <a:srgbClr val="E7E7F5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914400" y="3749040"/>
            <a:ext cx="603504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Köprü Kurma: Yakın çevrende senden farklı bir dili, kıyafeti, yemeği ya da kutlaması olan biriyle karşılaşırsan ne hissedersin? Bu farklılıklara nasıl yaklaşmalısın?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7543800" y="1828800"/>
            <a:ext cx="4096512" cy="4114800"/>
          </a:xfrm>
          <a:prstGeom prst="roundRect">
            <a:avLst>
              <a:gd name="adj" fmla="val 290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Text 8"/>
          <p:cNvSpPr/>
          <p:nvPr/>
        </p:nvSpPr>
        <p:spPr>
          <a:xfrm>
            <a:off x="7772400" y="2057400"/>
            <a:ext cx="3657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Sınıfça Düşün</a:t>
            </a:r>
            <a:endParaRPr lang="en-US" sz="1700" dirty="0"/>
          </a:p>
        </p:txBody>
      </p:sp>
      <p:sp>
        <p:nvSpPr>
          <p:cNvPr id="13" name="Shape 9"/>
          <p:cNvSpPr/>
          <p:nvPr/>
        </p:nvSpPr>
        <p:spPr>
          <a:xfrm>
            <a:off x="7772400" y="269748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1272" y="2816352"/>
            <a:ext cx="219456" cy="219456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8366760" y="2606040"/>
            <a:ext cx="3154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 bir kültürle karşılaştın mı?</a:t>
            </a:r>
            <a:endParaRPr lang="en-US" sz="1350" dirty="0"/>
          </a:p>
        </p:txBody>
      </p:sp>
      <p:sp>
        <p:nvSpPr>
          <p:cNvPr id="16" name="Shape 11"/>
          <p:cNvSpPr/>
          <p:nvPr/>
        </p:nvSpPr>
        <p:spPr>
          <a:xfrm>
            <a:off x="7772400" y="374904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1272" y="3867912"/>
            <a:ext cx="219456" cy="219456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8366760" y="3657600"/>
            <a:ext cx="3154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 hissettin?</a:t>
            </a:r>
            <a:endParaRPr lang="en-US" sz="1350" dirty="0"/>
          </a:p>
        </p:txBody>
      </p:sp>
      <p:sp>
        <p:nvSpPr>
          <p:cNvPr id="19" name="Shape 13"/>
          <p:cNvSpPr/>
          <p:nvPr/>
        </p:nvSpPr>
        <p:spPr>
          <a:xfrm>
            <a:off x="7772400" y="480060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1272" y="4919472"/>
            <a:ext cx="219456" cy="219456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8366760" y="4709160"/>
            <a:ext cx="3154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Nasıl davranmalıyız?</a:t>
            </a:r>
            <a:endParaRPr lang="en-US" sz="1350" dirty="0"/>
          </a:p>
        </p:txBody>
      </p:sp>
      <p:sp>
        <p:nvSpPr>
          <p:cNvPr id="22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13</a:t>
            </a:r>
            <a:endParaRPr lang="en-US" sz="900" dirty="0"/>
          </a:p>
        </p:txBody>
      </p:sp>
      <p:pic>
        <p:nvPicPr>
          <p:cNvPr id="2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FARKLI KÜLTÜRLER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Dünyadan Halk Oyunu Örnekleri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28216"/>
            <a:ext cx="3401568" cy="212140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378561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7" name="Shape 4"/>
          <p:cNvSpPr/>
          <p:nvPr/>
        </p:nvSpPr>
        <p:spPr>
          <a:xfrm>
            <a:off x="731520" y="1783080"/>
            <a:ext cx="146304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sp>
        <p:nvSpPr>
          <p:cNvPr id="8" name="Text 5"/>
          <p:cNvSpPr/>
          <p:nvPr/>
        </p:nvSpPr>
        <p:spPr>
          <a:xfrm>
            <a:off x="731520" y="1783080"/>
            <a:ext cx="14630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TÜRKİYE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548640" y="4023360"/>
            <a:ext cx="3566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Zeybek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685800" y="443484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Ege’ye özgü, ağır ve heybetli.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4306824" y="164592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389120" y="1728216"/>
            <a:ext cx="3401568" cy="2121408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4306824" y="378561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4" name="Shape 10"/>
          <p:cNvSpPr/>
          <p:nvPr/>
        </p:nvSpPr>
        <p:spPr>
          <a:xfrm>
            <a:off x="4489704" y="1783080"/>
            <a:ext cx="1463040" cy="384048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15" name="Text 11"/>
          <p:cNvSpPr/>
          <p:nvPr/>
        </p:nvSpPr>
        <p:spPr>
          <a:xfrm>
            <a:off x="4489704" y="1783080"/>
            <a:ext cx="14630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KKTC</a:t>
            </a:r>
            <a:endParaRPr lang="en-US" sz="1100" dirty="0"/>
          </a:p>
        </p:txBody>
      </p:sp>
      <p:sp>
        <p:nvSpPr>
          <p:cNvPr id="16" name="Text 12"/>
          <p:cNvSpPr/>
          <p:nvPr/>
        </p:nvSpPr>
        <p:spPr>
          <a:xfrm>
            <a:off x="4306824" y="4023360"/>
            <a:ext cx="3566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Kına Sirtosu</a:t>
            </a:r>
            <a:endParaRPr lang="en-US" sz="1700" dirty="0"/>
          </a:p>
        </p:txBody>
      </p:sp>
      <p:sp>
        <p:nvSpPr>
          <p:cNvPr id="17" name="Text 13"/>
          <p:cNvSpPr/>
          <p:nvPr/>
        </p:nvSpPr>
        <p:spPr>
          <a:xfrm>
            <a:off x="4443984" y="443484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Düğün ve kına gecelerinde oynanır.</a:t>
            </a:r>
            <a:endParaRPr lang="en-US" sz="1250" dirty="0"/>
          </a:p>
        </p:txBody>
      </p:sp>
      <p:sp>
        <p:nvSpPr>
          <p:cNvPr id="18" name="Shape 14"/>
          <p:cNvSpPr/>
          <p:nvPr/>
        </p:nvSpPr>
        <p:spPr>
          <a:xfrm>
            <a:off x="8065008" y="164592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147304" y="1728216"/>
            <a:ext cx="3401568" cy="2121408"/>
          </a:xfrm>
          <a:prstGeom prst="rect">
            <a:avLst/>
          </a:prstGeom>
        </p:spPr>
      </p:pic>
      <p:sp>
        <p:nvSpPr>
          <p:cNvPr id="20" name="Shape 15"/>
          <p:cNvSpPr/>
          <p:nvPr/>
        </p:nvSpPr>
        <p:spPr>
          <a:xfrm>
            <a:off x="8065008" y="378561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E9971B"/>
          </a:solidFill>
          <a:ln/>
        </p:spPr>
      </p:sp>
      <p:sp>
        <p:nvSpPr>
          <p:cNvPr id="21" name="Shape 16"/>
          <p:cNvSpPr/>
          <p:nvPr/>
        </p:nvSpPr>
        <p:spPr>
          <a:xfrm>
            <a:off x="8247888" y="1783080"/>
            <a:ext cx="146304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22" name="Text 17"/>
          <p:cNvSpPr/>
          <p:nvPr/>
        </p:nvSpPr>
        <p:spPr>
          <a:xfrm>
            <a:off x="8247888" y="1783080"/>
            <a:ext cx="14630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ÇİN</a:t>
            </a:r>
            <a:endParaRPr lang="en-US" sz="1100" dirty="0"/>
          </a:p>
        </p:txBody>
      </p:sp>
      <p:sp>
        <p:nvSpPr>
          <p:cNvPr id="23" name="Text 18"/>
          <p:cNvSpPr/>
          <p:nvPr/>
        </p:nvSpPr>
        <p:spPr>
          <a:xfrm>
            <a:off x="8065008" y="4023360"/>
            <a:ext cx="3566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Ejderha Dansı</a:t>
            </a:r>
            <a:endParaRPr lang="en-US" sz="1700" dirty="0"/>
          </a:p>
        </p:txBody>
      </p:sp>
      <p:sp>
        <p:nvSpPr>
          <p:cNvPr id="24" name="Text 19"/>
          <p:cNvSpPr/>
          <p:nvPr/>
        </p:nvSpPr>
        <p:spPr>
          <a:xfrm>
            <a:off x="8202168" y="443484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Şenliklerde sopalarla oynanır.</a:t>
            </a:r>
            <a:endParaRPr lang="en-US" sz="1250" dirty="0"/>
          </a:p>
        </p:txBody>
      </p:sp>
      <p:sp>
        <p:nvSpPr>
          <p:cNvPr id="25" name="Shape 20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3684"/>
            </a:avLst>
          </a:prstGeom>
          <a:solidFill>
            <a:srgbClr val="E4E3F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822960" y="5349240"/>
            <a:ext cx="502920" cy="50292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719" y="5479999"/>
            <a:ext cx="241402" cy="241402"/>
          </a:xfrm>
          <a:prstGeom prst="rect">
            <a:avLst/>
          </a:prstGeom>
        </p:spPr>
      </p:pic>
      <p:sp>
        <p:nvSpPr>
          <p:cNvPr id="28" name="Text 22"/>
          <p:cNvSpPr/>
          <p:nvPr/>
        </p:nvSpPr>
        <p:spPr>
          <a:xfrm>
            <a:off x="1508760" y="5212080"/>
            <a:ext cx="98755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 BİLGİ: KKTC ile tarihî ve kültürel bağlarımız olduğu için kültürel özelliklerimiz büyük benzerlik gösterir.</a:t>
            </a:r>
            <a:endParaRPr lang="en-US" sz="1350" dirty="0"/>
          </a:p>
        </p:txBody>
      </p:sp>
      <p:sp>
        <p:nvSpPr>
          <p:cNvPr id="29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14</a:t>
            </a:r>
            <a:endParaRPr lang="en-US" sz="9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FARKLI KÜLTÜRLER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Kültürlerin Karşılaştırılması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139696" cy="868680"/>
          </a:xfrm>
          <a:prstGeom prst="roundRect">
            <a:avLst>
              <a:gd name="adj" fmla="val 8421"/>
            </a:avLst>
          </a:prstGeom>
          <a:solidFill>
            <a:srgbClr val="F3F4FB"/>
          </a:solidFill>
          <a:ln/>
        </p:spPr>
      </p:sp>
      <p:sp>
        <p:nvSpPr>
          <p:cNvPr id="5" name="Shape 3"/>
          <p:cNvSpPr/>
          <p:nvPr/>
        </p:nvSpPr>
        <p:spPr>
          <a:xfrm>
            <a:off x="2743200" y="1691640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E45B4E"/>
          </a:solidFill>
          <a:ln/>
        </p:spPr>
      </p:sp>
      <p:sp>
        <p:nvSpPr>
          <p:cNvPr id="6" name="Text 4"/>
          <p:cNvSpPr/>
          <p:nvPr/>
        </p:nvSpPr>
        <p:spPr>
          <a:xfrm>
            <a:off x="2743200" y="1691640"/>
            <a:ext cx="29108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TÜRKİYE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708904" y="1691640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5708904" y="1691640"/>
            <a:ext cx="29108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KKTC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8674608" y="1691640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2E2A6B"/>
          </a:solidFill>
          <a:ln/>
        </p:spPr>
      </p:sp>
      <p:sp>
        <p:nvSpPr>
          <p:cNvPr id="10" name="Text 8"/>
          <p:cNvSpPr/>
          <p:nvPr/>
        </p:nvSpPr>
        <p:spPr>
          <a:xfrm>
            <a:off x="8674608" y="1691640"/>
            <a:ext cx="29108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RUSYA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548640" y="2633472"/>
            <a:ext cx="2139696" cy="868680"/>
          </a:xfrm>
          <a:prstGeom prst="roundRect">
            <a:avLst>
              <a:gd name="adj" fmla="val 8421"/>
            </a:avLst>
          </a:prstGeom>
          <a:solidFill>
            <a:srgbClr val="E4E3F2"/>
          </a:solidFill>
          <a:ln/>
        </p:spPr>
      </p:sp>
      <p:sp>
        <p:nvSpPr>
          <p:cNvPr id="12" name="Text 10"/>
          <p:cNvSpPr/>
          <p:nvPr/>
        </p:nvSpPr>
        <p:spPr>
          <a:xfrm>
            <a:off x="640080" y="2633472"/>
            <a:ext cx="195681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Kıyafet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2743200" y="2633472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2834640" y="2633472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Cepken, şalvar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5708904" y="2633472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5800344" y="2633472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Bindallı, cepken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8674608" y="2633472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8766048" y="2633472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Sarafan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548640" y="3575304"/>
            <a:ext cx="2139696" cy="868680"/>
          </a:xfrm>
          <a:prstGeom prst="roundRect">
            <a:avLst>
              <a:gd name="adj" fmla="val 8421"/>
            </a:avLst>
          </a:prstGeom>
          <a:solidFill>
            <a:srgbClr val="E4E3F2"/>
          </a:solidFill>
          <a:ln/>
        </p:spPr>
      </p:sp>
      <p:sp>
        <p:nvSpPr>
          <p:cNvPr id="20" name="Text 18"/>
          <p:cNvSpPr/>
          <p:nvPr/>
        </p:nvSpPr>
        <p:spPr>
          <a:xfrm>
            <a:off x="640080" y="3575304"/>
            <a:ext cx="195681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Yiyecek</a:t>
            </a:r>
            <a:endParaRPr lang="en-US" sz="1400" dirty="0"/>
          </a:p>
        </p:txBody>
      </p:sp>
      <p:sp>
        <p:nvSpPr>
          <p:cNvPr id="21" name="Shape 19"/>
          <p:cNvSpPr/>
          <p:nvPr/>
        </p:nvSpPr>
        <p:spPr>
          <a:xfrm>
            <a:off x="2743200" y="3575304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2834640" y="3575304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Baklava, mantı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5708904" y="3575304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Text 22"/>
          <p:cNvSpPr/>
          <p:nvPr/>
        </p:nvSpPr>
        <p:spPr>
          <a:xfrm>
            <a:off x="5800344" y="3575304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Hellim peyniri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8674608" y="3575304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8766048" y="3575304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Zeytin salatası</a:t>
            </a:r>
            <a:endParaRPr lang="en-US" sz="1300" dirty="0"/>
          </a:p>
        </p:txBody>
      </p:sp>
      <p:sp>
        <p:nvSpPr>
          <p:cNvPr id="27" name="Shape 25"/>
          <p:cNvSpPr/>
          <p:nvPr/>
        </p:nvSpPr>
        <p:spPr>
          <a:xfrm>
            <a:off x="548640" y="4517136"/>
            <a:ext cx="2139696" cy="868680"/>
          </a:xfrm>
          <a:prstGeom prst="roundRect">
            <a:avLst>
              <a:gd name="adj" fmla="val 8421"/>
            </a:avLst>
          </a:prstGeom>
          <a:solidFill>
            <a:srgbClr val="E4E3F2"/>
          </a:solidFill>
          <a:ln/>
        </p:spPr>
      </p:sp>
      <p:sp>
        <p:nvSpPr>
          <p:cNvPr id="28" name="Text 26"/>
          <p:cNvSpPr/>
          <p:nvPr/>
        </p:nvSpPr>
        <p:spPr>
          <a:xfrm>
            <a:off x="640080" y="4517136"/>
            <a:ext cx="195681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Müzik Aleti</a:t>
            </a:r>
            <a:endParaRPr lang="en-US" sz="1400" dirty="0"/>
          </a:p>
        </p:txBody>
      </p:sp>
      <p:sp>
        <p:nvSpPr>
          <p:cNvPr id="29" name="Shape 27"/>
          <p:cNvSpPr/>
          <p:nvPr/>
        </p:nvSpPr>
        <p:spPr>
          <a:xfrm>
            <a:off x="2743200" y="4517136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0" name="Text 28"/>
          <p:cNvSpPr/>
          <p:nvPr/>
        </p:nvSpPr>
        <p:spPr>
          <a:xfrm>
            <a:off x="2834640" y="4517136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Saz, zurna</a:t>
            </a:r>
            <a:endParaRPr lang="en-US" sz="1300" dirty="0"/>
          </a:p>
        </p:txBody>
      </p:sp>
      <p:sp>
        <p:nvSpPr>
          <p:cNvPr id="31" name="Shape 29"/>
          <p:cNvSpPr/>
          <p:nvPr/>
        </p:nvSpPr>
        <p:spPr>
          <a:xfrm>
            <a:off x="5708904" y="4517136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2" name="Text 30"/>
          <p:cNvSpPr/>
          <p:nvPr/>
        </p:nvSpPr>
        <p:spPr>
          <a:xfrm>
            <a:off x="5800344" y="4517136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Darbuka, ud</a:t>
            </a:r>
            <a:endParaRPr lang="en-US" sz="1300" dirty="0"/>
          </a:p>
        </p:txBody>
      </p:sp>
      <p:sp>
        <p:nvSpPr>
          <p:cNvPr id="33" name="Shape 31"/>
          <p:cNvSpPr/>
          <p:nvPr/>
        </p:nvSpPr>
        <p:spPr>
          <a:xfrm>
            <a:off x="8674608" y="4517136"/>
            <a:ext cx="2910840" cy="868680"/>
          </a:xfrm>
          <a:prstGeom prst="roundRect">
            <a:avLst>
              <a:gd name="adj" fmla="val 842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4" name="Text 32"/>
          <p:cNvSpPr/>
          <p:nvPr/>
        </p:nvSpPr>
        <p:spPr>
          <a:xfrm>
            <a:off x="8766048" y="4517136"/>
            <a:ext cx="2727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Balalayka</a:t>
            </a:r>
            <a:endParaRPr lang="en-US" sz="1300" dirty="0"/>
          </a:p>
        </p:txBody>
      </p:sp>
      <p:sp>
        <p:nvSpPr>
          <p:cNvPr id="35" name="Text 33"/>
          <p:cNvSpPr/>
          <p:nvPr/>
        </p:nvSpPr>
        <p:spPr>
          <a:xfrm>
            <a:off x="548640" y="585216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 ile KKTC arasındaki benzerlik, tarihî ve kültürel bağların bir sonucudur.</a:t>
            </a:r>
            <a:endParaRPr lang="en-US" sz="1300" dirty="0"/>
          </a:p>
        </p:txBody>
      </p:sp>
      <p:sp>
        <p:nvSpPr>
          <p:cNvPr id="36" name="Text 3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15</a:t>
            </a:r>
            <a:endParaRPr lang="en-US" sz="900" dirty="0"/>
          </a:p>
        </p:txBody>
      </p:sp>
      <p:pic>
        <p:nvPicPr>
          <p:cNvPr id="37" name="Image 0" descr="preencoded.png"/>
          <p:cNvPicPr>
            <a:picLocks noChangeAspect="1"/>
          </p:cNvPicPr>
          <p:nvPr/>
        </p:nvPicPr>
        <p:blipFill>
          <a:blip r:embed="rId3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MİNİ TARTIŞMA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İşaret, Farklı Anlamlar</a:t>
            </a:r>
            <a:endParaRPr lang="en-US" sz="30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6944" y="1783080"/>
            <a:ext cx="1645920" cy="1645920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548640" y="3566160"/>
            <a:ext cx="5440680" cy="1554480"/>
          </a:xfrm>
          <a:prstGeom prst="roundRect">
            <a:avLst>
              <a:gd name="adj" fmla="val 764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4"/>
          <p:cNvSpPr/>
          <p:nvPr/>
        </p:nvSpPr>
        <p:spPr>
          <a:xfrm>
            <a:off x="548640" y="3566160"/>
            <a:ext cx="5440680" cy="54864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9" name="Text 5"/>
          <p:cNvSpPr/>
          <p:nvPr/>
        </p:nvSpPr>
        <p:spPr>
          <a:xfrm>
            <a:off x="548640" y="3566160"/>
            <a:ext cx="5440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ABD ve Batı’da</a:t>
            </a:r>
            <a:endParaRPr lang="en-US" sz="1400" dirty="0"/>
          </a:p>
        </p:txBody>
      </p:sp>
      <p:sp>
        <p:nvSpPr>
          <p:cNvPr id="10" name="Text 6"/>
          <p:cNvSpPr/>
          <p:nvPr/>
        </p:nvSpPr>
        <p:spPr>
          <a:xfrm>
            <a:off x="548640" y="4160520"/>
            <a:ext cx="5440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“Tamam / Harika”</a:t>
            </a:r>
            <a:endParaRPr lang="en-US" sz="1900" dirty="0"/>
          </a:p>
        </p:txBody>
      </p:sp>
      <p:sp>
        <p:nvSpPr>
          <p:cNvPr id="11" name="Shape 7"/>
          <p:cNvSpPr/>
          <p:nvPr/>
        </p:nvSpPr>
        <p:spPr>
          <a:xfrm>
            <a:off x="6199632" y="3566160"/>
            <a:ext cx="5440680" cy="1554480"/>
          </a:xfrm>
          <a:prstGeom prst="roundRect">
            <a:avLst>
              <a:gd name="adj" fmla="val 764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8"/>
          <p:cNvSpPr/>
          <p:nvPr/>
        </p:nvSpPr>
        <p:spPr>
          <a:xfrm>
            <a:off x="6199632" y="3566160"/>
            <a:ext cx="5440680" cy="54864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3" name="Text 9"/>
          <p:cNvSpPr/>
          <p:nvPr/>
        </p:nvSpPr>
        <p:spPr>
          <a:xfrm>
            <a:off x="6199632" y="3566160"/>
            <a:ext cx="5440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Bazı ülkelerde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6199632" y="4160520"/>
            <a:ext cx="54406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“Hadi Oradan” (kaba)</a:t>
            </a:r>
            <a:endParaRPr lang="en-US" sz="1900" dirty="0"/>
          </a:p>
        </p:txBody>
      </p:sp>
      <p:sp>
        <p:nvSpPr>
          <p:cNvPr id="15" name="Text 11"/>
          <p:cNvSpPr/>
          <p:nvPr/>
        </p:nvSpPr>
        <p:spPr>
          <a:xfrm>
            <a:off x="548640" y="5349240"/>
            <a:ext cx="1109167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Aynı işaret bile kültürden kültüre farklı anlamlar taşıyabilir. Peki farklılıklara nasıl davranmalıyız?</a:t>
            </a:r>
            <a:endParaRPr lang="en-US" sz="1450" dirty="0"/>
          </a:p>
        </p:txBody>
      </p:sp>
      <p:sp>
        <p:nvSpPr>
          <p:cNvPr id="16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16</a:t>
            </a:r>
            <a:endParaRPr lang="en-US" sz="900" dirty="0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Saygı Elçisi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tutum DOĞRU, hangisi YANLIŞ?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Farklılıkları ön yargıyla değerlendirmeliyiz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5330092" y="2724912"/>
            <a:ext cx="522068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5238652" y="2724912"/>
            <a:ext cx="613507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farklılık bir zenginliktir</a:t>
            </a:r>
            <a:endParaRPr lang="en-US" sz="1500" dirty="0"/>
          </a:p>
        </p:txBody>
      </p:sp>
      <p:sp>
        <p:nvSpPr>
          <p:cNvPr id="17" name="Shape 12"/>
          <p:cNvSpPr/>
          <p:nvPr/>
        </p:nvSpPr>
        <p:spPr>
          <a:xfrm>
            <a:off x="10949354" y="2724912"/>
            <a:ext cx="53551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949352" y="2724912"/>
            <a:ext cx="535511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kurarak saygı göstermeliyiz</a:t>
            </a:r>
            <a:endParaRPr lang="en-US" sz="1500" dirty="0"/>
          </a:p>
        </p:txBody>
      </p:sp>
      <p:sp>
        <p:nvSpPr>
          <p:cNvPr id="23" name="Shape 17"/>
          <p:cNvSpPr/>
          <p:nvPr/>
        </p:nvSpPr>
        <p:spPr>
          <a:xfrm>
            <a:off x="5238652" y="4425696"/>
            <a:ext cx="54395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5134708" y="4462272"/>
            <a:ext cx="71745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9159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 bizim gibi yaşamalı</a:t>
            </a:r>
            <a:endParaRPr lang="en-US" sz="1500" dirty="0"/>
          </a:p>
        </p:txBody>
      </p:sp>
      <p:sp>
        <p:nvSpPr>
          <p:cNvPr id="29" name="Shape 22"/>
          <p:cNvSpPr/>
          <p:nvPr/>
        </p:nvSpPr>
        <p:spPr>
          <a:xfrm>
            <a:off x="10949354" y="4462272"/>
            <a:ext cx="53551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871200" y="4462272"/>
            <a:ext cx="613664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17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 yargı ve dayatma YANLIŞ; farklılığı zenginlik görmek ve empati DOĞRU tutumdur.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Farklılıkları ön yargıyla değerlendirmeliyiz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5189414" y="2724912"/>
            <a:ext cx="662745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2" name="Text 8"/>
          <p:cNvSpPr/>
          <p:nvPr/>
        </p:nvSpPr>
        <p:spPr>
          <a:xfrm>
            <a:off x="5189414" y="2724912"/>
            <a:ext cx="662745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farklılık bir zenginliktir</a:t>
            </a:r>
            <a:endParaRPr lang="en-US" sz="15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 kurarak saygı göstermeliyiz</a:t>
            </a:r>
            <a:endParaRPr lang="en-US" sz="1500" dirty="0"/>
          </a:p>
        </p:txBody>
      </p:sp>
      <p:sp>
        <p:nvSpPr>
          <p:cNvPr id="23" name="Shape 17"/>
          <p:cNvSpPr/>
          <p:nvPr/>
        </p:nvSpPr>
        <p:spPr>
          <a:xfrm>
            <a:off x="5072184" y="4462272"/>
            <a:ext cx="779976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5072184" y="4462272"/>
            <a:ext cx="779975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Herkes bizim gibi yaşamalı</a:t>
            </a:r>
            <a:endParaRPr lang="en-US" sz="15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18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BIRLIKTE YAŞAMA VE TARIH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 Bir Örnek: Osmanlı Devleti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2679192" cy="1645920"/>
          </a:xfrm>
          <a:prstGeom prst="roundRect">
            <a:avLst>
              <a:gd name="adj" fmla="val 72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548640" y="1783080"/>
            <a:ext cx="26791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1299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640080" y="2651760"/>
            <a:ext cx="249631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Kuruluş yılı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3346704" y="1645920"/>
            <a:ext cx="2679192" cy="1645920"/>
          </a:xfrm>
          <a:prstGeom prst="roundRect">
            <a:avLst>
              <a:gd name="adj" fmla="val 72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3346704" y="1783080"/>
            <a:ext cx="26791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600</a:t>
            </a:r>
            <a:endParaRPr lang="en-US" sz="4000" dirty="0"/>
          </a:p>
        </p:txBody>
      </p:sp>
      <p:sp>
        <p:nvSpPr>
          <p:cNvPr id="9" name="Text 7"/>
          <p:cNvSpPr/>
          <p:nvPr/>
        </p:nvSpPr>
        <p:spPr>
          <a:xfrm>
            <a:off x="3438144" y="2651760"/>
            <a:ext cx="249631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Yıl hüküm sürdü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144768" y="1645920"/>
            <a:ext cx="2679192" cy="1645920"/>
          </a:xfrm>
          <a:prstGeom prst="roundRect">
            <a:avLst>
              <a:gd name="adj" fmla="val 72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6144768" y="1783080"/>
            <a:ext cx="26791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4000" dirty="0"/>
          </a:p>
        </p:txBody>
      </p:sp>
      <p:sp>
        <p:nvSpPr>
          <p:cNvPr id="12" name="Text 10"/>
          <p:cNvSpPr/>
          <p:nvPr/>
        </p:nvSpPr>
        <p:spPr>
          <a:xfrm>
            <a:off x="6236208" y="2651760"/>
            <a:ext cx="249631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Kıtada toprak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8942832" y="1645920"/>
            <a:ext cx="2679192" cy="1645920"/>
          </a:xfrm>
          <a:prstGeom prst="roundRect">
            <a:avLst>
              <a:gd name="adj" fmla="val 722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8942832" y="1783080"/>
            <a:ext cx="26791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72</a:t>
            </a:r>
            <a:endParaRPr lang="en-US" sz="4000" dirty="0"/>
          </a:p>
        </p:txBody>
      </p:sp>
      <p:sp>
        <p:nvSpPr>
          <p:cNvPr id="15" name="Text 13"/>
          <p:cNvSpPr/>
          <p:nvPr/>
        </p:nvSpPr>
        <p:spPr>
          <a:xfrm>
            <a:off x="9034272" y="2651760"/>
            <a:ext cx="249631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 millet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48640" y="3520440"/>
            <a:ext cx="5330952" cy="2560320"/>
          </a:xfrm>
          <a:prstGeom prst="roundRect">
            <a:avLst>
              <a:gd name="adj" fmla="val 357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3602736"/>
            <a:ext cx="5166360" cy="2395728"/>
          </a:xfrm>
          <a:prstGeom prst="rect">
            <a:avLst/>
          </a:prstGeom>
        </p:spPr>
      </p:pic>
      <p:sp>
        <p:nvSpPr>
          <p:cNvPr id="18" name="Shape 15"/>
          <p:cNvSpPr/>
          <p:nvPr/>
        </p:nvSpPr>
        <p:spPr>
          <a:xfrm>
            <a:off x="548640" y="5934456"/>
            <a:ext cx="5330952" cy="146304"/>
          </a:xfrm>
          <a:prstGeom prst="roundRect">
            <a:avLst>
              <a:gd name="adj" fmla="val 31250"/>
            </a:avLst>
          </a:prstGeom>
          <a:solidFill>
            <a:srgbClr val="2E2A6B"/>
          </a:solidFill>
          <a:ln/>
        </p:spPr>
      </p:sp>
      <p:sp>
        <p:nvSpPr>
          <p:cNvPr id="19" name="Shape 16"/>
          <p:cNvSpPr/>
          <p:nvPr/>
        </p:nvSpPr>
        <p:spPr>
          <a:xfrm>
            <a:off x="6035040" y="3520440"/>
            <a:ext cx="5605272" cy="2560320"/>
          </a:xfrm>
          <a:prstGeom prst="roundRect">
            <a:avLst>
              <a:gd name="adj" fmla="val 4643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Text 17"/>
          <p:cNvSpPr/>
          <p:nvPr/>
        </p:nvSpPr>
        <p:spPr>
          <a:xfrm>
            <a:off x="6309360" y="3703320"/>
            <a:ext cx="512064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Üç kıtada toprakları olan Osmanlı Devleti’nin hâkim olduğu topraklarda bugün 50 devlet vardır. Dili, dini ve kültürü farklı 72 milletten oluşan bu devlet, farklılıklara saygılı tutumu sayesinde asırlarca ayakta kaldı.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19</a:t>
            </a:r>
            <a:endParaRPr lang="en-US" sz="900" dirty="0"/>
          </a:p>
        </p:txBody>
      </p:sp>
      <p:pic>
        <p:nvPicPr>
          <p:cNvPr id="22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BIRLIKTE YAŞAMA VE TARIH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Cami, Kilise ve Sinagog Yan Yana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737360" cy="2011680"/>
          </a:xfrm>
          <a:prstGeom prst="roundRect">
            <a:avLst>
              <a:gd name="adj" fmla="val 684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" y="1874520"/>
            <a:ext cx="914400" cy="9144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31089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Cami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2423160" y="1645920"/>
            <a:ext cx="1737360" cy="2011680"/>
          </a:xfrm>
          <a:prstGeom prst="roundRect">
            <a:avLst>
              <a:gd name="adj" fmla="val 684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4640" y="1874520"/>
            <a:ext cx="914400" cy="91440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423160" y="31089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Kilise</a:t>
            </a:r>
            <a:endParaRPr lang="en-US" sz="1400" dirty="0"/>
          </a:p>
        </p:txBody>
      </p:sp>
      <p:sp>
        <p:nvSpPr>
          <p:cNvPr id="10" name="Shape 6"/>
          <p:cNvSpPr/>
          <p:nvPr/>
        </p:nvSpPr>
        <p:spPr>
          <a:xfrm>
            <a:off x="4297680" y="1645920"/>
            <a:ext cx="1737360" cy="2011680"/>
          </a:xfrm>
          <a:prstGeom prst="roundRect">
            <a:avLst>
              <a:gd name="adj" fmla="val 6842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9160" y="1874520"/>
            <a:ext cx="914400" cy="91440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297680" y="31089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Sinagog</a:t>
            </a:r>
            <a:endParaRPr lang="en-US" sz="1400" dirty="0"/>
          </a:p>
        </p:txBody>
      </p:sp>
      <p:sp>
        <p:nvSpPr>
          <p:cNvPr id="13" name="Shape 8"/>
          <p:cNvSpPr/>
          <p:nvPr/>
        </p:nvSpPr>
        <p:spPr>
          <a:xfrm>
            <a:off x="6309360" y="1645920"/>
            <a:ext cx="5330952" cy="2651760"/>
          </a:xfrm>
          <a:prstGeom prst="roundRect">
            <a:avLst>
              <a:gd name="adj" fmla="val 34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391656" y="1728216"/>
            <a:ext cx="5166360" cy="2487168"/>
          </a:xfrm>
          <a:prstGeom prst="rect">
            <a:avLst/>
          </a:prstGeom>
        </p:spPr>
      </p:pic>
      <p:sp>
        <p:nvSpPr>
          <p:cNvPr id="15" name="Shape 9"/>
          <p:cNvSpPr/>
          <p:nvPr/>
        </p:nvSpPr>
        <p:spPr>
          <a:xfrm>
            <a:off x="6309360" y="4151376"/>
            <a:ext cx="5330952" cy="146304"/>
          </a:xfrm>
          <a:prstGeom prst="roundRect">
            <a:avLst>
              <a:gd name="adj" fmla="val 31250"/>
            </a:avLst>
          </a:prstGeom>
          <a:solidFill>
            <a:srgbClr val="2E2A6B"/>
          </a:solidFill>
          <a:ln/>
        </p:spPr>
      </p:sp>
      <p:sp>
        <p:nvSpPr>
          <p:cNvPr id="16" name="Text 10"/>
          <p:cNvSpPr/>
          <p:nvPr/>
        </p:nvSpPr>
        <p:spPr>
          <a:xfrm>
            <a:off x="6309360" y="4370832"/>
            <a:ext cx="53309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Üsküdar Kuzguncuk’ta bu yapılar bugün hâlâ yan yanadır.</a:t>
            </a:r>
            <a:endParaRPr lang="en-US" sz="1200" dirty="0"/>
          </a:p>
        </p:txBody>
      </p:sp>
      <p:sp>
        <p:nvSpPr>
          <p:cNvPr id="17" name="Shape 11"/>
          <p:cNvSpPr/>
          <p:nvPr/>
        </p:nvSpPr>
        <p:spPr>
          <a:xfrm>
            <a:off x="548640" y="3931920"/>
            <a:ext cx="5330952" cy="2148840"/>
          </a:xfrm>
          <a:prstGeom prst="roundRect">
            <a:avLst>
              <a:gd name="adj" fmla="val 553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Text 12"/>
          <p:cNvSpPr/>
          <p:nvPr/>
        </p:nvSpPr>
        <p:spPr>
          <a:xfrm>
            <a:off x="777240" y="4114800"/>
            <a:ext cx="4873752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Osmanlı’da cami, kilise ve sinagog aynı sokakta yer alabiliyordu.</a:t>
            </a:r>
            <a:endParaRPr lang="en-US" sz="1350" dirty="0"/>
          </a:p>
        </p:txBody>
      </p:sp>
      <p:sp>
        <p:nvSpPr>
          <p:cNvPr id="19" name="Text 13"/>
          <p:cNvSpPr/>
          <p:nvPr/>
        </p:nvSpPr>
        <p:spPr>
          <a:xfrm>
            <a:off x="777240" y="4937760"/>
            <a:ext cx="4873752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“Ben tebaamdan Müslümanları camide, Hristiyanları kilisede, Musevileri havrada görmek isterim.”  — II. Mahmut</a:t>
            </a:r>
            <a:endParaRPr lang="en-US" sz="1250" dirty="0"/>
          </a:p>
        </p:txBody>
      </p:sp>
      <p:sp>
        <p:nvSpPr>
          <p:cNvPr id="20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20</a:t>
            </a:r>
            <a:endParaRPr lang="en-US" sz="900" dirty="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BIRLIKTE YAŞAMA KÜLTÜRÜ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Saygı Duyulan Yerlerde…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868680" y="2075688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650" y="228965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20240" y="169164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zenginlik oluşur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6181344" y="169164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6501384" y="2075688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354" y="2289658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552944" y="169164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Güven ve empati gelişir</a:t>
            </a:r>
            <a:endParaRPr lang="en-US" sz="1650" dirty="0"/>
          </a:p>
        </p:txBody>
      </p:sp>
      <p:sp>
        <p:nvSpPr>
          <p:cNvPr id="12" name="Shape 8"/>
          <p:cNvSpPr/>
          <p:nvPr/>
        </p:nvSpPr>
        <p:spPr>
          <a:xfrm>
            <a:off x="548640" y="347472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868680" y="385876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650" y="4072738"/>
            <a:ext cx="395021" cy="39502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920240" y="347472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ve dayanışma artar</a:t>
            </a:r>
            <a:endParaRPr lang="en-US" sz="1650" dirty="0"/>
          </a:p>
        </p:txBody>
      </p:sp>
      <p:sp>
        <p:nvSpPr>
          <p:cNvPr id="16" name="Shape 11"/>
          <p:cNvSpPr/>
          <p:nvPr/>
        </p:nvSpPr>
        <p:spPr>
          <a:xfrm>
            <a:off x="6181344" y="3474720"/>
            <a:ext cx="5440680" cy="1600200"/>
          </a:xfrm>
          <a:prstGeom prst="roundRect">
            <a:avLst>
              <a:gd name="adj" fmla="val 74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6501384" y="3858768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354" y="4072738"/>
            <a:ext cx="395021" cy="39502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7552944" y="3474720"/>
            <a:ext cx="393192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 ve beraberlik güçlenir</a:t>
            </a:r>
            <a:endParaRPr lang="en-US" sz="1650" dirty="0"/>
          </a:p>
        </p:txBody>
      </p:sp>
      <p:sp>
        <p:nvSpPr>
          <p:cNvPr id="20" name="Text 14"/>
          <p:cNvSpPr/>
          <p:nvPr/>
        </p:nvSpPr>
        <p:spPr>
          <a:xfrm>
            <a:off x="548640" y="55321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çeşitliliğe saygı, güçlü ve huzurlu bir toplumun temel taşıdır.</a:t>
            </a:r>
            <a:endParaRPr lang="en-US" sz="1400" dirty="0"/>
          </a:p>
        </p:txBody>
      </p:sp>
      <p:sp>
        <p:nvSpPr>
          <p:cNvPr id="21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21</a:t>
            </a:r>
            <a:endParaRPr lang="en-US" sz="900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548640" y="1920240"/>
            <a:ext cx="3566160" cy="2743200"/>
          </a:xfrm>
          <a:prstGeom prst="roundRect">
            <a:avLst>
              <a:gd name="adj" fmla="val 4333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1828800" y="2194560"/>
            <a:ext cx="1005840" cy="10058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318" y="2456078"/>
            <a:ext cx="482803" cy="482803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640080" y="3291840"/>
            <a:ext cx="33832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777240" y="3794760"/>
            <a:ext cx="3108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 + manevi değerlerimiz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4160520" y="306324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3" name="Shape 10"/>
          <p:cNvSpPr/>
          <p:nvPr/>
        </p:nvSpPr>
        <p:spPr>
          <a:xfrm>
            <a:off x="4526280" y="1920240"/>
            <a:ext cx="3566160" cy="2743200"/>
          </a:xfrm>
          <a:prstGeom prst="roundRect">
            <a:avLst>
              <a:gd name="adj" fmla="val 4333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5806440" y="2194560"/>
            <a:ext cx="1005840" cy="10058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7958" y="2456078"/>
            <a:ext cx="482803" cy="482803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617720" y="3291840"/>
            <a:ext cx="33832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SAYGI</a:t>
            </a:r>
            <a:endParaRPr lang="en-US" sz="1600" dirty="0"/>
          </a:p>
        </p:txBody>
      </p:sp>
      <p:sp>
        <p:nvSpPr>
          <p:cNvPr id="17" name="Text 13"/>
          <p:cNvSpPr/>
          <p:nvPr/>
        </p:nvSpPr>
        <p:spPr>
          <a:xfrm>
            <a:off x="4754880" y="3794760"/>
            <a:ext cx="3108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Farklılıklara empati ve hoşgörü</a:t>
            </a:r>
            <a:endParaRPr lang="en-US" sz="1200" dirty="0"/>
          </a:p>
        </p:txBody>
      </p:sp>
      <p:sp>
        <p:nvSpPr>
          <p:cNvPr id="18" name="Shape 14"/>
          <p:cNvSpPr/>
          <p:nvPr/>
        </p:nvSpPr>
        <p:spPr>
          <a:xfrm>
            <a:off x="8138160" y="306324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9" name="Shape 15"/>
          <p:cNvSpPr/>
          <p:nvPr/>
        </p:nvSpPr>
        <p:spPr>
          <a:xfrm>
            <a:off x="8503920" y="1920240"/>
            <a:ext cx="3566160" cy="2743200"/>
          </a:xfrm>
          <a:prstGeom prst="roundRect">
            <a:avLst>
              <a:gd name="adj" fmla="val 4333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9784080" y="2194560"/>
            <a:ext cx="1005840" cy="10058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5598" y="2456078"/>
            <a:ext cx="482803" cy="482803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8595360" y="3291840"/>
            <a:ext cx="33832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BİRLİKTE YAŞAMA</a:t>
            </a:r>
            <a:endParaRPr lang="en-US" sz="1600" dirty="0"/>
          </a:p>
        </p:txBody>
      </p:sp>
      <p:sp>
        <p:nvSpPr>
          <p:cNvPr id="23" name="Text 18"/>
          <p:cNvSpPr/>
          <p:nvPr/>
        </p:nvSpPr>
        <p:spPr>
          <a:xfrm>
            <a:off x="8732520" y="3794760"/>
            <a:ext cx="3108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Huzurlu, güçlü ve zengin toplum</a:t>
            </a:r>
            <a:endParaRPr lang="en-US" sz="1200" dirty="0"/>
          </a:p>
        </p:txBody>
      </p:sp>
      <p:sp>
        <p:nvSpPr>
          <p:cNvPr id="24" name="Shape 19"/>
          <p:cNvSpPr/>
          <p:nvPr/>
        </p:nvSpPr>
        <p:spPr>
          <a:xfrm>
            <a:off x="548640" y="5074920"/>
            <a:ext cx="11091672" cy="914400"/>
          </a:xfrm>
          <a:prstGeom prst="roundRect">
            <a:avLst>
              <a:gd name="adj" fmla="val 12000"/>
            </a:avLst>
          </a:prstGeom>
          <a:solidFill>
            <a:srgbClr val="E9971B"/>
          </a:solidFill>
          <a:ln/>
        </p:spPr>
      </p:sp>
      <p:sp>
        <p:nvSpPr>
          <p:cNvPr id="25" name="Text 20"/>
          <p:cNvSpPr/>
          <p:nvPr/>
        </p:nvSpPr>
        <p:spPr>
          <a:xfrm>
            <a:off x="822960" y="5074920"/>
            <a:ext cx="10515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Kültürümüzü tanırız  →  farklılıklara saygı gösteririz  →  birlikte huzur içinde yaşarız.</a:t>
            </a:r>
            <a:endParaRPr lang="en-US" sz="1550" dirty="0"/>
          </a:p>
        </p:txBody>
      </p:sp>
      <p:sp>
        <p:nvSpPr>
          <p:cNvPr id="26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22</a:t>
            </a:r>
            <a:endParaRPr lang="en-US" sz="900" dirty="0"/>
          </a:p>
        </p:txBody>
      </p:sp>
      <p:pic>
        <p:nvPicPr>
          <p:cNvPr id="2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764792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1897929"/>
            <a:ext cx="245791" cy="2457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645920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Kültür, bir toplumun kuşaktan kuşağa aktardığı maddi ve manevi değerlerin bütünüdür.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48640" y="2542032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731520" y="2660904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2794041"/>
            <a:ext cx="245791" cy="2457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63040" y="2542032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 kültür (sanat, yemek, kıyafet, mimari) elle tutulur; manevi kültür (dil, tarih, bayram, gelenek) değerlerimizdir.</a:t>
            </a:r>
            <a:endParaRPr lang="en-US" sz="1450" dirty="0"/>
          </a:p>
        </p:txBody>
      </p:sp>
      <p:sp>
        <p:nvSpPr>
          <p:cNvPr id="12" name="Shape 8"/>
          <p:cNvSpPr/>
          <p:nvPr/>
        </p:nvSpPr>
        <p:spPr>
          <a:xfrm>
            <a:off x="548640" y="3438144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731520" y="3557016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3690153"/>
            <a:ext cx="245791" cy="24579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463040" y="3438144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Çevremizde kendi kültürümüzden farklı kültürlere sahip insanlarla karşılaşabiliriz.</a:t>
            </a:r>
            <a:endParaRPr lang="en-US" sz="1450" dirty="0"/>
          </a:p>
        </p:txBody>
      </p:sp>
      <p:sp>
        <p:nvSpPr>
          <p:cNvPr id="16" name="Shape 11"/>
          <p:cNvSpPr/>
          <p:nvPr/>
        </p:nvSpPr>
        <p:spPr>
          <a:xfrm>
            <a:off x="548640" y="4334256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731520" y="4453128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4586265"/>
            <a:ext cx="245791" cy="24579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463040" y="4334256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farklılıklar bir zenginliktir; empati ve saygıyla yaklaşmalıyız.</a:t>
            </a:r>
            <a:endParaRPr lang="en-US" sz="1450" dirty="0"/>
          </a:p>
        </p:txBody>
      </p:sp>
      <p:sp>
        <p:nvSpPr>
          <p:cNvPr id="20" name="Shape 14"/>
          <p:cNvSpPr/>
          <p:nvPr/>
        </p:nvSpPr>
        <p:spPr>
          <a:xfrm>
            <a:off x="548640" y="5230368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31520" y="5349240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5482377"/>
            <a:ext cx="245791" cy="24579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463040" y="5230368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örneğinde olduğu gibi, farklılıklara saygı birlikte yaşamayı güçlendirir.</a:t>
            </a:r>
            <a:endParaRPr lang="en-US" sz="1450" dirty="0"/>
          </a:p>
        </p:txBody>
      </p:sp>
      <p:sp>
        <p:nvSpPr>
          <p:cNvPr id="24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23</a:t>
            </a:r>
            <a:endParaRPr lang="en-US" sz="90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BİLGİ SORULARI (5)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514600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nedir? Tanımını yaz.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822960" y="3172968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 kültüre 2 örnek ver.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22960" y="3831336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 kültüre 2 örnek ver.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822960" y="4489704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kaç farklı milletten oluşuyordu?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822960" y="5148072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Ebru sanatı nedir?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153912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153912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382512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 SORULARI (3)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428232" y="256032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Aynı el işareti neden farklı kültürlerde farklı anlamlara gelir?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6428232" y="361188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Farklılıklara saygı birlikte yaşamayı nasıl güçlendirir?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428232" y="466344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72 milleti asırlarca nasıl bir arada yaşattı?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24</a:t>
            </a:r>
            <a:endParaRPr lang="en-US" sz="9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828800" y="169164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Çevrendeki bir kültürel farklılık yaz; ona nasıl saygı gösterirsin?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274320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548640" y="274320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274320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828800" y="274320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Ailende kuşaktan kuşağa aktarılan bir gelenek yaz.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548640" y="3931920"/>
            <a:ext cx="11091672" cy="2011680"/>
          </a:xfrm>
          <a:prstGeom prst="roundRect">
            <a:avLst>
              <a:gd name="adj" fmla="val 590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822960" y="4206240"/>
            <a:ext cx="338328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14" name="Shape 12"/>
          <p:cNvSpPr/>
          <p:nvPr/>
        </p:nvSpPr>
        <p:spPr>
          <a:xfrm>
            <a:off x="896112" y="4251960"/>
            <a:ext cx="329184" cy="329184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700" y="4337548"/>
            <a:ext cx="158008" cy="158008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280160" y="4206240"/>
            <a:ext cx="2926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822960" y="4754880"/>
            <a:ext cx="105156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“Kültürel farklılık bir zenginliktir.” Bu ifadeye katılıyor musun? Farklılıklar olmasaydı toplum nasıl olurdu? Görüşünü gerekçeleriyle açıkla.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25</a:t>
            </a:r>
            <a:endParaRPr lang="en-US" sz="900" dirty="0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371600"/>
            <a:ext cx="4114800" cy="411480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3" name="Shape 1"/>
          <p:cNvSpPr/>
          <p:nvPr/>
        </p:nvSpPr>
        <p:spPr>
          <a:xfrm>
            <a:off x="-1280160" y="4572000"/>
            <a:ext cx="3291840" cy="329184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4" name="Shape 2"/>
          <p:cNvSpPr/>
          <p:nvPr/>
        </p:nvSpPr>
        <p:spPr>
          <a:xfrm>
            <a:off x="548640" y="457200"/>
            <a:ext cx="329184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5" name="Shape 3"/>
          <p:cNvSpPr/>
          <p:nvPr/>
        </p:nvSpPr>
        <p:spPr>
          <a:xfrm>
            <a:off x="621792" y="502920"/>
            <a:ext cx="329184" cy="329184"/>
          </a:xfrm>
          <a:prstGeom prst="ellipse">
            <a:avLst/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80" y="588508"/>
            <a:ext cx="158008" cy="1580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45720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Tarih Dedektifi</a:t>
            </a:r>
            <a:endParaRPr lang="en-US" sz="3000" dirty="0"/>
          </a:p>
        </p:txBody>
      </p:sp>
      <p:sp>
        <p:nvSpPr>
          <p:cNvPr id="9" name="Text 6"/>
          <p:cNvSpPr/>
          <p:nvPr/>
        </p:nvSpPr>
        <p:spPr>
          <a:xfrm>
            <a:off x="548640" y="160020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822960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2670962"/>
            <a:ext cx="373075" cy="37307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783080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1783080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Osmanlı kaç farklı milleti bir arada yaşattı?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1783080" y="3200400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6181344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6455664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2670962"/>
            <a:ext cx="373075" cy="37307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415784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7415784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Cami, kilise ve ________ aynı sokakta yer alırdı.</a:t>
            </a:r>
            <a:endParaRPr lang="en-US" sz="1300" dirty="0"/>
          </a:p>
        </p:txBody>
      </p:sp>
      <p:sp>
        <p:nvSpPr>
          <p:cNvPr id="21" name="Text 16"/>
          <p:cNvSpPr/>
          <p:nvPr/>
        </p:nvSpPr>
        <p:spPr>
          <a:xfrm>
            <a:off x="7415784" y="3200400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548640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822960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4362602"/>
            <a:ext cx="373075" cy="373075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783080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400" dirty="0"/>
          </a:p>
        </p:txBody>
      </p:sp>
      <p:sp>
        <p:nvSpPr>
          <p:cNvPr id="26" name="Text 20"/>
          <p:cNvSpPr/>
          <p:nvPr/>
        </p:nvSpPr>
        <p:spPr>
          <a:xfrm>
            <a:off x="1783080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 üstüne desen veren geleneksel Türk sanatı?</a:t>
            </a:r>
            <a:endParaRPr lang="en-US" sz="1300" dirty="0"/>
          </a:p>
        </p:txBody>
      </p:sp>
      <p:sp>
        <p:nvSpPr>
          <p:cNvPr id="27" name="Text 21"/>
          <p:cNvSpPr/>
          <p:nvPr/>
        </p:nvSpPr>
        <p:spPr>
          <a:xfrm>
            <a:off x="1783080" y="4892040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8" name="Shape 22"/>
          <p:cNvSpPr/>
          <p:nvPr/>
        </p:nvSpPr>
        <p:spPr>
          <a:xfrm>
            <a:off x="6181344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455664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4362602"/>
            <a:ext cx="373075" cy="373075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7415784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7415784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Farklılıklara ne ile yaklaşmalıyız? (tek kelime)</a:t>
            </a:r>
            <a:endParaRPr lang="en-US" sz="1300" dirty="0"/>
          </a:p>
        </p:txBody>
      </p:sp>
      <p:sp>
        <p:nvSpPr>
          <p:cNvPr id="33" name="Text 26"/>
          <p:cNvSpPr/>
          <p:nvPr/>
        </p:nvSpPr>
        <p:spPr>
          <a:xfrm>
            <a:off x="7415784" y="4892040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34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26</a:t>
            </a:r>
            <a:endParaRPr lang="en-US" sz="900" dirty="0"/>
          </a:p>
        </p:txBody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4023360" cy="40233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188720" y="4480560"/>
            <a:ext cx="3291840" cy="3291840"/>
          </a:xfrm>
          <a:prstGeom prst="ellipse">
            <a:avLst/>
          </a:prstGeom>
          <a:solidFill>
            <a:srgbClr val="0E7D71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376" y="982980"/>
            <a:ext cx="1600200" cy="16002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80" y="1257300"/>
            <a:ext cx="960120" cy="96012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20" y="1257300"/>
            <a:ext cx="960120" cy="96012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371600" y="3657600"/>
            <a:ext cx="944575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Kültürü, farklılıkları ve saygının gücünü artık biliyorsunuz!</a:t>
            </a:r>
            <a:endParaRPr lang="en-US" sz="1700" dirty="0"/>
          </a:p>
        </p:txBody>
      </p:sp>
      <p:sp>
        <p:nvSpPr>
          <p:cNvPr id="9" name="Shape 4"/>
          <p:cNvSpPr/>
          <p:nvPr/>
        </p:nvSpPr>
        <p:spPr>
          <a:xfrm>
            <a:off x="1371600" y="4434840"/>
            <a:ext cx="9445752" cy="1051560"/>
          </a:xfrm>
          <a:prstGeom prst="roundRect">
            <a:avLst>
              <a:gd name="adj" fmla="val 1130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5"/>
          <p:cNvSpPr/>
          <p:nvPr/>
        </p:nvSpPr>
        <p:spPr>
          <a:xfrm>
            <a:off x="1600200" y="4663440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7601" y="4810841"/>
            <a:ext cx="272125" cy="27212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2240280" y="4617720"/>
            <a:ext cx="1600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
</a:t>
            </a: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72</a:t>
            </a:r>
            <a:endParaRPr lang="en-US" sz="1100" dirty="0"/>
          </a:p>
        </p:txBody>
      </p:sp>
      <p:sp>
        <p:nvSpPr>
          <p:cNvPr id="13" name="Shape 7"/>
          <p:cNvSpPr/>
          <p:nvPr/>
        </p:nvSpPr>
        <p:spPr>
          <a:xfrm>
            <a:off x="3931920" y="4663440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9321" y="4810841"/>
            <a:ext cx="272125" cy="272125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572000" y="4617720"/>
            <a:ext cx="1600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
</a:t>
            </a: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SİNAGOG</a:t>
            </a:r>
            <a:endParaRPr lang="en-US" sz="1100" dirty="0"/>
          </a:p>
        </p:txBody>
      </p:sp>
      <p:sp>
        <p:nvSpPr>
          <p:cNvPr id="16" name="Shape 9"/>
          <p:cNvSpPr/>
          <p:nvPr/>
        </p:nvSpPr>
        <p:spPr>
          <a:xfrm>
            <a:off x="6263640" y="4663440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1041" y="4810841"/>
            <a:ext cx="272125" cy="272125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903720" y="4617720"/>
            <a:ext cx="1600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
</a:t>
            </a: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EBRU</a:t>
            </a:r>
            <a:endParaRPr lang="en-US" sz="1100" dirty="0"/>
          </a:p>
        </p:txBody>
      </p:sp>
      <p:sp>
        <p:nvSpPr>
          <p:cNvPr id="19" name="Shape 11"/>
          <p:cNvSpPr/>
          <p:nvPr/>
        </p:nvSpPr>
        <p:spPr>
          <a:xfrm>
            <a:off x="8595360" y="4663440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2761" y="4810841"/>
            <a:ext cx="272125" cy="272125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9235440" y="4617720"/>
            <a:ext cx="1600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
</a:t>
            </a: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SAYGI</a:t>
            </a:r>
            <a:endParaRPr lang="en-US" sz="1100" dirty="0"/>
          </a:p>
        </p:txBody>
      </p:sp>
      <p:sp>
        <p:nvSpPr>
          <p:cNvPr id="22" name="Text 13"/>
          <p:cNvSpPr/>
          <p:nvPr/>
        </p:nvSpPr>
        <p:spPr>
          <a:xfrm>
            <a:off x="548640" y="571500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600" dirty="0"/>
          </a:p>
        </p:txBody>
      </p:sp>
      <p:sp>
        <p:nvSpPr>
          <p:cNvPr id="23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27</a:t>
            </a:r>
            <a:endParaRPr lang="en-US" sz="90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“Kültürel Zenginliklerin Birlikte Yaşamaya Katkısı” konusunu başarıyla tamamladın.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7818120" y="4709160"/>
            <a:ext cx="3566160" cy="0"/>
          </a:xfrm>
          <a:prstGeom prst="line">
            <a:avLst/>
          </a:prstGeom>
          <a:noFill/>
          <a:ln w="12700">
            <a:solidFill>
              <a:srgbClr val="4A47A0"/>
            </a:solidFill>
            <a:prstDash val="solid"/>
          </a:ln>
        </p:spPr>
      </p:sp>
      <p:pic>
        <p:nvPicPr>
          <p:cNvPr id="2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4828032"/>
            <a:ext cx="841248" cy="841248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8686800" y="4937760"/>
            <a:ext cx="2743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</a:t>
            </a:r>
            <a:endParaRPr lang="en-US" sz="1500" dirty="0"/>
          </a:p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Necip DÖNER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28</a:t>
            </a:r>
            <a:endParaRPr lang="en-US" sz="900" dirty="0"/>
          </a:p>
        </p:txBody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3518</Words>
  <Application>Microsoft Office PowerPoint</Application>
  <PresentationFormat>Geniş ekran</PresentationFormat>
  <Paragraphs>368</Paragraphs>
  <Slides>28</Slides>
  <Notes>28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subject>PptxGenJS Presentation</dc:subject>
  <dc:creator>Necip DÖNER</dc:creator>
  <cp:lastModifiedBy>Necip Döner</cp:lastModifiedBy>
  <cp:revision>2</cp:revision>
  <dcterms:created xsi:type="dcterms:W3CDTF">2026-07-22T19:29:23Z</dcterms:created>
  <dcterms:modified xsi:type="dcterms:W3CDTF">2026-07-22T19:42:23Z</dcterms:modified>
</cp:coreProperties>
</file>