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7" r:id="rId1"/>
  </p:sldMasterIdLst>
  <p:sldIdLst>
    <p:sldId id="256" r:id="rId2"/>
    <p:sldId id="257" r:id="rId3"/>
    <p:sldId id="258" r:id="rId4"/>
    <p:sldId id="259" r:id="rId5"/>
    <p:sldId id="260" r:id="rId6"/>
    <p:sldId id="262" r:id="rId7"/>
    <p:sldId id="263" r:id="rId8"/>
    <p:sldId id="261"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778"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tr-TR"/>
              <a:t>Asıl başlık stilini düzenlemek için tıklayın</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1E31B66-95A8-4D4D-BBCB-E21375363991}" type="datetimeFigureOut">
              <a:rPr lang="tr-TR" smtClean="0"/>
              <a:t>20.09.2026</a:t>
            </a:fld>
            <a:endParaRPr lang="tr-TR"/>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tr-TR"/>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CFF40BA9-0F04-4A54-952E-B5A5B4714AA4}" type="slidenum">
              <a:rPr lang="tr-TR" smtClean="0"/>
              <a:t>‹#›</a:t>
            </a:fld>
            <a:endParaRPr lang="tr-TR"/>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8755311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1E31B66-95A8-4D4D-BBCB-E21375363991}" type="datetimeFigureOut">
              <a:rPr lang="tr-TR" smtClean="0"/>
              <a:t>20.09.2026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134680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 Bilgisi">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tr-TR"/>
              <a:t>Asıl başlık stilini düzenlemek için tıklayın</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1E31B66-95A8-4D4D-BBCB-E21375363991}" type="datetimeFigureOut">
              <a:rPr lang="tr-TR" smtClean="0"/>
              <a:t>20.09.2026</a:t>
            </a:fld>
            <a:endParaRPr lang="tr-TR"/>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tr-TR"/>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CFF40BA9-0F04-4A54-952E-B5A5B4714AA4}" type="slidenum">
              <a:rPr lang="tr-TR" smtClean="0"/>
              <a:t>‹#›</a:t>
            </a:fld>
            <a:endParaRPr lang="tr-TR"/>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428169417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tr-TR"/>
              <a:t>Asıl başlık stilini düzenlemek için tıklayın</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81E31B66-95A8-4D4D-BBCB-E21375363991}" type="datetimeFigureOut">
              <a:rPr lang="tr-TR" smtClean="0"/>
              <a:t>20.09.2026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30751120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tr-TR"/>
              <a:t>Asıl başlık stilini düzenlemek için tıklayın</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81E31B66-95A8-4D4D-BBCB-E21375363991}" type="datetimeFigureOut">
              <a:rPr lang="tr-TR" smtClean="0"/>
              <a:t>20.09.2026</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3109297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81E31B66-95A8-4D4D-BBCB-E21375363991}" type="datetimeFigureOut">
              <a:rPr lang="tr-TR" smtClean="0"/>
              <a:t>20.09.2026</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3279263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E31B66-95A8-4D4D-BBCB-E21375363991}" type="datetimeFigureOut">
              <a:rPr lang="tr-TR" smtClean="0"/>
              <a:t>20.09.2026</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1942726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tr-TR"/>
              <a:t>Asıl başlık stilini düzenlemek için tıklayın</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1E31B66-95A8-4D4D-BBCB-E21375363991}" type="datetimeFigureOut">
              <a:rPr lang="tr-TR" smtClean="0"/>
              <a:t>20.09.2026</a:t>
            </a:fld>
            <a:endParaRPr lang="tr-TR"/>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tr-T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CFF40BA9-0F04-4A54-952E-B5A5B4714AA4}" type="slidenum">
              <a:rPr lang="tr-TR" smtClean="0"/>
              <a:t>‹#›</a:t>
            </a:fld>
            <a:endParaRPr lang="tr-T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11221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simgeye tıklayın</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1E31B66-95A8-4D4D-BBCB-E21375363991}" type="datetimeFigureOut">
              <a:rPr lang="tr-TR" smtClean="0"/>
              <a:t>20.09.2026</a:t>
            </a:fld>
            <a:endParaRPr lang="tr-TR"/>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tr-T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CFF40BA9-0F04-4A54-952E-B5A5B4714AA4}" type="slidenum">
              <a:rPr lang="tr-TR" smtClean="0"/>
              <a:t>‹#›</a:t>
            </a:fld>
            <a:endParaRPr lang="tr-T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45338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1E31B66-95A8-4D4D-BBCB-E21375363991}" type="datetimeFigureOut">
              <a:rPr lang="tr-TR" smtClean="0"/>
              <a:t>20.09.2026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866041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1E31B66-95A8-4D4D-BBCB-E21375363991}" type="datetimeFigureOut">
              <a:rPr lang="tr-TR" smtClean="0"/>
              <a:t>20.09.2026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4086065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1E31B66-95A8-4D4D-BBCB-E21375363991}" type="datetimeFigureOut">
              <a:rPr lang="tr-TR" smtClean="0"/>
              <a:t>20.09.2026</a:t>
            </a:fld>
            <a:endParaRPr lang="tr-TR"/>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tr-TR"/>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CFF40BA9-0F04-4A54-952E-B5A5B4714AA4}" type="slidenum">
              <a:rPr lang="tr-TR" smtClean="0"/>
              <a:t>‹#›</a:t>
            </a:fld>
            <a:endParaRPr lang="tr-TR"/>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37999518"/>
      </p:ext>
    </p:extLst>
  </p:cSld>
  <p:clrMap bg1="lt1" tx1="dk1" bg2="lt2" tx2="dk2" accent1="accent1" accent2="accent2" accent3="accent3" accent4="accent4" accent5="accent5" accent6="accent6" hlink="hlink" folHlink="folHlink"/>
  <p:sldLayoutIdLst>
    <p:sldLayoutId id="2147483998" r:id="rId1"/>
    <p:sldLayoutId id="2147483999" r:id="rId2"/>
    <p:sldLayoutId id="2147484000" r:id="rId3"/>
    <p:sldLayoutId id="2147484001" r:id="rId4"/>
    <p:sldLayoutId id="2147484002" r:id="rId5"/>
    <p:sldLayoutId id="2147484003" r:id="rId6"/>
    <p:sldLayoutId id="2147484004" r:id="rId7"/>
    <p:sldLayoutId id="2147484005" r:id="rId8"/>
    <p:sldLayoutId id="2147484006" r:id="rId9"/>
    <p:sldLayoutId id="2147484007" r:id="rId10"/>
    <p:sldLayoutId id="2147484008"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6E813216-AFA8-461F-8790-28D2669DD79C}"/>
              </a:ext>
            </a:extLst>
          </p:cNvPr>
          <p:cNvSpPr>
            <a:spLocks noGrp="1"/>
          </p:cNvSpPr>
          <p:nvPr>
            <p:ph type="ctrTitle"/>
          </p:nvPr>
        </p:nvSpPr>
        <p:spPr/>
        <p:txBody>
          <a:bodyPr/>
          <a:lstStyle/>
          <a:p>
            <a:r>
              <a:rPr lang="tr-TR" b="1" dirty="0">
                <a:latin typeface="AmsiProCond-Ultra" panose="020B0A06020201010104" pitchFamily="34" charset="-94"/>
              </a:rPr>
              <a:t>Gruplar ve Rollerimiz</a:t>
            </a:r>
          </a:p>
        </p:txBody>
      </p:sp>
      <p:sp>
        <p:nvSpPr>
          <p:cNvPr id="3" name="Alt Başlık 2">
            <a:extLst>
              <a:ext uri="{FF2B5EF4-FFF2-40B4-BE49-F238E27FC236}">
                <a16:creationId xmlns:a16="http://schemas.microsoft.com/office/drawing/2014/main" id="{7725A3A9-6BDD-4C7B-92C9-5DC64E815D8B}"/>
              </a:ext>
            </a:extLst>
          </p:cNvPr>
          <p:cNvSpPr>
            <a:spLocks noGrp="1"/>
          </p:cNvSpPr>
          <p:nvPr>
            <p:ph type="subTitle" idx="1"/>
          </p:nvPr>
        </p:nvSpPr>
        <p:spPr/>
        <p:txBody>
          <a:bodyPr/>
          <a:lstStyle/>
          <a:p>
            <a:r>
              <a:rPr lang="tr-TR" dirty="0">
                <a:latin typeface="AmsiProCond-Ultra" panose="020B0A06020201010104" pitchFamily="34" charset="-94"/>
              </a:rPr>
              <a:t>Birlikte Yaşamak</a:t>
            </a:r>
          </a:p>
        </p:txBody>
      </p:sp>
    </p:spTree>
    <p:extLst>
      <p:ext uri="{BB962C8B-B14F-4D97-AF65-F5344CB8AC3E}">
        <p14:creationId xmlns:p14="http://schemas.microsoft.com/office/powerpoint/2010/main" val="2057485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rgbClr val="7030A0"/>
                </a:solidFill>
                <a:latin typeface="Calibri" panose="020F0502020204030204" pitchFamily="34" charset="0"/>
                <a:cs typeface="Calibri" panose="020F0502020204030204" pitchFamily="34" charset="0"/>
              </a:rPr>
              <a:t>Cevaplayalım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06244" y="1052050"/>
            <a:ext cx="6853086" cy="5641260"/>
          </a:xfrm>
        </p:spPr>
        <p:txBody>
          <a:bodyPr>
            <a:normAutofit fontScale="92500" lnSpcReduction="20000"/>
          </a:bodyPr>
          <a:lstStyle/>
          <a:p>
            <a:pPr marL="457200" indent="-457200" algn="just">
              <a:buFont typeface="+mj-lt"/>
              <a:buAutoNum type="arabicPeriod"/>
            </a:pPr>
            <a:r>
              <a:rPr lang="tr-TR" sz="2800" dirty="0">
                <a:latin typeface="Calibri" panose="020F0502020204030204" pitchFamily="34" charset="0"/>
                <a:cs typeface="Calibri" panose="020F0502020204030204" pitchFamily="34" charset="0"/>
              </a:rPr>
              <a:t>Ailende, sınıfında veya arkadaş grubunda hangi rollere sahipsin?</a:t>
            </a:r>
          </a:p>
          <a:p>
            <a:pPr marL="457200" indent="-457200" algn="just">
              <a:buFont typeface="+mj-lt"/>
              <a:buAutoNum type="arabicPeriod"/>
            </a:pPr>
            <a:endParaRPr lang="tr-TR" sz="2800" dirty="0">
              <a:latin typeface="Calibri" panose="020F0502020204030204" pitchFamily="34" charset="0"/>
              <a:cs typeface="Calibri" panose="020F0502020204030204" pitchFamily="34" charset="0"/>
            </a:endParaRPr>
          </a:p>
          <a:p>
            <a:pPr marL="457200" indent="-457200" algn="just">
              <a:buFont typeface="+mj-lt"/>
              <a:buAutoNum type="arabicPeriod"/>
            </a:pPr>
            <a:r>
              <a:rPr lang="tr-TR" sz="2800" dirty="0">
                <a:latin typeface="Calibri" panose="020F0502020204030204" pitchFamily="34" charset="0"/>
                <a:cs typeface="Calibri" panose="020F0502020204030204" pitchFamily="34" charset="0"/>
              </a:rPr>
              <a:t>Bir futbol takımında herkes kaleci olmak isterse oyunda nasıl bir karışıklık yaşanır?</a:t>
            </a:r>
          </a:p>
          <a:p>
            <a:pPr marL="457200" indent="-457200" algn="just">
              <a:buFont typeface="+mj-lt"/>
              <a:buAutoNum type="arabicPeriod"/>
            </a:pPr>
            <a:endParaRPr lang="tr-TR" sz="2800" dirty="0">
              <a:latin typeface="Calibri" panose="020F0502020204030204" pitchFamily="34" charset="0"/>
              <a:cs typeface="Calibri" panose="020F0502020204030204" pitchFamily="34" charset="0"/>
            </a:endParaRPr>
          </a:p>
          <a:p>
            <a:pPr marL="457200" indent="-457200" algn="just">
              <a:buFont typeface="+mj-lt"/>
              <a:buAutoNum type="arabicPeriod"/>
            </a:pPr>
            <a:r>
              <a:rPr lang="tr-TR" sz="2800" dirty="0">
                <a:latin typeface="Calibri" panose="020F0502020204030204" pitchFamily="34" charset="0"/>
                <a:cs typeface="Calibri" panose="020F0502020204030204" pitchFamily="34" charset="0"/>
              </a:rPr>
              <a:t>Evlat, kardeş veya torun olmak için özel bir seçim yapar mıyız? </a:t>
            </a:r>
          </a:p>
          <a:p>
            <a:pPr marL="457200" indent="-457200" algn="just">
              <a:buFont typeface="+mj-lt"/>
              <a:buAutoNum type="arabicPeriod"/>
            </a:pPr>
            <a:endParaRPr lang="tr-TR" sz="2800" dirty="0">
              <a:latin typeface="Calibri" panose="020F0502020204030204" pitchFamily="34" charset="0"/>
              <a:cs typeface="Calibri" panose="020F0502020204030204" pitchFamily="34" charset="0"/>
            </a:endParaRPr>
          </a:p>
          <a:p>
            <a:pPr marL="457200" indent="-457200" algn="just">
              <a:buFont typeface="+mj-lt"/>
              <a:buAutoNum type="arabicPeriod"/>
            </a:pPr>
            <a:r>
              <a:rPr lang="tr-TR" sz="2800" dirty="0">
                <a:latin typeface="Calibri" panose="020F0502020204030204" pitchFamily="34" charset="0"/>
                <a:cs typeface="Calibri" panose="020F0502020204030204" pitchFamily="34" charset="0"/>
              </a:rPr>
              <a:t>Bir öğrencinin okulda hangi hakları ve sorumlulukları olabilir? </a:t>
            </a:r>
          </a:p>
          <a:p>
            <a:pPr marL="457200" indent="-457200" algn="just">
              <a:buFont typeface="+mj-lt"/>
              <a:buAutoNum type="arabicPeriod"/>
            </a:pPr>
            <a:endParaRPr lang="tr-TR" sz="2800" dirty="0">
              <a:latin typeface="Calibri" panose="020F0502020204030204" pitchFamily="34" charset="0"/>
              <a:cs typeface="Calibri" panose="020F0502020204030204" pitchFamily="34" charset="0"/>
            </a:endParaRPr>
          </a:p>
          <a:p>
            <a:pPr marL="457200" indent="-457200" algn="just">
              <a:buFont typeface="+mj-lt"/>
              <a:buAutoNum type="arabicPeriod"/>
            </a:pPr>
            <a:r>
              <a:rPr lang="tr-TR" sz="2800" dirty="0">
                <a:latin typeface="Calibri" panose="020F0502020204030204" pitchFamily="34" charset="0"/>
                <a:cs typeface="Calibri" panose="020F0502020204030204" pitchFamily="34" charset="0"/>
              </a:rPr>
              <a:t>Bir grupta herkes görevini yerine getirirse o grupta nasıl bir ortam oluşur?</a:t>
            </a:r>
          </a:p>
        </p:txBody>
      </p:sp>
      <p:pic>
        <p:nvPicPr>
          <p:cNvPr id="5" name="Resim 4">
            <a:extLst>
              <a:ext uri="{FF2B5EF4-FFF2-40B4-BE49-F238E27FC236}">
                <a16:creationId xmlns:a16="http://schemas.microsoft.com/office/drawing/2014/main" id="{69986AC5-AAC6-4DD0-BB53-232ACD1484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68284" y="0"/>
            <a:ext cx="1223716" cy="1337330"/>
          </a:xfrm>
          <a:prstGeom prst="rect">
            <a:avLst/>
          </a:prstGeom>
        </p:spPr>
      </p:pic>
      <p:pic>
        <p:nvPicPr>
          <p:cNvPr id="12" name="Resim 11">
            <a:extLst>
              <a:ext uri="{FF2B5EF4-FFF2-40B4-BE49-F238E27FC236}">
                <a16:creationId xmlns:a16="http://schemas.microsoft.com/office/drawing/2014/main" id="{27769882-B36F-4807-A8ED-D6E2EBE7BE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2390" y="1410929"/>
            <a:ext cx="4286311" cy="5355979"/>
          </a:xfrm>
          <a:prstGeom prst="rect">
            <a:avLst/>
          </a:prstGeom>
        </p:spPr>
      </p:pic>
    </p:spTree>
    <p:extLst>
      <p:ext uri="{BB962C8B-B14F-4D97-AF65-F5344CB8AC3E}">
        <p14:creationId xmlns:p14="http://schemas.microsoft.com/office/powerpoint/2010/main" val="3566152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6">
                    <a:lumMod val="50000"/>
                  </a:schemeClr>
                </a:solidFill>
                <a:latin typeface="Calibri" panose="020F0502020204030204" pitchFamily="34" charset="0"/>
                <a:cs typeface="Calibri" panose="020F0502020204030204" pitchFamily="34" charset="0"/>
              </a:rPr>
              <a:t>Tanımlar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1371600" y="1111044"/>
            <a:ext cx="10318954" cy="5582265"/>
          </a:xfrm>
        </p:spPr>
        <p:txBody>
          <a:bodyPr>
            <a:normAutofit fontScale="92500"/>
          </a:bodyPr>
          <a:lstStyle/>
          <a:p>
            <a:pPr marL="0" indent="0" algn="just">
              <a:buNone/>
            </a:pPr>
            <a:r>
              <a:rPr lang="tr-TR" sz="2800" b="1" dirty="0">
                <a:latin typeface="Calibri" panose="020F0502020204030204" pitchFamily="34" charset="0"/>
                <a:cs typeface="Calibri" panose="020F0502020204030204" pitchFamily="34" charset="0"/>
              </a:rPr>
              <a:t>Grup: </a:t>
            </a:r>
            <a:r>
              <a:rPr lang="tr-TR" sz="2800" dirty="0">
                <a:latin typeface="Calibri" panose="020F0502020204030204" pitchFamily="34" charset="0"/>
                <a:cs typeface="Calibri" panose="020F0502020204030204" pitchFamily="34" charset="0"/>
              </a:rPr>
              <a:t>Ortak amaç, ilgi veya düşüncelere sahip bireylerin oluşturduğu topluluktur.</a:t>
            </a:r>
          </a:p>
          <a:p>
            <a:pPr marL="0" indent="0" algn="just">
              <a:buNone/>
            </a:pPr>
            <a:r>
              <a:rPr lang="tr-TR" sz="2800" b="1" dirty="0">
                <a:latin typeface="Calibri" panose="020F0502020204030204" pitchFamily="34" charset="0"/>
                <a:cs typeface="Calibri" panose="020F0502020204030204" pitchFamily="34" charset="0"/>
              </a:rPr>
              <a:t>Rol: </a:t>
            </a:r>
            <a:r>
              <a:rPr lang="tr-TR" sz="2800" dirty="0">
                <a:latin typeface="Calibri" panose="020F0502020204030204" pitchFamily="34" charset="0"/>
                <a:cs typeface="Calibri" panose="020F0502020204030204" pitchFamily="34" charset="0"/>
              </a:rPr>
              <a:t>Bireyin içinde bulunduğu grupta üstlendiği görev ve sorumluluklardır.</a:t>
            </a:r>
          </a:p>
          <a:p>
            <a:pPr marL="0" indent="0" algn="just">
              <a:buNone/>
            </a:pPr>
            <a:r>
              <a:rPr lang="tr-TR" sz="2800" b="1" dirty="0">
                <a:latin typeface="Calibri" panose="020F0502020204030204" pitchFamily="34" charset="0"/>
                <a:cs typeface="Calibri" panose="020F0502020204030204" pitchFamily="34" charset="0"/>
              </a:rPr>
              <a:t>Hak: </a:t>
            </a:r>
            <a:r>
              <a:rPr lang="tr-TR" sz="2800" dirty="0">
                <a:latin typeface="Calibri" panose="020F0502020204030204" pitchFamily="34" charset="0"/>
                <a:cs typeface="Calibri" panose="020F0502020204030204" pitchFamily="34" charset="0"/>
              </a:rPr>
              <a:t>Bireylerin sahip olduğu yetki ve imkânlardır.</a:t>
            </a:r>
          </a:p>
          <a:p>
            <a:pPr marL="0" indent="0" algn="just">
              <a:buNone/>
            </a:pPr>
            <a:r>
              <a:rPr lang="tr-TR" sz="2800" b="1" dirty="0">
                <a:latin typeface="Calibri" panose="020F0502020204030204" pitchFamily="34" charset="0"/>
                <a:cs typeface="Calibri" panose="020F0502020204030204" pitchFamily="34" charset="0"/>
              </a:rPr>
              <a:t>Sorumluluk: </a:t>
            </a:r>
            <a:r>
              <a:rPr lang="tr-TR" sz="2800" dirty="0">
                <a:latin typeface="Calibri" panose="020F0502020204030204" pitchFamily="34" charset="0"/>
                <a:cs typeface="Calibri" panose="020F0502020204030204" pitchFamily="34" charset="0"/>
              </a:rPr>
              <a:t>Bireyin üzerine düşen görevleri yerine getirmesidir.</a:t>
            </a:r>
          </a:p>
          <a:p>
            <a:pPr marL="0" indent="0" algn="just">
              <a:buNone/>
            </a:pPr>
            <a:r>
              <a:rPr lang="tr-TR" sz="2800" b="1" dirty="0">
                <a:latin typeface="Calibri" panose="020F0502020204030204" pitchFamily="34" charset="0"/>
                <a:cs typeface="Calibri" panose="020F0502020204030204" pitchFamily="34" charset="0"/>
              </a:rPr>
              <a:t>Kalıcı Grup: </a:t>
            </a:r>
            <a:r>
              <a:rPr lang="tr-TR" sz="2800" dirty="0">
                <a:latin typeface="Calibri" panose="020F0502020204030204" pitchFamily="34" charset="0"/>
                <a:cs typeface="Calibri" panose="020F0502020204030204" pitchFamily="34" charset="0"/>
              </a:rPr>
              <a:t>Uzun süre devam eden gruplardır.</a:t>
            </a:r>
          </a:p>
          <a:p>
            <a:pPr marL="0" indent="0" algn="just">
              <a:buNone/>
            </a:pPr>
            <a:r>
              <a:rPr lang="tr-TR" sz="2800" b="1" dirty="0">
                <a:latin typeface="Calibri" panose="020F0502020204030204" pitchFamily="34" charset="0"/>
                <a:cs typeface="Calibri" panose="020F0502020204030204" pitchFamily="34" charset="0"/>
              </a:rPr>
              <a:t>Geçici Grup: </a:t>
            </a:r>
            <a:r>
              <a:rPr lang="tr-TR" sz="2800" dirty="0">
                <a:latin typeface="Calibri" panose="020F0502020204030204" pitchFamily="34" charset="0"/>
                <a:cs typeface="Calibri" panose="020F0502020204030204" pitchFamily="34" charset="0"/>
              </a:rPr>
              <a:t>Belirli bir amaç için kurulan ve amaç tamamlandığında sona erebilen gruplardır.</a:t>
            </a:r>
          </a:p>
          <a:p>
            <a:pPr marL="0" indent="0" algn="just">
              <a:buNone/>
            </a:pPr>
            <a:r>
              <a:rPr lang="tr-TR" sz="2800" b="1" dirty="0">
                <a:latin typeface="Calibri" panose="020F0502020204030204" pitchFamily="34" charset="0"/>
                <a:cs typeface="Calibri" panose="020F0502020204030204" pitchFamily="34" charset="0"/>
              </a:rPr>
              <a:t>Doğuştan Gelen Rol: </a:t>
            </a:r>
            <a:r>
              <a:rPr lang="tr-TR" sz="2800" dirty="0">
                <a:latin typeface="Calibri" panose="020F0502020204030204" pitchFamily="34" charset="0"/>
                <a:cs typeface="Calibri" panose="020F0502020204030204" pitchFamily="34" charset="0"/>
              </a:rPr>
              <a:t>Bireyin doğduğu andan itibaren sahip olduğu rollerdir.</a:t>
            </a:r>
          </a:p>
          <a:p>
            <a:pPr marL="0" indent="0" algn="just">
              <a:buNone/>
            </a:pPr>
            <a:r>
              <a:rPr lang="tr-TR" sz="2800" b="1" dirty="0">
                <a:latin typeface="Calibri" panose="020F0502020204030204" pitchFamily="34" charset="0"/>
                <a:cs typeface="Calibri" panose="020F0502020204030204" pitchFamily="34" charset="0"/>
              </a:rPr>
              <a:t>Sonradan Kazanılan Rol: </a:t>
            </a:r>
            <a:r>
              <a:rPr lang="tr-TR" sz="2800" dirty="0">
                <a:latin typeface="Calibri" panose="020F0502020204030204" pitchFamily="34" charset="0"/>
                <a:cs typeface="Calibri" panose="020F0502020204030204" pitchFamily="34" charset="0"/>
              </a:rPr>
              <a:t>Bireyin istek, çalışma veya başarı sonucunda elde ettiği rollerdir.</a:t>
            </a:r>
            <a:endParaRPr lang="tr-TR" sz="36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0D4B6C50-A362-45ED-9507-C3FC947F0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2133"/>
            <a:ext cx="1179871" cy="1300159"/>
          </a:xfrm>
          <a:prstGeom prst="rect">
            <a:avLst/>
          </a:prstGeom>
        </p:spPr>
      </p:pic>
    </p:spTree>
    <p:extLst>
      <p:ext uri="{BB962C8B-B14F-4D97-AF65-F5344CB8AC3E}">
        <p14:creationId xmlns:p14="http://schemas.microsoft.com/office/powerpoint/2010/main" val="3828720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rgbClr val="00B050"/>
                </a:solidFill>
                <a:latin typeface="Calibri" panose="020F0502020204030204" pitchFamily="34" charset="0"/>
                <a:cs typeface="Calibri" panose="020F0502020204030204" pitchFamily="34" charset="0"/>
              </a:rPr>
              <a:t>Örnekler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25909" y="924232"/>
            <a:ext cx="11012129" cy="5933767"/>
          </a:xfrm>
        </p:spPr>
        <p:txBody>
          <a:bodyPr>
            <a:normAutofit lnSpcReduction="10000"/>
          </a:bodyPr>
          <a:lstStyle/>
          <a:p>
            <a:pPr marL="0" indent="0" algn="just">
              <a:buNone/>
            </a:pPr>
            <a:r>
              <a:rPr lang="tr-TR" b="1" dirty="0">
                <a:latin typeface="Calibri" panose="020F0502020204030204" pitchFamily="34" charset="0"/>
                <a:cs typeface="Calibri" panose="020F0502020204030204" pitchFamily="34" charset="0"/>
              </a:rPr>
              <a:t>Grup: </a:t>
            </a:r>
            <a:r>
              <a:rPr lang="tr-TR" dirty="0">
                <a:latin typeface="Calibri" panose="020F0502020204030204" pitchFamily="34" charset="0"/>
                <a:cs typeface="Calibri" panose="020F0502020204030204" pitchFamily="34" charset="0"/>
              </a:rPr>
              <a:t>Aynı sınıfta okuyan öğrenciler.</a:t>
            </a:r>
          </a:p>
          <a:p>
            <a:pPr marL="0" indent="0" algn="just">
              <a:buNone/>
            </a:pPr>
            <a:r>
              <a:rPr lang="tr-TR" dirty="0">
                <a:latin typeface="Calibri" panose="020F0502020204030204" pitchFamily="34" charset="0"/>
                <a:cs typeface="Calibri" panose="020F0502020204030204" pitchFamily="34" charset="0"/>
              </a:rPr>
              <a:t>Çünkü hepsi öğrenmek, derslere katılmak ve sınıf kurallarına uymak için bir araya gelir.</a:t>
            </a:r>
          </a:p>
          <a:p>
            <a:pPr marL="0" indent="0" algn="just">
              <a:buNone/>
            </a:pPr>
            <a:r>
              <a:rPr lang="tr-TR" b="1" dirty="0">
                <a:latin typeface="Calibri" panose="020F0502020204030204" pitchFamily="34" charset="0"/>
                <a:cs typeface="Calibri" panose="020F0502020204030204" pitchFamily="34" charset="0"/>
              </a:rPr>
              <a:t>Rol: </a:t>
            </a:r>
            <a:r>
              <a:rPr lang="tr-TR" dirty="0">
                <a:latin typeface="Calibri" panose="020F0502020204030204" pitchFamily="34" charset="0"/>
                <a:cs typeface="Calibri" panose="020F0502020204030204" pitchFamily="34" charset="0"/>
              </a:rPr>
              <a:t>Kaleci kaleyi korur, forvet gol atmaya çalışır, kaptan takımı yönlendirir. Herkesin rolü farklıdır. Bir futbol takımında herkesin düzensiz bir şekilde hareket etmesi karışıklığa sebep olur.</a:t>
            </a:r>
          </a:p>
          <a:p>
            <a:pPr marL="0" indent="0" algn="just">
              <a:buNone/>
            </a:pPr>
            <a:r>
              <a:rPr lang="tr-TR" b="1" dirty="0">
                <a:latin typeface="Calibri" panose="020F0502020204030204" pitchFamily="34" charset="0"/>
                <a:cs typeface="Calibri" panose="020F0502020204030204" pitchFamily="34" charset="0"/>
              </a:rPr>
              <a:t>Hak: </a:t>
            </a:r>
            <a:r>
              <a:rPr lang="tr-TR" dirty="0">
                <a:latin typeface="Calibri" panose="020F0502020204030204" pitchFamily="34" charset="0"/>
                <a:cs typeface="Calibri" panose="020F0502020204030204" pitchFamily="34" charset="0"/>
              </a:rPr>
              <a:t>Bir öğrencinin derste söz alarak düşüncesini söyleme hakkı vardır.</a:t>
            </a:r>
          </a:p>
          <a:p>
            <a:pPr marL="0" indent="0" algn="just">
              <a:buNone/>
            </a:pPr>
            <a:r>
              <a:rPr lang="tr-TR" b="1" dirty="0">
                <a:latin typeface="Calibri" panose="020F0502020204030204" pitchFamily="34" charset="0"/>
                <a:cs typeface="Calibri" panose="020F0502020204030204" pitchFamily="34" charset="0"/>
              </a:rPr>
              <a:t>Sorumluluk: </a:t>
            </a:r>
            <a:r>
              <a:rPr lang="tr-TR" dirty="0">
                <a:latin typeface="Calibri" panose="020F0502020204030204" pitchFamily="34" charset="0"/>
                <a:cs typeface="Calibri" panose="020F0502020204030204" pitchFamily="34" charset="0"/>
              </a:rPr>
              <a:t>Sınıfta sıra arkadaşıyla konuşmanın eğlenceli olabileceğini düşünebilirsiniz ama ders sırasında öğretmeni dinlemek öğrencinin sorumluluğudur. Çünkü sınıf bir öğrenme grubudur ve herkesin bu düzeni koruması gerekir.</a:t>
            </a:r>
          </a:p>
          <a:p>
            <a:pPr marL="0" indent="0" algn="just">
              <a:buNone/>
            </a:pPr>
            <a:r>
              <a:rPr lang="tr-TR" b="1" dirty="0">
                <a:latin typeface="Calibri" panose="020F0502020204030204" pitchFamily="34" charset="0"/>
                <a:cs typeface="Calibri" panose="020F0502020204030204" pitchFamily="34" charset="0"/>
              </a:rPr>
              <a:t>Kalıcı Grup: </a:t>
            </a:r>
            <a:r>
              <a:rPr lang="tr-TR" dirty="0">
                <a:latin typeface="Calibri" panose="020F0502020204030204" pitchFamily="34" charset="0"/>
                <a:cs typeface="Calibri" panose="020F0502020204030204" pitchFamily="34" charset="0"/>
              </a:rPr>
              <a:t>Aile, kalıcı gruplardan biridir. Bir kişi büyüse, okul değiştirse, farklı takımlara katılsa bile ailesiyle olan bağı devam eder. Aile, hayatımızdaki en uzun süreli gruplardan biridir.</a:t>
            </a:r>
          </a:p>
          <a:p>
            <a:pPr marL="0" indent="0" algn="just">
              <a:buNone/>
            </a:pPr>
            <a:r>
              <a:rPr lang="tr-TR" b="1" dirty="0">
                <a:latin typeface="Calibri" panose="020F0502020204030204" pitchFamily="34" charset="0"/>
                <a:cs typeface="Calibri" panose="020F0502020204030204" pitchFamily="34" charset="0"/>
              </a:rPr>
              <a:t>Geçici Grup: </a:t>
            </a:r>
            <a:r>
              <a:rPr lang="tr-TR" dirty="0">
                <a:latin typeface="Calibri" panose="020F0502020204030204" pitchFamily="34" charset="0"/>
                <a:cs typeface="Calibri" panose="020F0502020204030204" pitchFamily="34" charset="0"/>
              </a:rPr>
              <a:t>Sosyal bilgiler dersinde “kültürel miras” konulu bir poster hazırlamak için üç arkadaş bir araya gelebilir. Çalışma tamamlandığında grup sona erebilir. Bu nedenle proje grubu, geçici gruba örnektir.</a:t>
            </a:r>
          </a:p>
          <a:p>
            <a:pPr marL="0" indent="0" algn="just">
              <a:buNone/>
            </a:pPr>
            <a:r>
              <a:rPr lang="tr-TR" b="1" dirty="0">
                <a:latin typeface="Calibri" panose="020F0502020204030204" pitchFamily="34" charset="0"/>
                <a:cs typeface="Calibri" panose="020F0502020204030204" pitchFamily="34" charset="0"/>
              </a:rPr>
              <a:t>Doğuştan Gelen Rol: </a:t>
            </a:r>
            <a:r>
              <a:rPr lang="tr-TR" dirty="0">
                <a:latin typeface="Calibri" panose="020F0502020204030204" pitchFamily="34" charset="0"/>
                <a:cs typeface="Calibri" panose="020F0502020204030204" pitchFamily="34" charset="0"/>
              </a:rPr>
              <a:t>Bir kişi doğduğu anda evlat olur. Kardeşi varsa kardeş, büyükleri varsa torun rolüne de sahip olur. Bireyin bu roller için bir çaba harcamasına gerek yoktur; doğuştan gelir.</a:t>
            </a:r>
          </a:p>
          <a:p>
            <a:pPr marL="0" indent="0" algn="just">
              <a:buNone/>
            </a:pPr>
            <a:r>
              <a:rPr lang="tr-TR" b="1" dirty="0">
                <a:latin typeface="Calibri" panose="020F0502020204030204" pitchFamily="34" charset="0"/>
                <a:cs typeface="Calibri" panose="020F0502020204030204" pitchFamily="34" charset="0"/>
              </a:rPr>
              <a:t>Sonradan Kazanılan Rol: </a:t>
            </a:r>
            <a:r>
              <a:rPr lang="tr-TR" dirty="0">
                <a:latin typeface="Calibri" panose="020F0502020204030204" pitchFamily="34" charset="0"/>
                <a:cs typeface="Calibri" panose="020F0502020204030204" pitchFamily="34" charset="0"/>
              </a:rPr>
              <a:t>Bu roller; istek, çalışma, başarı veya seçim sonucunda kazanılabilir. Sınıf başkanı olmak, takım kaptanı seçilmek ya da koroda solist olmak sonradan kazanılan rollerdir.</a:t>
            </a:r>
            <a:endParaRPr lang="tr-TR" sz="28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A0B08192-3A1C-4518-AAB2-DD6B79E072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13400" y="1"/>
            <a:ext cx="1178600" cy="1288026"/>
          </a:xfrm>
          <a:prstGeom prst="rect">
            <a:avLst/>
          </a:prstGeom>
        </p:spPr>
      </p:pic>
    </p:spTree>
    <p:extLst>
      <p:ext uri="{BB962C8B-B14F-4D97-AF65-F5344CB8AC3E}">
        <p14:creationId xmlns:p14="http://schemas.microsoft.com/office/powerpoint/2010/main" val="38041754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76748" y="953730"/>
            <a:ext cx="5614220" cy="5739580"/>
          </a:xfrm>
        </p:spPr>
        <p:txBody>
          <a:bodyPr>
            <a:normAutofit fontScale="85000" lnSpcReduction="10000"/>
          </a:bodyPr>
          <a:lstStyle/>
          <a:p>
            <a:pPr marL="0" indent="0">
              <a:lnSpc>
                <a:spcPct val="120000"/>
              </a:lnSpc>
              <a:buNone/>
            </a:pPr>
            <a:r>
              <a:rPr lang="tr-TR" sz="3200" dirty="0">
                <a:latin typeface="Calibri" panose="020F0502020204030204" pitchFamily="34" charset="0"/>
                <a:cs typeface="Calibri" panose="020F0502020204030204" pitchFamily="34" charset="0"/>
              </a:rPr>
              <a:t>İnsanlar günlük yaşamlarında farklı amaçlarla </a:t>
            </a:r>
            <a:r>
              <a:rPr lang="tr-TR" sz="3200" b="1" dirty="0">
                <a:latin typeface="Calibri" panose="020F0502020204030204" pitchFamily="34" charset="0"/>
                <a:cs typeface="Calibri" panose="020F0502020204030204" pitchFamily="34" charset="0"/>
              </a:rPr>
              <a:t>grup </a:t>
            </a:r>
            <a:r>
              <a:rPr lang="tr-TR" sz="3200" dirty="0">
                <a:latin typeface="Calibri" panose="020F0502020204030204" pitchFamily="34" charset="0"/>
                <a:cs typeface="Calibri" panose="020F0502020204030204" pitchFamily="34" charset="0"/>
              </a:rPr>
              <a:t>oluştururlar. Aile, sınıf, arkadaş çevresi, spor takımı ve okul kulübü bu birlikteliklere örnek verilebilir.</a:t>
            </a:r>
          </a:p>
          <a:p>
            <a:pPr marL="0" indent="0">
              <a:lnSpc>
                <a:spcPct val="120000"/>
              </a:lnSpc>
              <a:buNone/>
            </a:pPr>
            <a:r>
              <a:rPr lang="tr-TR" sz="3200" dirty="0">
                <a:latin typeface="Calibri" panose="020F0502020204030204" pitchFamily="34" charset="0"/>
                <a:cs typeface="Calibri" panose="020F0502020204030204" pitchFamily="34" charset="0"/>
              </a:rPr>
              <a:t>Bu grupların bazıları uzun süre varlığını sürdürürken bazıları belirli bir </a:t>
            </a:r>
            <a:r>
              <a:rPr lang="nn-NO" sz="3200" dirty="0">
                <a:latin typeface="Calibri" panose="020F0502020204030204" pitchFamily="34" charset="0"/>
                <a:cs typeface="Calibri" panose="020F0502020204030204" pitchFamily="34" charset="0"/>
              </a:rPr>
              <a:t>çalışma tamamlandığında sona erebilir.</a:t>
            </a:r>
            <a:endParaRPr lang="tr-TR" sz="3200" dirty="0">
              <a:latin typeface="Calibri" panose="020F0502020204030204" pitchFamily="34" charset="0"/>
              <a:cs typeface="Calibri" panose="020F0502020204030204" pitchFamily="34" charset="0"/>
            </a:endParaRPr>
          </a:p>
          <a:p>
            <a:pPr marL="0" indent="0">
              <a:lnSpc>
                <a:spcPct val="120000"/>
              </a:lnSpc>
              <a:buNone/>
            </a:pPr>
            <a:r>
              <a:rPr lang="nn-NO" sz="3200" dirty="0">
                <a:latin typeface="Calibri" panose="020F0502020204030204" pitchFamily="34" charset="0"/>
                <a:cs typeface="Calibri" panose="020F0502020204030204" pitchFamily="34" charset="0"/>
              </a:rPr>
              <a:t>Her</a:t>
            </a:r>
            <a:r>
              <a:rPr lang="tr-TR" sz="3200" dirty="0">
                <a:latin typeface="Calibri" panose="020F0502020204030204" pitchFamily="34" charset="0"/>
                <a:cs typeface="Calibri" panose="020F0502020204030204" pitchFamily="34" charset="0"/>
              </a:rPr>
              <a:t> grup, üyelerinin katkısıyla oluşur ve ortak amaçlar doğrultusunda çalışır.</a:t>
            </a:r>
            <a:endParaRPr lang="tr-TR" sz="40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1604F1BA-9A81-45F3-B711-5DB73F240A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21961" y="13520"/>
            <a:ext cx="1148590" cy="1274506"/>
          </a:xfrm>
          <a:prstGeom prst="rect">
            <a:avLst/>
          </a:prstGeom>
        </p:spPr>
      </p:pic>
      <p:pic>
        <p:nvPicPr>
          <p:cNvPr id="7" name="Resim 6">
            <a:extLst>
              <a:ext uri="{FF2B5EF4-FFF2-40B4-BE49-F238E27FC236}">
                <a16:creationId xmlns:a16="http://schemas.microsoft.com/office/drawing/2014/main" id="{511E60F8-F17F-47AB-B3C3-F220D69B5F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31076" y="2563145"/>
            <a:ext cx="5506886" cy="4130164"/>
          </a:xfrm>
          <a:prstGeom prst="rect">
            <a:avLst/>
          </a:prstGeom>
        </p:spPr>
      </p:pic>
    </p:spTree>
    <p:extLst>
      <p:ext uri="{BB962C8B-B14F-4D97-AF65-F5344CB8AC3E}">
        <p14:creationId xmlns:p14="http://schemas.microsoft.com/office/powerpoint/2010/main" val="1393558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904567" y="1071717"/>
            <a:ext cx="11169446" cy="3126658"/>
          </a:xfrm>
        </p:spPr>
        <p:txBody>
          <a:bodyPr>
            <a:normAutofit fontScale="70000" lnSpcReduction="20000"/>
          </a:bodyPr>
          <a:lstStyle/>
          <a:p>
            <a:pPr marL="0" indent="0" algn="just">
              <a:lnSpc>
                <a:spcPct val="150000"/>
              </a:lnSpc>
              <a:buNone/>
            </a:pPr>
            <a:r>
              <a:rPr lang="tr-TR" sz="2400" dirty="0">
                <a:latin typeface="Calibri" panose="020F0502020204030204" pitchFamily="34" charset="0"/>
                <a:cs typeface="Calibri" panose="020F0502020204030204" pitchFamily="34" charset="0"/>
              </a:rPr>
              <a:t>Bireylerin bulundukları gruplardaki konumları ve üstlendikleri görevler onların </a:t>
            </a:r>
            <a:r>
              <a:rPr lang="tr-TR" sz="2400" b="1" dirty="0">
                <a:latin typeface="Calibri" panose="020F0502020204030204" pitchFamily="34" charset="0"/>
                <a:cs typeface="Calibri" panose="020F0502020204030204" pitchFamily="34" charset="0"/>
              </a:rPr>
              <a:t>roller</a:t>
            </a:r>
            <a:r>
              <a:rPr lang="tr-TR" sz="2400" dirty="0">
                <a:latin typeface="Calibri" panose="020F0502020204030204" pitchFamily="34" charset="0"/>
                <a:cs typeface="Calibri" panose="020F0502020204030204" pitchFamily="34" charset="0"/>
              </a:rPr>
              <a:t>ini oluşturur.</a:t>
            </a:r>
          </a:p>
          <a:p>
            <a:pPr marL="0" indent="0" algn="just">
              <a:lnSpc>
                <a:spcPct val="150000"/>
              </a:lnSpc>
              <a:buNone/>
            </a:pPr>
            <a:r>
              <a:rPr lang="tr-TR" sz="2400" dirty="0">
                <a:latin typeface="Calibri" panose="020F0502020204030204" pitchFamily="34" charset="0"/>
                <a:cs typeface="Calibri" panose="020F0502020204030204" pitchFamily="34" charset="0"/>
              </a:rPr>
              <a:t>Bir kişi aynı anda birden fazla grupta yer alabilir ve her grupta farklı bir rol üstlenebilir. Örneğin bir çocuk ailesinde evlat, okulunda öğrenci, sınıfında başkan, spor takımında oyuncu olabilir.</a:t>
            </a:r>
          </a:p>
          <a:p>
            <a:pPr marL="0" indent="0" algn="just">
              <a:lnSpc>
                <a:spcPct val="150000"/>
              </a:lnSpc>
              <a:buNone/>
            </a:pPr>
            <a:r>
              <a:rPr lang="tr-TR" sz="2400" dirty="0">
                <a:latin typeface="Calibri" panose="020F0502020204030204" pitchFamily="34" charset="0"/>
                <a:cs typeface="Calibri" panose="020F0502020204030204" pitchFamily="34" charset="0"/>
              </a:rPr>
              <a:t>Bazı roller </a:t>
            </a:r>
            <a:r>
              <a:rPr lang="tr-TR" sz="2400" b="1" dirty="0">
                <a:latin typeface="Calibri" panose="020F0502020204030204" pitchFamily="34" charset="0"/>
                <a:cs typeface="Calibri" panose="020F0502020204030204" pitchFamily="34" charset="0"/>
              </a:rPr>
              <a:t>doğuştan </a:t>
            </a:r>
            <a:r>
              <a:rPr lang="tr-TR" sz="2400" dirty="0">
                <a:latin typeface="Calibri" panose="020F0502020204030204" pitchFamily="34" charset="0"/>
                <a:cs typeface="Calibri" panose="020F0502020204030204" pitchFamily="34" charset="0"/>
              </a:rPr>
              <a:t>kazanılırken bazı roller ilgi, istek, çalışma, başarı veya seçim sonucunda elde edilir. Bireyin rolü değiştikçe kendisinden beklenen davranışlar da değişebilir. Bu nedenle kişi, bulunduğu grubun özelliklerini ve üstlendiği rolün gereklerini bilmelidir. </a:t>
            </a:r>
          </a:p>
          <a:p>
            <a:pPr marL="0" indent="0" algn="just">
              <a:lnSpc>
                <a:spcPct val="150000"/>
              </a:lnSpc>
              <a:buNone/>
            </a:pPr>
            <a:r>
              <a:rPr lang="tr-TR" sz="2400" dirty="0">
                <a:latin typeface="Calibri" panose="020F0502020204030204" pitchFamily="34" charset="0"/>
                <a:cs typeface="Calibri" panose="020F0502020204030204" pitchFamily="34" charset="0"/>
              </a:rPr>
              <a:t>Futbol takımında kaleci olmak veya koroda solist olmak; istek, çalışma ya da başarı sonucunda </a:t>
            </a:r>
            <a:r>
              <a:rPr lang="tr-TR" sz="2400" b="1" dirty="0">
                <a:latin typeface="Calibri" panose="020F0502020204030204" pitchFamily="34" charset="0"/>
                <a:cs typeface="Calibri" panose="020F0502020204030204" pitchFamily="34" charset="0"/>
              </a:rPr>
              <a:t>kazanılan rol</a:t>
            </a:r>
            <a:r>
              <a:rPr lang="tr-TR" sz="2400" dirty="0">
                <a:latin typeface="Calibri" panose="020F0502020204030204" pitchFamily="34" charset="0"/>
                <a:cs typeface="Calibri" panose="020F0502020204030204" pitchFamily="34" charset="0"/>
              </a:rPr>
              <a:t>lerdendir.</a:t>
            </a:r>
            <a:endParaRPr lang="tr-TR" sz="280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78DBE85E-705F-4348-A6FF-63F7679B31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3520"/>
            <a:ext cx="1158422" cy="1274506"/>
          </a:xfrm>
          <a:prstGeom prst="rect">
            <a:avLst/>
          </a:prstGeom>
        </p:spPr>
      </p:pic>
      <p:pic>
        <p:nvPicPr>
          <p:cNvPr id="7" name="Resim 6">
            <a:extLst>
              <a:ext uri="{FF2B5EF4-FFF2-40B4-BE49-F238E27FC236}">
                <a16:creationId xmlns:a16="http://schemas.microsoft.com/office/drawing/2014/main" id="{7094A2EA-6E3D-47C0-AECD-773AF8DE95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6643" y="4119716"/>
            <a:ext cx="7847370" cy="2615790"/>
          </a:xfrm>
          <a:prstGeom prst="rect">
            <a:avLst/>
          </a:prstGeom>
        </p:spPr>
      </p:pic>
    </p:spTree>
    <p:extLst>
      <p:ext uri="{BB962C8B-B14F-4D97-AF65-F5344CB8AC3E}">
        <p14:creationId xmlns:p14="http://schemas.microsoft.com/office/powerpoint/2010/main" val="375839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904569" y="1425676"/>
            <a:ext cx="5565056" cy="5267633"/>
          </a:xfrm>
        </p:spPr>
        <p:txBody>
          <a:bodyPr>
            <a:normAutofit fontScale="77500" lnSpcReduction="20000"/>
          </a:bodyPr>
          <a:lstStyle/>
          <a:p>
            <a:pPr marL="0" indent="0" algn="just">
              <a:lnSpc>
                <a:spcPct val="160000"/>
              </a:lnSpc>
              <a:buNone/>
            </a:pPr>
            <a:r>
              <a:rPr lang="tr-TR" dirty="0">
                <a:latin typeface="Calibri" panose="020F0502020204030204" pitchFamily="34" charset="0"/>
                <a:cs typeface="Calibri" panose="020F0502020204030204" pitchFamily="34" charset="0"/>
              </a:rPr>
              <a:t>Her rol, bireye bazı </a:t>
            </a:r>
            <a:r>
              <a:rPr lang="tr-TR" b="1" dirty="0">
                <a:latin typeface="Calibri" panose="020F0502020204030204" pitchFamily="34" charset="0"/>
                <a:cs typeface="Calibri" panose="020F0502020204030204" pitchFamily="34" charset="0"/>
              </a:rPr>
              <a:t>hak</a:t>
            </a:r>
            <a:r>
              <a:rPr lang="tr-TR" dirty="0">
                <a:latin typeface="Calibri" panose="020F0502020204030204" pitchFamily="34" charset="0"/>
                <a:cs typeface="Calibri" panose="020F0502020204030204" pitchFamily="34" charset="0"/>
              </a:rPr>
              <a:t>lar kazandırır ve bazı </a:t>
            </a:r>
            <a:r>
              <a:rPr lang="tr-TR" b="1" dirty="0">
                <a:latin typeface="Calibri" panose="020F0502020204030204" pitchFamily="34" charset="0"/>
                <a:cs typeface="Calibri" panose="020F0502020204030204" pitchFamily="34" charset="0"/>
              </a:rPr>
              <a:t>sorumluluk</a:t>
            </a:r>
            <a:r>
              <a:rPr lang="tr-TR" dirty="0">
                <a:latin typeface="Calibri" panose="020F0502020204030204" pitchFamily="34" charset="0"/>
                <a:cs typeface="Calibri" panose="020F0502020204030204" pitchFamily="34" charset="0"/>
              </a:rPr>
              <a:t>lar yükler.</a:t>
            </a:r>
          </a:p>
          <a:p>
            <a:pPr marL="0" indent="0" algn="just">
              <a:lnSpc>
                <a:spcPct val="160000"/>
              </a:lnSpc>
              <a:buNone/>
            </a:pPr>
            <a:r>
              <a:rPr lang="tr-TR" dirty="0">
                <a:latin typeface="Calibri" panose="020F0502020204030204" pitchFamily="34" charset="0"/>
                <a:cs typeface="Calibri" panose="020F0502020204030204" pitchFamily="34" charset="0"/>
              </a:rPr>
              <a:t>Bir öğrencinin düşüncelerini ifade etme, eğitim alma, okul etkinliklerine katılma ve kendisine adil davranılmasını bekleme hakkı vardır.</a:t>
            </a:r>
          </a:p>
          <a:p>
            <a:pPr marL="0" indent="0" algn="just">
              <a:lnSpc>
                <a:spcPct val="160000"/>
              </a:lnSpc>
              <a:buNone/>
            </a:pPr>
            <a:r>
              <a:rPr lang="tr-TR" dirty="0">
                <a:latin typeface="Calibri" panose="020F0502020204030204" pitchFamily="34" charset="0"/>
                <a:cs typeface="Calibri" panose="020F0502020204030204" pitchFamily="34" charset="0"/>
              </a:rPr>
              <a:t>Bunun yanında derslere zamanında katılma, sınıf kurallarına uyma, verilen görevleri yerine getirme, ortak kullanılan eşyaları özenli kullanma ve arkadaşlarının haklarına saygı gösterme sorumluluğu bulunur.</a:t>
            </a:r>
          </a:p>
          <a:p>
            <a:pPr marL="0" indent="0" algn="just">
              <a:lnSpc>
                <a:spcPct val="160000"/>
              </a:lnSpc>
              <a:buNone/>
            </a:pPr>
            <a:r>
              <a:rPr lang="tr-TR" dirty="0">
                <a:latin typeface="Calibri" panose="020F0502020204030204" pitchFamily="34" charset="0"/>
                <a:cs typeface="Calibri" panose="020F0502020204030204" pitchFamily="34" charset="0"/>
              </a:rPr>
              <a:t>Hakların bilinmesi, bireyin kendisini güvende hissetmesine katkı sağlar.</a:t>
            </a:r>
          </a:p>
          <a:p>
            <a:pPr marL="0" indent="0" algn="just">
              <a:lnSpc>
                <a:spcPct val="160000"/>
              </a:lnSpc>
              <a:buNone/>
            </a:pPr>
            <a:r>
              <a:rPr lang="tr-TR" dirty="0">
                <a:latin typeface="Calibri" panose="020F0502020204030204" pitchFamily="34" charset="0"/>
                <a:cs typeface="Calibri" panose="020F0502020204030204" pitchFamily="34" charset="0"/>
              </a:rPr>
              <a:t>Sorumlulukların yerine getirilmesi ise grupların düzenli, uyumlu ve verimli çalışmasına yardımcı olur.</a:t>
            </a:r>
            <a:endParaRPr lang="tr-TR" sz="240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73AE1B34-6153-4BD9-9201-12BE45413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3520"/>
            <a:ext cx="1158422" cy="1274506"/>
          </a:xfrm>
          <a:prstGeom prst="rect">
            <a:avLst/>
          </a:prstGeom>
        </p:spPr>
      </p:pic>
      <p:pic>
        <p:nvPicPr>
          <p:cNvPr id="6" name="Resim 5">
            <a:extLst>
              <a:ext uri="{FF2B5EF4-FFF2-40B4-BE49-F238E27FC236}">
                <a16:creationId xmlns:a16="http://schemas.microsoft.com/office/drawing/2014/main" id="{41E32736-BCE3-4C33-9A1E-15C56A590D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9794" y="2519516"/>
            <a:ext cx="5565057" cy="4173793"/>
          </a:xfrm>
          <a:prstGeom prst="rect">
            <a:avLst/>
          </a:prstGeom>
        </p:spPr>
      </p:pic>
    </p:spTree>
    <p:extLst>
      <p:ext uri="{BB962C8B-B14F-4D97-AF65-F5344CB8AC3E}">
        <p14:creationId xmlns:p14="http://schemas.microsoft.com/office/powerpoint/2010/main" val="9960546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bg1">
                    <a:lumMod val="50000"/>
                  </a:schemeClr>
                </a:solidFill>
                <a:latin typeface="Calibri" panose="020F0502020204030204" pitchFamily="34" charset="0"/>
                <a:cs typeface="Calibri" panose="020F0502020204030204" pitchFamily="34" charset="0"/>
              </a:rPr>
              <a:t>Şiir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1533832" y="164690"/>
            <a:ext cx="9479567" cy="6528620"/>
          </a:xfrm>
        </p:spPr>
        <p:txBody>
          <a:bodyPr>
            <a:normAutofit fontScale="92500" lnSpcReduction="10000"/>
          </a:bodyPr>
          <a:lstStyle/>
          <a:p>
            <a:pPr marL="0" indent="0" algn="ctr">
              <a:buNone/>
            </a:pPr>
            <a:r>
              <a:rPr lang="tr-TR" b="1" dirty="0"/>
              <a:t>Gruplar, Roller-Haklarımız ve Sorumluluklarımız</a:t>
            </a:r>
          </a:p>
          <a:p>
            <a:pPr marL="0" indent="0" algn="ctr">
              <a:buNone/>
            </a:pPr>
            <a:endParaRPr lang="tr-TR" dirty="0"/>
          </a:p>
          <a:p>
            <a:pPr marL="0" indent="0" algn="ctr">
              <a:buNone/>
            </a:pPr>
            <a:r>
              <a:rPr lang="tr-TR" dirty="0"/>
              <a:t>Bir amaçta buluşunca insanlar, grup olur,</a:t>
            </a:r>
          </a:p>
          <a:p>
            <a:pPr marL="0" indent="0" algn="ctr">
              <a:buNone/>
            </a:pPr>
            <a:r>
              <a:rPr lang="tr-TR" dirty="0"/>
              <a:t>Mevzu aile olursa, sonsuza dek kalır.</a:t>
            </a:r>
          </a:p>
          <a:p>
            <a:pPr marL="0" indent="0" algn="ctr">
              <a:buNone/>
            </a:pPr>
            <a:r>
              <a:rPr lang="tr-TR" dirty="0"/>
              <a:t>Elbet proje biter, geçici grup dağılır,</a:t>
            </a:r>
          </a:p>
          <a:p>
            <a:pPr marL="0" indent="0" algn="ctr">
              <a:buNone/>
            </a:pPr>
            <a:r>
              <a:rPr lang="tr-TR" dirty="0"/>
              <a:t>İnsan kendini hayat boyu değişik gruplarda bulur.</a:t>
            </a:r>
          </a:p>
          <a:p>
            <a:pPr marL="0" indent="0" algn="ctr">
              <a:buNone/>
            </a:pPr>
            <a:endParaRPr lang="tr-TR" dirty="0"/>
          </a:p>
          <a:p>
            <a:pPr marL="0" indent="0" algn="ctr">
              <a:buNone/>
            </a:pPr>
            <a:r>
              <a:rPr lang="tr-TR" dirty="0"/>
              <a:t>Her grubun içinde bir görev, bir rol vardır,</a:t>
            </a:r>
          </a:p>
          <a:p>
            <a:pPr marL="0" indent="0" algn="ctr">
              <a:buNone/>
            </a:pPr>
            <a:r>
              <a:rPr lang="tr-TR" dirty="0"/>
              <a:t>Evlat, kardeş, torun olmak doğuştan bir bağdır.</a:t>
            </a:r>
          </a:p>
          <a:p>
            <a:pPr marL="0" indent="0" algn="ctr">
              <a:buNone/>
            </a:pPr>
            <a:r>
              <a:rPr lang="tr-TR" dirty="0"/>
              <a:t>Başkan, kaptan, solist emekle kazanılır,</a:t>
            </a:r>
          </a:p>
          <a:p>
            <a:pPr marL="0" indent="0" algn="ctr">
              <a:buNone/>
            </a:pPr>
            <a:r>
              <a:rPr lang="tr-TR" dirty="0"/>
              <a:t>Rolünü bilen insan sorumlulukla anılır.</a:t>
            </a:r>
          </a:p>
          <a:p>
            <a:pPr marL="0" indent="0" algn="ctr">
              <a:buNone/>
            </a:pPr>
            <a:endParaRPr lang="tr-TR" dirty="0"/>
          </a:p>
          <a:p>
            <a:pPr marL="0" indent="0" algn="ctr">
              <a:buNone/>
            </a:pPr>
            <a:r>
              <a:rPr lang="tr-TR" dirty="0"/>
              <a:t>Her grupta haklarımız bizlere yol açar,</a:t>
            </a:r>
          </a:p>
          <a:p>
            <a:pPr marL="0" indent="0" algn="ctr">
              <a:buNone/>
            </a:pPr>
            <a:r>
              <a:rPr lang="tr-TR" dirty="0"/>
              <a:t>Saygı görmek, söz söylemek gruba güç katar.</a:t>
            </a:r>
          </a:p>
          <a:p>
            <a:pPr marL="0" indent="0" algn="ctr">
              <a:buNone/>
            </a:pPr>
            <a:r>
              <a:rPr lang="tr-TR" dirty="0"/>
              <a:t>Ama görevler unutulursa düzen hemen bozulur,</a:t>
            </a:r>
          </a:p>
          <a:p>
            <a:pPr marL="0" indent="0" algn="ctr">
              <a:buNone/>
            </a:pPr>
            <a:r>
              <a:rPr lang="tr-TR" dirty="0"/>
              <a:t>Hak ve sorumlulukla birlikte yaşam kurulur.</a:t>
            </a:r>
            <a:endParaRPr lang="tr-TR" sz="28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664EC579-FBD3-47A3-AA27-D03F29A09D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13399" y="0"/>
            <a:ext cx="1178601" cy="1288026"/>
          </a:xfrm>
          <a:prstGeom prst="rect">
            <a:avLst/>
          </a:prstGeom>
        </p:spPr>
      </p:pic>
    </p:spTree>
    <p:extLst>
      <p:ext uri="{BB962C8B-B14F-4D97-AF65-F5344CB8AC3E}">
        <p14:creationId xmlns:p14="http://schemas.microsoft.com/office/powerpoint/2010/main" val="19336735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rgbClr val="00B0F0"/>
                </a:solidFill>
                <a:latin typeface="Calibri" panose="020F0502020204030204" pitchFamily="34" charset="0"/>
                <a:cs typeface="Calibri" panose="020F0502020204030204" pitchFamily="34" charset="0"/>
              </a:rPr>
              <a:t>Çizgi</a:t>
            </a:r>
          </a:p>
        </p:txBody>
      </p:sp>
      <p:pic>
        <p:nvPicPr>
          <p:cNvPr id="7" name="Resim 6">
            <a:extLst>
              <a:ext uri="{FF2B5EF4-FFF2-40B4-BE49-F238E27FC236}">
                <a16:creationId xmlns:a16="http://schemas.microsoft.com/office/drawing/2014/main" id="{0169CD68-765A-40B2-A622-95BA7D9C27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805" y="1224116"/>
            <a:ext cx="10938387" cy="5469194"/>
          </a:xfrm>
          <a:prstGeom prst="rect">
            <a:avLst/>
          </a:prstGeom>
        </p:spPr>
      </p:pic>
      <p:pic>
        <p:nvPicPr>
          <p:cNvPr id="9" name="Resim 8">
            <a:extLst>
              <a:ext uri="{FF2B5EF4-FFF2-40B4-BE49-F238E27FC236}">
                <a16:creationId xmlns:a16="http://schemas.microsoft.com/office/drawing/2014/main" id="{E6CE5BCD-6618-4C55-8D81-853F56692E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10972799" y="-63910"/>
            <a:ext cx="1219200" cy="1288026"/>
          </a:xfrm>
          <a:prstGeom prst="rect">
            <a:avLst/>
          </a:prstGeom>
        </p:spPr>
      </p:pic>
    </p:spTree>
    <p:extLst>
      <p:ext uri="{BB962C8B-B14F-4D97-AF65-F5344CB8AC3E}">
        <p14:creationId xmlns:p14="http://schemas.microsoft.com/office/powerpoint/2010/main" val="81765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75000"/>
                  </a:schemeClr>
                </a:solidFill>
                <a:latin typeface="Calibri" panose="020F0502020204030204" pitchFamily="34" charset="0"/>
                <a:cs typeface="Calibri" panose="020F0502020204030204" pitchFamily="34" charset="0"/>
              </a:rPr>
              <a:t>Etkinlik</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66916" y="904569"/>
            <a:ext cx="11336594" cy="5407742"/>
          </a:xfrm>
        </p:spPr>
        <p:txBody>
          <a:bodyPr>
            <a:normAutofit lnSpcReduction="10000"/>
          </a:bodyPr>
          <a:lstStyle/>
          <a:p>
            <a:pPr marL="0" indent="0" algn="just">
              <a:buNone/>
            </a:pPr>
            <a:r>
              <a:rPr lang="tr-TR" sz="2400" b="1" dirty="0">
                <a:latin typeface="Calibri" panose="020F0502020204030204" pitchFamily="34" charset="0"/>
                <a:cs typeface="Calibri" panose="020F0502020204030204" pitchFamily="34" charset="0"/>
              </a:rPr>
              <a:t>1. Aşağıdaki metni okuyunuz ve soruları metne göre cevaplayınız.</a:t>
            </a:r>
          </a:p>
          <a:p>
            <a:pPr marL="0" indent="0" algn="just">
              <a:buNone/>
            </a:pPr>
            <a:r>
              <a:rPr lang="tr-TR" sz="2400" dirty="0">
                <a:latin typeface="Calibri" panose="020F0502020204030204" pitchFamily="34" charset="0"/>
                <a:cs typeface="Calibri" panose="020F0502020204030204" pitchFamily="34" charset="0"/>
              </a:rPr>
              <a:t>Berk, evde ailesine yardım eden bir evlat, okulda derslerine katılan bir öğrenci, sınıfta arkadaşlarını temsil eden bir sınıf başkanıdır. Ayrıca futbol takımında kaleci olarak görev yapmaktadır. Berk, sınıf başkanı olduğu hâlde bazen arkadaşlarının fikirlerini dinlemeden karar vermektedir.</a:t>
            </a:r>
          </a:p>
          <a:p>
            <a:pPr marL="0" indent="0" algn="just">
              <a:buNone/>
            </a:pPr>
            <a:r>
              <a:rPr lang="tr-TR" sz="2400" b="1" dirty="0">
                <a:latin typeface="Calibri" panose="020F0502020204030204" pitchFamily="34" charset="0"/>
                <a:cs typeface="Calibri" panose="020F0502020204030204" pitchFamily="34" charset="0"/>
              </a:rPr>
              <a:t>a. Berk’in içinde bulunduğu gruplardan üç tanesini yazınız.</a:t>
            </a:r>
          </a:p>
          <a:p>
            <a:pPr marL="0" indent="0" algn="just">
              <a:buNone/>
            </a:pPr>
            <a:endParaRPr lang="tr-TR" sz="2400" dirty="0">
              <a:latin typeface="Calibri" panose="020F0502020204030204" pitchFamily="34" charset="0"/>
              <a:cs typeface="Calibri" panose="020F0502020204030204" pitchFamily="34" charset="0"/>
            </a:endParaRPr>
          </a:p>
          <a:p>
            <a:pPr marL="0" indent="0" algn="just">
              <a:buNone/>
            </a:pPr>
            <a:r>
              <a:rPr lang="tr-TR" sz="2400" b="1" dirty="0">
                <a:latin typeface="Calibri" panose="020F0502020204030204" pitchFamily="34" charset="0"/>
                <a:cs typeface="Calibri" panose="020F0502020204030204" pitchFamily="34" charset="0"/>
              </a:rPr>
              <a:t>b. Berk’in sahip olduğu rollerden üç tanesini yazınız.</a:t>
            </a:r>
          </a:p>
          <a:p>
            <a:pPr marL="0" indent="0" algn="just">
              <a:buNone/>
            </a:pPr>
            <a:endParaRPr lang="tr-TR" sz="2400" b="1" dirty="0">
              <a:latin typeface="Calibri" panose="020F0502020204030204" pitchFamily="34" charset="0"/>
              <a:cs typeface="Calibri" panose="020F0502020204030204" pitchFamily="34" charset="0"/>
            </a:endParaRPr>
          </a:p>
          <a:p>
            <a:pPr marL="0" indent="0" algn="just">
              <a:buNone/>
            </a:pPr>
            <a:r>
              <a:rPr lang="tr-TR" sz="2400" b="1" dirty="0">
                <a:latin typeface="Calibri" panose="020F0502020204030204" pitchFamily="34" charset="0"/>
                <a:cs typeface="Calibri" panose="020F0502020204030204" pitchFamily="34" charset="0"/>
              </a:rPr>
              <a:t>c. Berk, sınıf başkanlığı rolünün gerektirdiği hangi sorumluluğu yerine getirmemektedir?</a:t>
            </a:r>
          </a:p>
          <a:p>
            <a:pPr marL="0" indent="0" algn="just">
              <a:buNone/>
            </a:pPr>
            <a:endParaRPr lang="tr-TR" sz="2400" b="1" dirty="0">
              <a:latin typeface="Calibri" panose="020F0502020204030204" pitchFamily="34" charset="0"/>
              <a:cs typeface="Calibri" panose="020F0502020204030204" pitchFamily="34" charset="0"/>
            </a:endParaRPr>
          </a:p>
          <a:p>
            <a:pPr marL="0" indent="0" algn="just">
              <a:buNone/>
            </a:pPr>
            <a:r>
              <a:rPr lang="tr-TR" sz="2400" b="1" dirty="0">
                <a:latin typeface="Calibri" panose="020F0502020204030204" pitchFamily="34" charset="0"/>
                <a:cs typeface="Calibri" panose="020F0502020204030204" pitchFamily="34" charset="0"/>
              </a:rPr>
              <a:t>d. Berk, sınıf başkanlığı sorumluluğunu yerine getirmek için nasıl davranmalıdır? Açıklayınız.</a:t>
            </a:r>
          </a:p>
          <a:p>
            <a:pPr marL="0" indent="0">
              <a:buNone/>
            </a:pPr>
            <a:endParaRPr lang="tr-TR" b="1" dirty="0"/>
          </a:p>
          <a:p>
            <a:pPr marL="0" indent="0">
              <a:buNone/>
            </a:pPr>
            <a:endParaRPr lang="tr-TR" b="1" dirty="0"/>
          </a:p>
          <a:p>
            <a:pPr marL="0" indent="0">
              <a:buNone/>
            </a:pPr>
            <a:endParaRPr lang="tr-TR" dirty="0"/>
          </a:p>
        </p:txBody>
      </p:sp>
      <p:pic>
        <p:nvPicPr>
          <p:cNvPr id="5" name="Resim 4">
            <a:extLst>
              <a:ext uri="{FF2B5EF4-FFF2-40B4-BE49-F238E27FC236}">
                <a16:creationId xmlns:a16="http://schemas.microsoft.com/office/drawing/2014/main" id="{8BB1D446-9B31-4D58-9DDB-F9255CEE90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96534" y="0"/>
            <a:ext cx="1095466" cy="1197173"/>
          </a:xfrm>
          <a:prstGeom prst="rect">
            <a:avLst/>
          </a:prstGeom>
        </p:spPr>
      </p:pic>
    </p:spTree>
    <p:extLst>
      <p:ext uri="{BB962C8B-B14F-4D97-AF65-F5344CB8AC3E}">
        <p14:creationId xmlns:p14="http://schemas.microsoft.com/office/powerpoint/2010/main" val="13618193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75000"/>
                  </a:schemeClr>
                </a:solidFill>
                <a:latin typeface="Calibri" panose="020F0502020204030204" pitchFamily="34" charset="0"/>
                <a:cs typeface="Calibri" panose="020F0502020204030204" pitchFamily="34" charset="0"/>
              </a:rPr>
              <a:t>Etkinlik</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55406" y="1042218"/>
            <a:ext cx="11257936" cy="5968181"/>
          </a:xfrm>
        </p:spPr>
        <p:txBody>
          <a:bodyPr>
            <a:normAutofit lnSpcReduction="10000"/>
          </a:bodyPr>
          <a:lstStyle/>
          <a:p>
            <a:pPr marL="0" indent="0" algn="just">
              <a:buNone/>
            </a:pPr>
            <a:r>
              <a:rPr lang="tr-TR" sz="2800" b="1" dirty="0">
                <a:latin typeface="Calibri" panose="020F0502020204030204" pitchFamily="34" charset="0"/>
                <a:cs typeface="Calibri" panose="020F0502020204030204" pitchFamily="34" charset="0"/>
              </a:rPr>
              <a:t>2. Aşağıdaki cümlelerde boş bırakılan yerleri uygun kavramlarla tamamlayınız.</a:t>
            </a:r>
          </a:p>
          <a:p>
            <a:pPr marL="0" indent="0" algn="just">
              <a:buNone/>
            </a:pPr>
            <a:r>
              <a:rPr lang="tr-TR" sz="2800" dirty="0">
                <a:latin typeface="Calibri" panose="020F0502020204030204" pitchFamily="34" charset="0"/>
                <a:cs typeface="Calibri" panose="020F0502020204030204" pitchFamily="34" charset="0"/>
              </a:rPr>
              <a:t>(kalıcı grup - grup - hak - sorumluluk - rol - geçici grup)</a:t>
            </a:r>
          </a:p>
          <a:p>
            <a:pPr marL="0" indent="0" algn="just">
              <a:buNone/>
            </a:pPr>
            <a:r>
              <a:rPr lang="tr-TR" sz="2800" b="1" dirty="0">
                <a:latin typeface="Calibri" panose="020F0502020204030204" pitchFamily="34" charset="0"/>
                <a:cs typeface="Calibri" panose="020F0502020204030204" pitchFamily="34" charset="0"/>
              </a:rPr>
              <a:t>a. </a:t>
            </a:r>
            <a:r>
              <a:rPr lang="tr-TR" sz="2800" dirty="0">
                <a:latin typeface="Calibri" panose="020F0502020204030204" pitchFamily="34" charset="0"/>
                <a:cs typeface="Calibri" panose="020F0502020204030204" pitchFamily="34" charset="0"/>
              </a:rPr>
              <a:t>Ortak amaç veya ilgiye sahip bireylerin oluşturduğu topluluğa ......................... denir.</a:t>
            </a:r>
          </a:p>
          <a:p>
            <a:pPr marL="0" indent="0" algn="just">
              <a:buNone/>
            </a:pPr>
            <a:r>
              <a:rPr lang="tr-TR" sz="2800" b="1" dirty="0">
                <a:latin typeface="Calibri" panose="020F0502020204030204" pitchFamily="34" charset="0"/>
                <a:cs typeface="Calibri" panose="020F0502020204030204" pitchFamily="34" charset="0"/>
              </a:rPr>
              <a:t>b. </a:t>
            </a:r>
            <a:r>
              <a:rPr lang="tr-TR" sz="2800" dirty="0">
                <a:latin typeface="Calibri" panose="020F0502020204030204" pitchFamily="34" charset="0"/>
                <a:cs typeface="Calibri" panose="020F0502020204030204" pitchFamily="34" charset="0"/>
              </a:rPr>
              <a:t>Bireyin bir grup içinde üstlendiği görev ve sorumluluklara ......................... denir.</a:t>
            </a:r>
          </a:p>
          <a:p>
            <a:pPr marL="0" indent="0" algn="just">
              <a:buNone/>
            </a:pPr>
            <a:r>
              <a:rPr lang="tr-TR" sz="2800" b="1" dirty="0">
                <a:latin typeface="Calibri" panose="020F0502020204030204" pitchFamily="34" charset="0"/>
                <a:cs typeface="Calibri" panose="020F0502020204030204" pitchFamily="34" charset="0"/>
              </a:rPr>
              <a:t>c. </a:t>
            </a:r>
            <a:r>
              <a:rPr lang="tr-TR" sz="2800" dirty="0">
                <a:latin typeface="Calibri" panose="020F0502020204030204" pitchFamily="34" charset="0"/>
                <a:cs typeface="Calibri" panose="020F0502020204030204" pitchFamily="34" charset="0"/>
              </a:rPr>
              <a:t>Bireyin sahip olduğu yetki ve imkânlara ......................... denir.</a:t>
            </a:r>
          </a:p>
          <a:p>
            <a:pPr marL="0" indent="0" algn="just">
              <a:buNone/>
            </a:pPr>
            <a:r>
              <a:rPr lang="tr-TR" sz="2800" b="1" dirty="0">
                <a:latin typeface="Calibri" panose="020F0502020204030204" pitchFamily="34" charset="0"/>
                <a:cs typeface="Calibri" panose="020F0502020204030204" pitchFamily="34" charset="0"/>
              </a:rPr>
              <a:t>d. </a:t>
            </a:r>
            <a:r>
              <a:rPr lang="tr-TR" sz="2800" dirty="0">
                <a:latin typeface="Calibri" panose="020F0502020204030204" pitchFamily="34" charset="0"/>
                <a:cs typeface="Calibri" panose="020F0502020204030204" pitchFamily="34" charset="0"/>
              </a:rPr>
              <a:t>Kişinin üzerine düşen görevleri yerine getirmesine ......................... denir.</a:t>
            </a:r>
          </a:p>
          <a:p>
            <a:pPr marL="0" indent="0" algn="just">
              <a:buNone/>
            </a:pPr>
            <a:r>
              <a:rPr lang="tr-TR" sz="2800" b="1" dirty="0">
                <a:latin typeface="Calibri" panose="020F0502020204030204" pitchFamily="34" charset="0"/>
                <a:cs typeface="Calibri" panose="020F0502020204030204" pitchFamily="34" charset="0"/>
              </a:rPr>
              <a:t>e. </a:t>
            </a:r>
            <a:r>
              <a:rPr lang="tr-TR" sz="2800" dirty="0">
                <a:latin typeface="Calibri" panose="020F0502020204030204" pitchFamily="34" charset="0"/>
                <a:cs typeface="Calibri" panose="020F0502020204030204" pitchFamily="34" charset="0"/>
              </a:rPr>
              <a:t>Aile, uzun süre devam ettiği için ......................... örneğidir.</a:t>
            </a:r>
          </a:p>
          <a:p>
            <a:pPr marL="0" indent="0" algn="just">
              <a:buNone/>
            </a:pPr>
            <a:r>
              <a:rPr lang="tr-TR" sz="2800" b="1" dirty="0">
                <a:latin typeface="Calibri" panose="020F0502020204030204" pitchFamily="34" charset="0"/>
                <a:cs typeface="Calibri" panose="020F0502020204030204" pitchFamily="34" charset="0"/>
              </a:rPr>
              <a:t>f. </a:t>
            </a:r>
            <a:r>
              <a:rPr lang="tr-TR" sz="2800" dirty="0">
                <a:latin typeface="Calibri" panose="020F0502020204030204" pitchFamily="34" charset="0"/>
                <a:cs typeface="Calibri" panose="020F0502020204030204" pitchFamily="34" charset="0"/>
              </a:rPr>
              <a:t>Ders projesi için kurulan çalışma grubu, proje bitince sona erebileceği için ......................... örneğidir.</a:t>
            </a:r>
            <a:endParaRPr lang="tr-TR" sz="360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1763135F-406D-43A5-B068-8E1F05D312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96534" y="0"/>
            <a:ext cx="1095466" cy="1197173"/>
          </a:xfrm>
          <a:prstGeom prst="rect">
            <a:avLst/>
          </a:prstGeom>
        </p:spPr>
      </p:pic>
    </p:spTree>
    <p:extLst>
      <p:ext uri="{BB962C8B-B14F-4D97-AF65-F5344CB8AC3E}">
        <p14:creationId xmlns:p14="http://schemas.microsoft.com/office/powerpoint/2010/main" val="25205943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35742" y="115530"/>
            <a:ext cx="8927689" cy="543232"/>
          </a:xfrm>
        </p:spPr>
        <p:txBody>
          <a:bodyPr>
            <a:normAutofit/>
          </a:bodyPr>
          <a:lstStyle/>
          <a:p>
            <a:pPr marL="0" indent="0">
              <a:buNone/>
            </a:pPr>
            <a:r>
              <a:rPr lang="tr-TR" b="1" dirty="0"/>
              <a:t>Aşağıdaki panoyu inceleyiniz ve soruları panodaki bilgilere göre cevaplayınız.</a:t>
            </a:r>
            <a:endParaRPr lang="tr-TR" sz="2800" dirty="0">
              <a:latin typeface="Calibri" panose="020F0502020204030204" pitchFamily="34" charset="0"/>
              <a:cs typeface="Calibri" panose="020F0502020204030204" pitchFamily="34" charset="0"/>
            </a:endParaRPr>
          </a:p>
        </p:txBody>
      </p:sp>
      <p:pic>
        <p:nvPicPr>
          <p:cNvPr id="6" name="Resim 5">
            <a:extLst>
              <a:ext uri="{FF2B5EF4-FFF2-40B4-BE49-F238E27FC236}">
                <a16:creationId xmlns:a16="http://schemas.microsoft.com/office/drawing/2014/main" id="{D8749DE6-6C56-42D6-B459-A80228C2B0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6890" y="498495"/>
            <a:ext cx="6577781" cy="3631204"/>
          </a:xfrm>
          <a:prstGeom prst="rect">
            <a:avLst/>
          </a:prstGeom>
        </p:spPr>
      </p:pic>
      <p:sp>
        <p:nvSpPr>
          <p:cNvPr id="7" name="İçerik Yer Tutucusu 2">
            <a:extLst>
              <a:ext uri="{FF2B5EF4-FFF2-40B4-BE49-F238E27FC236}">
                <a16:creationId xmlns:a16="http://schemas.microsoft.com/office/drawing/2014/main" id="{CC924224-5585-4316-B87B-289E7E12AD85}"/>
              </a:ext>
            </a:extLst>
          </p:cNvPr>
          <p:cNvSpPr txBox="1">
            <a:spLocks/>
          </p:cNvSpPr>
          <p:nvPr/>
        </p:nvSpPr>
        <p:spPr>
          <a:xfrm>
            <a:off x="835743" y="4257368"/>
            <a:ext cx="3598606" cy="2327786"/>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tr-TR" b="1" dirty="0">
                <a:latin typeface="Calibri" panose="020F0502020204030204" pitchFamily="34" charset="0"/>
                <a:cs typeface="Calibri" panose="020F0502020204030204" pitchFamily="34" charset="0"/>
              </a:rPr>
              <a:t>1. Panodaki bilgilere göre oluşturulan çalışma grubu aşağıdakilerden hangisine örnektir?</a:t>
            </a:r>
          </a:p>
          <a:p>
            <a:pPr marL="0" indent="0">
              <a:buNone/>
            </a:pPr>
            <a:r>
              <a:rPr lang="tr-TR" sz="1800" dirty="0">
                <a:latin typeface="Calibri" panose="020F0502020204030204" pitchFamily="34" charset="0"/>
                <a:cs typeface="Calibri" panose="020F0502020204030204" pitchFamily="34" charset="0"/>
              </a:rPr>
              <a:t>A) Kalıcı grup 	B) Geçici grup </a:t>
            </a:r>
          </a:p>
          <a:p>
            <a:pPr marL="0" indent="0">
              <a:buNone/>
            </a:pPr>
            <a:r>
              <a:rPr lang="tr-TR" sz="1800" dirty="0">
                <a:latin typeface="Calibri" panose="020F0502020204030204" pitchFamily="34" charset="0"/>
                <a:cs typeface="Calibri" panose="020F0502020204030204" pitchFamily="34" charset="0"/>
              </a:rPr>
              <a:t>C) Aile grubu 	D) Akraba grubu</a:t>
            </a:r>
            <a:endParaRPr lang="tr-TR" sz="2400" dirty="0">
              <a:latin typeface="Calibri" panose="020F0502020204030204" pitchFamily="34" charset="0"/>
              <a:cs typeface="Calibri" panose="020F0502020204030204" pitchFamily="34" charset="0"/>
            </a:endParaRPr>
          </a:p>
        </p:txBody>
      </p:sp>
      <p:sp>
        <p:nvSpPr>
          <p:cNvPr id="8" name="İçerik Yer Tutucusu 2">
            <a:extLst>
              <a:ext uri="{FF2B5EF4-FFF2-40B4-BE49-F238E27FC236}">
                <a16:creationId xmlns:a16="http://schemas.microsoft.com/office/drawing/2014/main" id="{0F4E18A2-B5B9-40E2-BFE0-D4BBD722E40A}"/>
              </a:ext>
            </a:extLst>
          </p:cNvPr>
          <p:cNvSpPr txBox="1">
            <a:spLocks/>
          </p:cNvSpPr>
          <p:nvPr/>
        </p:nvSpPr>
        <p:spPr>
          <a:xfrm>
            <a:off x="4714568" y="4257368"/>
            <a:ext cx="3598606" cy="2600632"/>
          </a:xfrm>
          <a:prstGeom prst="rect">
            <a:avLst/>
          </a:prstGeom>
        </p:spPr>
        <p:txBody>
          <a:bodyPr vert="horz" lIns="91440" tIns="45720" rIns="91440" bIns="45720" rtlCol="0">
            <a:normAutofit fontScale="92500" lnSpcReduction="200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tr-TR" b="1" dirty="0">
                <a:latin typeface="Calibri" panose="020F0502020204030204" pitchFamily="34" charset="0"/>
                <a:cs typeface="Calibri" panose="020F0502020204030204" pitchFamily="34" charset="0"/>
              </a:rPr>
              <a:t>2. Aşağıdakilerden hangisi panoda yer alan kişilerin rollerinden biridir?</a:t>
            </a:r>
          </a:p>
          <a:p>
            <a:pPr marL="0" indent="0">
              <a:buNone/>
            </a:pPr>
            <a:r>
              <a:rPr lang="tr-TR" dirty="0">
                <a:latin typeface="Calibri" panose="020F0502020204030204" pitchFamily="34" charset="0"/>
                <a:cs typeface="Calibri" panose="020F0502020204030204" pitchFamily="34" charset="0"/>
              </a:rPr>
              <a:t>A) Fikirlerini özgürce söylemek </a:t>
            </a:r>
          </a:p>
          <a:p>
            <a:pPr marL="0" indent="0">
              <a:buNone/>
            </a:pPr>
            <a:r>
              <a:rPr lang="tr-TR" dirty="0">
                <a:latin typeface="Calibri" panose="020F0502020204030204" pitchFamily="34" charset="0"/>
                <a:cs typeface="Calibri" panose="020F0502020204030204" pitchFamily="34" charset="0"/>
              </a:rPr>
              <a:t>B) Grup üyelerini dinlemek</a:t>
            </a:r>
          </a:p>
          <a:p>
            <a:pPr marL="0" indent="0">
              <a:buNone/>
            </a:pPr>
            <a:r>
              <a:rPr lang="tr-TR" dirty="0">
                <a:latin typeface="Calibri" panose="020F0502020204030204" pitchFamily="34" charset="0"/>
                <a:cs typeface="Calibri" panose="020F0502020204030204" pitchFamily="34" charset="0"/>
              </a:rPr>
              <a:t>C) Afiş tasarımcısı olmak </a:t>
            </a:r>
          </a:p>
          <a:p>
            <a:pPr marL="0" indent="0">
              <a:buNone/>
            </a:pPr>
            <a:r>
              <a:rPr lang="tr-TR" dirty="0">
                <a:latin typeface="Calibri" panose="020F0502020204030204" pitchFamily="34" charset="0"/>
                <a:cs typeface="Calibri" panose="020F0502020204030204" pitchFamily="34" charset="0"/>
              </a:rPr>
              <a:t>D) Görevleri zamanında tamamlamak</a:t>
            </a:r>
            <a:endParaRPr lang="tr-TR" sz="2800" dirty="0">
              <a:latin typeface="Calibri" panose="020F0502020204030204" pitchFamily="34" charset="0"/>
              <a:cs typeface="Calibri" panose="020F0502020204030204" pitchFamily="34" charset="0"/>
            </a:endParaRPr>
          </a:p>
        </p:txBody>
      </p:sp>
      <p:sp>
        <p:nvSpPr>
          <p:cNvPr id="9" name="İçerik Yer Tutucusu 2">
            <a:extLst>
              <a:ext uri="{FF2B5EF4-FFF2-40B4-BE49-F238E27FC236}">
                <a16:creationId xmlns:a16="http://schemas.microsoft.com/office/drawing/2014/main" id="{EE0AB418-0A72-4AFC-BDB5-9A722E7ACB43}"/>
              </a:ext>
            </a:extLst>
          </p:cNvPr>
          <p:cNvSpPr txBox="1">
            <a:spLocks/>
          </p:cNvSpPr>
          <p:nvPr/>
        </p:nvSpPr>
        <p:spPr>
          <a:xfrm>
            <a:off x="8593394" y="4267201"/>
            <a:ext cx="3598606" cy="2485102"/>
          </a:xfrm>
          <a:prstGeom prst="rect">
            <a:avLst/>
          </a:prstGeom>
        </p:spPr>
        <p:txBody>
          <a:bodyPr vert="horz" lIns="91440" tIns="45720" rIns="91440" bIns="45720" rtlCol="0">
            <a:normAutofit fontScale="85000" lnSpcReduction="100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tr-TR" b="1" dirty="0">
                <a:latin typeface="Calibri" panose="020F0502020204030204" pitchFamily="34" charset="0"/>
                <a:cs typeface="Calibri" panose="020F0502020204030204" pitchFamily="34" charset="0"/>
              </a:rPr>
              <a:t>3. Panodaki bilgilere göre aşağıdakilerden hangisi grup üyelerinin haklarına örnek gösterilebilir?</a:t>
            </a:r>
          </a:p>
          <a:p>
            <a:pPr marL="0" indent="0">
              <a:buNone/>
            </a:pPr>
            <a:r>
              <a:rPr lang="tr-TR" dirty="0">
                <a:latin typeface="Calibri" panose="020F0502020204030204" pitchFamily="34" charset="0"/>
                <a:cs typeface="Calibri" panose="020F0502020204030204" pitchFamily="34" charset="0"/>
              </a:rPr>
              <a:t>A) Malzemeleri korumak</a:t>
            </a:r>
          </a:p>
          <a:p>
            <a:pPr marL="0" indent="0">
              <a:buNone/>
            </a:pPr>
            <a:r>
              <a:rPr lang="tr-TR" dirty="0">
                <a:latin typeface="Calibri" panose="020F0502020204030204" pitchFamily="34" charset="0"/>
                <a:cs typeface="Calibri" panose="020F0502020204030204" pitchFamily="34" charset="0"/>
              </a:rPr>
              <a:t>B) Fikirlerini söyleyebilmek</a:t>
            </a:r>
          </a:p>
          <a:p>
            <a:pPr marL="0" indent="0">
              <a:buNone/>
            </a:pPr>
            <a:r>
              <a:rPr lang="tr-TR" dirty="0">
                <a:latin typeface="Calibri" panose="020F0502020204030204" pitchFamily="34" charset="0"/>
                <a:cs typeface="Calibri" panose="020F0502020204030204" pitchFamily="34" charset="0"/>
              </a:rPr>
              <a:t>C) Afişi zamanında hazırlamak</a:t>
            </a:r>
          </a:p>
          <a:p>
            <a:pPr marL="0" indent="0">
              <a:buNone/>
            </a:pPr>
            <a:r>
              <a:rPr lang="tr-TR" dirty="0">
                <a:latin typeface="Calibri" panose="020F0502020204030204" pitchFamily="34" charset="0"/>
                <a:cs typeface="Calibri" panose="020F0502020204030204" pitchFamily="34" charset="0"/>
              </a:rPr>
              <a:t>D) Sunum sırasında sınıfı temsil etmek</a:t>
            </a:r>
            <a:endParaRPr lang="tr-TR" sz="2800" dirty="0">
              <a:latin typeface="Calibri" panose="020F0502020204030204" pitchFamily="34" charset="0"/>
              <a:cs typeface="Calibri" panose="020F0502020204030204" pitchFamily="34" charset="0"/>
            </a:endParaRPr>
          </a:p>
        </p:txBody>
      </p:sp>
      <p:pic>
        <p:nvPicPr>
          <p:cNvPr id="11" name="Resim 10">
            <a:extLst>
              <a:ext uri="{FF2B5EF4-FFF2-40B4-BE49-F238E27FC236}">
                <a16:creationId xmlns:a16="http://schemas.microsoft.com/office/drawing/2014/main" id="{1FBE4344-3EE4-49A6-9CF5-B0CE36B1A2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11040997" y="0"/>
            <a:ext cx="1151003" cy="1217281"/>
          </a:xfrm>
          <a:prstGeom prst="rect">
            <a:avLst/>
          </a:prstGeom>
        </p:spPr>
      </p:pic>
    </p:spTree>
    <p:extLst>
      <p:ext uri="{BB962C8B-B14F-4D97-AF65-F5344CB8AC3E}">
        <p14:creationId xmlns:p14="http://schemas.microsoft.com/office/powerpoint/2010/main" val="22228797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6E813216-AFA8-461F-8790-28D2669DD79C}"/>
              </a:ext>
            </a:extLst>
          </p:cNvPr>
          <p:cNvSpPr>
            <a:spLocks noGrp="1"/>
          </p:cNvSpPr>
          <p:nvPr>
            <p:ph type="ctrTitle"/>
          </p:nvPr>
        </p:nvSpPr>
        <p:spPr/>
        <p:txBody>
          <a:bodyPr/>
          <a:lstStyle/>
          <a:p>
            <a:r>
              <a:rPr lang="tr-TR" b="1" dirty="0">
                <a:latin typeface="AmsiProCond-Ultra" panose="020B0A06020201010104" pitchFamily="34" charset="-94"/>
              </a:rPr>
              <a:t>Gruplar ve Rollerimiz</a:t>
            </a:r>
          </a:p>
        </p:txBody>
      </p:sp>
      <p:sp>
        <p:nvSpPr>
          <p:cNvPr id="3" name="Alt Başlık 2">
            <a:extLst>
              <a:ext uri="{FF2B5EF4-FFF2-40B4-BE49-F238E27FC236}">
                <a16:creationId xmlns:a16="http://schemas.microsoft.com/office/drawing/2014/main" id="{7725A3A9-6BDD-4C7B-92C9-5DC64E815D8B}"/>
              </a:ext>
            </a:extLst>
          </p:cNvPr>
          <p:cNvSpPr>
            <a:spLocks noGrp="1"/>
          </p:cNvSpPr>
          <p:nvPr>
            <p:ph type="subTitle" idx="1"/>
          </p:nvPr>
        </p:nvSpPr>
        <p:spPr/>
        <p:txBody>
          <a:bodyPr/>
          <a:lstStyle/>
          <a:p>
            <a:r>
              <a:rPr lang="tr-TR" dirty="0">
                <a:latin typeface="AmsiProCond-Ultra" panose="020B0A06020201010104" pitchFamily="34" charset="-94"/>
              </a:rPr>
              <a:t>Birlikte Yaşamak</a:t>
            </a:r>
          </a:p>
        </p:txBody>
      </p:sp>
    </p:spTree>
    <p:extLst>
      <p:ext uri="{BB962C8B-B14F-4D97-AF65-F5344CB8AC3E}">
        <p14:creationId xmlns:p14="http://schemas.microsoft.com/office/powerpoint/2010/main" val="3107377903"/>
      </p:ext>
    </p:extLst>
  </p:cSld>
  <p:clrMapOvr>
    <a:masterClrMapping/>
  </p:clrMapOvr>
</p:sld>
</file>

<file path=ppt/theme/theme1.xml><?xml version="1.0" encoding="utf-8"?>
<a:theme xmlns:a="http://schemas.openxmlformats.org/drawingml/2006/main" name="Kırp">
  <a:themeElements>
    <a:clrScheme name="Kır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Kır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Kır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TM10001105[[fn=Kırpma]]</Template>
  <TotalTime>43</TotalTime>
  <Words>1058</Words>
  <Application>Microsoft Office PowerPoint</Application>
  <PresentationFormat>Geniş ekran</PresentationFormat>
  <Paragraphs>100</Paragraphs>
  <Slides>13</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13</vt:i4>
      </vt:variant>
    </vt:vector>
  </HeadingPairs>
  <TitlesOfParts>
    <vt:vector size="17" baseType="lpstr">
      <vt:lpstr>AmsiProCond-Ultra</vt:lpstr>
      <vt:lpstr>Calibri</vt:lpstr>
      <vt:lpstr>Franklin Gothic Book</vt:lpstr>
      <vt:lpstr>Kırp</vt:lpstr>
      <vt:lpstr>Gruplar ve Rollerimiz</vt:lpstr>
      <vt:lpstr>Cevaplayalım</vt:lpstr>
      <vt:lpstr>Tanımlar</vt:lpstr>
      <vt:lpstr>Örnekler</vt:lpstr>
      <vt:lpstr>Anlatım</vt:lpstr>
      <vt:lpstr>Anlatım</vt:lpstr>
      <vt:lpstr>Anlatım</vt:lpstr>
      <vt:lpstr>Şiir</vt:lpstr>
      <vt:lpstr>Çizgi</vt:lpstr>
      <vt:lpstr>Etkinlik</vt:lpstr>
      <vt:lpstr>Etkinlik</vt:lpstr>
      <vt:lpstr>PowerPoint Sunusu</vt:lpstr>
      <vt:lpstr>Gruplar ve Rollerimiz</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Gruplar ve Rollerimiz</dc:title>
  <dc:creator>Berkay Türkal</dc:creator>
  <cp:lastModifiedBy>Berkay Türkal</cp:lastModifiedBy>
  <cp:revision>21</cp:revision>
  <dcterms:created xsi:type="dcterms:W3CDTF">2026-09-20T07:56:22Z</dcterms:created>
  <dcterms:modified xsi:type="dcterms:W3CDTF">2026-09-20T09:09:07Z</dcterms:modified>
</cp:coreProperties>
</file>